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8/5/2016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8/5/2016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ssign3ads.azurewebsites.net/ADSTeam6Assign3/login.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ONLINE RETAIL ANALYSIS</a:t>
            </a:r>
            <a:endParaRPr lang="en-IN" dirty="0"/>
          </a:p>
        </p:txBody>
      </p:sp>
      <p:sp>
        <p:nvSpPr>
          <p:cNvPr id="3" name="Subtitle 2"/>
          <p:cNvSpPr>
            <a:spLocks noGrp="1"/>
          </p:cNvSpPr>
          <p:nvPr>
            <p:ph type="subTitle" idx="1"/>
          </p:nvPr>
        </p:nvSpPr>
        <p:spPr>
          <a:xfrm>
            <a:off x="1876424" y="3602038"/>
            <a:ext cx="8791575" cy="1979896"/>
          </a:xfrm>
        </p:spPr>
        <p:txBody>
          <a:bodyPr/>
          <a:lstStyle/>
          <a:p>
            <a:r>
              <a:rPr lang="en-IN" dirty="0" smtClean="0"/>
              <a:t>TEAM 6</a:t>
            </a:r>
          </a:p>
          <a:p>
            <a:r>
              <a:rPr lang="en-IN" dirty="0" smtClean="0"/>
              <a:t>Himaja VADAGA</a:t>
            </a:r>
          </a:p>
          <a:p>
            <a:r>
              <a:rPr lang="en-IN" dirty="0" smtClean="0"/>
              <a:t>SANDEEP BETHI</a:t>
            </a:r>
          </a:p>
          <a:p>
            <a:r>
              <a:rPr lang="en-IN" dirty="0" smtClean="0"/>
              <a:t>BRYCE BRAKO</a:t>
            </a:r>
          </a:p>
          <a:p>
            <a:endParaRPr lang="en-IN" dirty="0"/>
          </a:p>
        </p:txBody>
      </p:sp>
    </p:spTree>
    <p:extLst>
      <p:ext uri="{BB962C8B-B14F-4D97-AF65-F5344CB8AC3E}">
        <p14:creationId xmlns:p14="http://schemas.microsoft.com/office/powerpoint/2010/main" val="365426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60157"/>
          </a:xfrm>
        </p:spPr>
        <p:txBody>
          <a:bodyPr/>
          <a:lstStyle/>
          <a:p>
            <a:r>
              <a:rPr lang="en-IN" dirty="0" smtClean="0"/>
              <a:t>DATASET</a:t>
            </a:r>
            <a:endParaRPr lang="en-IN" dirty="0"/>
          </a:p>
        </p:txBody>
      </p:sp>
      <p:sp>
        <p:nvSpPr>
          <p:cNvPr id="3" name="Content Placeholder 2"/>
          <p:cNvSpPr>
            <a:spLocks noGrp="1"/>
          </p:cNvSpPr>
          <p:nvPr>
            <p:ph idx="1"/>
          </p:nvPr>
        </p:nvSpPr>
        <p:spPr>
          <a:xfrm>
            <a:off x="1141412" y="1569493"/>
            <a:ext cx="9905999" cy="3357349"/>
          </a:xfrm>
        </p:spPr>
        <p:txBody>
          <a:bodyPr>
            <a:normAutofit fontScale="92500"/>
          </a:bodyPr>
          <a:lstStyle/>
          <a:p>
            <a:r>
              <a:rPr lang="en-IN" dirty="0" smtClean="0"/>
              <a:t>Transactional dataset of a UK based E-commerce company</a:t>
            </a:r>
          </a:p>
          <a:p>
            <a:r>
              <a:rPr lang="en-IN" b="1" u="sng" dirty="0" smtClean="0"/>
              <a:t>Source: </a:t>
            </a:r>
            <a:r>
              <a:rPr lang="en-IN" dirty="0" smtClean="0"/>
              <a:t>UCI machine learning repository</a:t>
            </a:r>
          </a:p>
          <a:p>
            <a:r>
              <a:rPr lang="en-IN" b="1" u="sng" dirty="0" smtClean="0"/>
              <a:t>Size: </a:t>
            </a:r>
            <a:r>
              <a:rPr lang="en-IN" dirty="0" smtClean="0"/>
              <a:t>Eight features and 541909 rows</a:t>
            </a:r>
          </a:p>
          <a:p>
            <a:r>
              <a:rPr lang="en-IN" dirty="0" smtClean="0"/>
              <a:t>Features are of both categorical and numeric format</a:t>
            </a:r>
          </a:p>
          <a:p>
            <a:r>
              <a:rPr lang="en-IN" b="1" u="sng" dirty="0" smtClean="0"/>
              <a:t>Major challenges: </a:t>
            </a:r>
            <a:r>
              <a:rPr lang="en-IN" dirty="0" smtClean="0"/>
              <a:t>Establishing the scope of the analysis, defining and deriving the business value of analysis, cleansing and pre-processing of dataset</a:t>
            </a:r>
          </a:p>
          <a:p>
            <a:endParaRPr lang="en-IN" dirty="0"/>
          </a:p>
        </p:txBody>
      </p:sp>
    </p:spTree>
    <p:extLst>
      <p:ext uri="{BB962C8B-B14F-4D97-AF65-F5344CB8AC3E}">
        <p14:creationId xmlns:p14="http://schemas.microsoft.com/office/powerpoint/2010/main" val="202430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9088"/>
          </a:xfrm>
        </p:spPr>
        <p:txBody>
          <a:bodyPr/>
          <a:lstStyle/>
          <a:p>
            <a:r>
              <a:rPr lang="en-IN" dirty="0" smtClean="0"/>
              <a:t>NOSIY AND BAD DATA</a:t>
            </a:r>
            <a:endParaRPr lang="en-IN" dirty="0"/>
          </a:p>
        </p:txBody>
      </p:sp>
      <p:sp>
        <p:nvSpPr>
          <p:cNvPr id="3" name="Content Placeholder 2"/>
          <p:cNvSpPr>
            <a:spLocks noGrp="1"/>
          </p:cNvSpPr>
          <p:nvPr>
            <p:ph idx="1"/>
          </p:nvPr>
        </p:nvSpPr>
        <p:spPr>
          <a:xfrm>
            <a:off x="1141412" y="1487606"/>
            <a:ext cx="9905999" cy="4804012"/>
          </a:xfrm>
        </p:spPr>
        <p:txBody>
          <a:bodyPr>
            <a:normAutofit fontScale="92500" lnSpcReduction="20000"/>
          </a:bodyPr>
          <a:lstStyle/>
          <a:p>
            <a:pPr lvl="0"/>
            <a:r>
              <a:rPr lang="en-US" dirty="0"/>
              <a:t>The “Description” column had a missing value count of 1501.</a:t>
            </a:r>
            <a:endParaRPr lang="en-IN" dirty="0"/>
          </a:p>
          <a:p>
            <a:pPr lvl="0"/>
            <a:r>
              <a:rPr lang="en-US" dirty="0"/>
              <a:t>The “CustomerID” column had a missing value count of 135080.</a:t>
            </a:r>
            <a:endParaRPr lang="en-IN" dirty="0"/>
          </a:p>
          <a:p>
            <a:pPr lvl="0"/>
            <a:r>
              <a:rPr lang="en-US" dirty="0"/>
              <a:t>The “Quantity” column had negative values in it.</a:t>
            </a:r>
            <a:endParaRPr lang="en-IN" dirty="0"/>
          </a:p>
          <a:p>
            <a:r>
              <a:rPr lang="en-US" dirty="0"/>
              <a:t>The “Unit Price” column had negative values in </a:t>
            </a:r>
            <a:r>
              <a:rPr lang="en-US" dirty="0" smtClean="0"/>
              <a:t>it</a:t>
            </a:r>
          </a:p>
          <a:p>
            <a:r>
              <a:rPr lang="en-US" dirty="0"/>
              <a:t>The columns Unit Price and Quantity had outliers</a:t>
            </a:r>
            <a:endParaRPr lang="en-IN" dirty="0"/>
          </a:p>
          <a:p>
            <a:r>
              <a:rPr lang="en-IN" dirty="0" smtClean="0"/>
              <a:t>Not many feature present to do better analysis so need to perform feature engineering on Date </a:t>
            </a:r>
            <a:r>
              <a:rPr lang="en-IN" dirty="0" smtClean="0"/>
              <a:t>column</a:t>
            </a:r>
          </a:p>
          <a:p>
            <a:r>
              <a:rPr lang="en-IN" dirty="0" smtClean="0"/>
              <a:t>Performed feature selection module before building the models</a:t>
            </a:r>
            <a:endParaRPr lang="en-IN" dirty="0" smtClean="0"/>
          </a:p>
          <a:p>
            <a:r>
              <a:rPr lang="en-IN" dirty="0" smtClean="0"/>
              <a:t>The values in Description and Country features were having spaces between the words. This could effect the output while parsing the input and deploying the web application</a:t>
            </a:r>
            <a:endParaRPr lang="en-IN" dirty="0"/>
          </a:p>
          <a:p>
            <a:endParaRPr lang="en-IN" dirty="0"/>
          </a:p>
        </p:txBody>
      </p:sp>
    </p:spTree>
    <p:extLst>
      <p:ext uri="{BB962C8B-B14F-4D97-AF65-F5344CB8AC3E}">
        <p14:creationId xmlns:p14="http://schemas.microsoft.com/office/powerpoint/2010/main" val="223980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58" y="0"/>
            <a:ext cx="9905998" cy="941696"/>
          </a:xfrm>
        </p:spPr>
        <p:txBody>
          <a:bodyPr/>
          <a:lstStyle/>
          <a:p>
            <a:r>
              <a:rPr lang="en-IN" dirty="0" smtClean="0"/>
              <a:t>Algorithms DEPLOYED</a:t>
            </a:r>
            <a:endParaRPr lang="en-IN" dirty="0"/>
          </a:p>
        </p:txBody>
      </p:sp>
      <p:sp>
        <p:nvSpPr>
          <p:cNvPr id="3" name="Content Placeholder 2"/>
          <p:cNvSpPr>
            <a:spLocks noGrp="1"/>
          </p:cNvSpPr>
          <p:nvPr>
            <p:ph idx="1"/>
          </p:nvPr>
        </p:nvSpPr>
        <p:spPr>
          <a:xfrm>
            <a:off x="868458" y="736980"/>
            <a:ext cx="9905999" cy="5909480"/>
          </a:xfrm>
        </p:spPr>
        <p:txBody>
          <a:bodyPr>
            <a:noAutofit/>
          </a:bodyPr>
          <a:lstStyle/>
          <a:p>
            <a:r>
              <a:rPr lang="en-IN" sz="1800" b="1" u="sng" dirty="0" smtClean="0"/>
              <a:t>Recommendation</a:t>
            </a:r>
            <a:r>
              <a:rPr lang="en-IN" sz="1800" dirty="0" smtClean="0"/>
              <a:t>:  Match Box recommender </a:t>
            </a:r>
          </a:p>
          <a:p>
            <a:pPr marL="0" indent="0">
              <a:buNone/>
            </a:pPr>
            <a:r>
              <a:rPr lang="en-IN" sz="1800" dirty="0"/>
              <a:t> </a:t>
            </a:r>
            <a:r>
              <a:rPr lang="en-IN" sz="1800" dirty="0" smtClean="0"/>
              <a:t>                               Combination of content based and collaborative filtering </a:t>
            </a:r>
          </a:p>
          <a:p>
            <a:r>
              <a:rPr lang="en-IN" sz="1800" b="1" u="sng" dirty="0" smtClean="0"/>
              <a:t>Classification</a:t>
            </a:r>
            <a:r>
              <a:rPr lang="en-IN" sz="1800" b="1" dirty="0" smtClean="0"/>
              <a:t>: </a:t>
            </a:r>
            <a:r>
              <a:rPr lang="en-IN" sz="1800" dirty="0" smtClean="0"/>
              <a:t>Two-class </a:t>
            </a:r>
            <a:r>
              <a:rPr lang="en-IN" sz="1800" dirty="0"/>
              <a:t>logistic </a:t>
            </a:r>
            <a:r>
              <a:rPr lang="en-IN" sz="1800" dirty="0" smtClean="0"/>
              <a:t>regression</a:t>
            </a:r>
          </a:p>
          <a:p>
            <a:pPr marL="0" indent="0">
              <a:buNone/>
            </a:pPr>
            <a:r>
              <a:rPr lang="en-IN" sz="1800" dirty="0" smtClean="0"/>
              <a:t>                         Two-Class </a:t>
            </a:r>
            <a:r>
              <a:rPr lang="en-IN" sz="1800" dirty="0"/>
              <a:t>Average </a:t>
            </a:r>
            <a:r>
              <a:rPr lang="en-IN" sz="1800" dirty="0" smtClean="0"/>
              <a:t>Perception</a:t>
            </a:r>
          </a:p>
          <a:p>
            <a:pPr marL="0" indent="0">
              <a:buNone/>
            </a:pPr>
            <a:r>
              <a:rPr lang="en-IN" sz="1800" dirty="0"/>
              <a:t> </a:t>
            </a:r>
            <a:r>
              <a:rPr lang="en-IN" sz="1800" dirty="0" smtClean="0"/>
              <a:t>                        Two-class </a:t>
            </a:r>
            <a:r>
              <a:rPr lang="en-IN" sz="1800" dirty="0"/>
              <a:t>support vector </a:t>
            </a:r>
            <a:r>
              <a:rPr lang="en-IN" sz="1800" dirty="0" smtClean="0"/>
              <a:t>machine(SVM) </a:t>
            </a:r>
          </a:p>
          <a:p>
            <a:pPr marL="0" indent="0">
              <a:buNone/>
            </a:pPr>
            <a:r>
              <a:rPr lang="en-IN" sz="1800" dirty="0"/>
              <a:t> </a:t>
            </a:r>
            <a:r>
              <a:rPr lang="en-IN" sz="1800" dirty="0" smtClean="0"/>
              <a:t>                        Two-class </a:t>
            </a:r>
            <a:r>
              <a:rPr lang="en-IN" sz="1800" dirty="0"/>
              <a:t>Bayern point machine</a:t>
            </a:r>
          </a:p>
          <a:p>
            <a:r>
              <a:rPr lang="en-IN" sz="1800" b="1" u="sng" dirty="0" smtClean="0"/>
              <a:t>Prediction</a:t>
            </a:r>
            <a:r>
              <a:rPr lang="en-IN" sz="1800" dirty="0" smtClean="0"/>
              <a:t>: </a:t>
            </a:r>
            <a:r>
              <a:rPr lang="en-US" sz="1800" dirty="0"/>
              <a:t>Poisson </a:t>
            </a:r>
            <a:r>
              <a:rPr lang="en-US" sz="1800" dirty="0" smtClean="0"/>
              <a:t>Regression</a:t>
            </a:r>
            <a:endParaRPr lang="en-IN" sz="1800" dirty="0"/>
          </a:p>
          <a:p>
            <a:pPr marL="0" indent="0">
              <a:buNone/>
            </a:pPr>
            <a:r>
              <a:rPr lang="en-IN" sz="1800" dirty="0"/>
              <a:t> </a:t>
            </a:r>
            <a:r>
              <a:rPr lang="en-IN" sz="1800" dirty="0" smtClean="0"/>
              <a:t>                   </a:t>
            </a:r>
            <a:r>
              <a:rPr lang="en-US" sz="1800" dirty="0" smtClean="0"/>
              <a:t>Linear </a:t>
            </a:r>
            <a:r>
              <a:rPr lang="en-US" sz="1800" dirty="0"/>
              <a:t>Regression</a:t>
            </a:r>
            <a:endParaRPr lang="en-IN" sz="1800" dirty="0"/>
          </a:p>
          <a:p>
            <a:pPr marL="0" indent="0">
              <a:buNone/>
            </a:pPr>
            <a:r>
              <a:rPr lang="en-US" sz="1800" dirty="0"/>
              <a:t> </a:t>
            </a:r>
            <a:r>
              <a:rPr lang="en-US" sz="1800" dirty="0" smtClean="0"/>
              <a:t>                   Neural </a:t>
            </a:r>
            <a:r>
              <a:rPr lang="en-US" sz="1800" dirty="0"/>
              <a:t>Network Regression</a:t>
            </a:r>
            <a:endParaRPr lang="en-IN" sz="1800" dirty="0"/>
          </a:p>
          <a:p>
            <a:pPr marL="0" indent="0">
              <a:buNone/>
            </a:pPr>
            <a:r>
              <a:rPr lang="en-US" sz="1800" dirty="0"/>
              <a:t> </a:t>
            </a:r>
            <a:r>
              <a:rPr lang="en-US" sz="1800" dirty="0" smtClean="0"/>
              <a:t>                   Decision </a:t>
            </a:r>
            <a:r>
              <a:rPr lang="en-US" sz="1800" dirty="0"/>
              <a:t>Forest Regression</a:t>
            </a:r>
            <a:endParaRPr lang="en-IN" sz="1800" dirty="0"/>
          </a:p>
          <a:p>
            <a:pPr marL="0" indent="0">
              <a:buNone/>
            </a:pPr>
            <a:r>
              <a:rPr lang="en-US" sz="1800" dirty="0"/>
              <a:t> </a:t>
            </a:r>
            <a:r>
              <a:rPr lang="en-US" sz="1800" dirty="0" smtClean="0"/>
              <a:t>                   Boosted </a:t>
            </a:r>
            <a:r>
              <a:rPr lang="en-US" sz="1800" dirty="0"/>
              <a:t>Decision Tree </a:t>
            </a:r>
            <a:r>
              <a:rPr lang="en-US" sz="1800" dirty="0" smtClean="0"/>
              <a:t>Regression</a:t>
            </a:r>
          </a:p>
          <a:p>
            <a:r>
              <a:rPr lang="en-US" sz="1800" b="1" dirty="0" smtClean="0"/>
              <a:t>CHOSE ONE BEST MODEL FROM CLASSIFICATION AND PREDICTION BASED ON PERFORMANCE METRICS EVALUATION</a:t>
            </a:r>
          </a:p>
          <a:p>
            <a:pPr marL="0" indent="0">
              <a:buNone/>
            </a:pPr>
            <a:endParaRPr lang="en-US" sz="2000" dirty="0" smtClean="0"/>
          </a:p>
          <a:p>
            <a:pPr marL="0" indent="0">
              <a:buNone/>
            </a:pPr>
            <a:endParaRPr lang="en-IN" sz="2000" dirty="0"/>
          </a:p>
          <a:p>
            <a:r>
              <a:rPr lang="en-IN" sz="2000" dirty="0" smtClean="0"/>
              <a:t>                                                   </a:t>
            </a:r>
          </a:p>
        </p:txBody>
      </p:sp>
    </p:spTree>
    <p:extLst>
      <p:ext uri="{BB962C8B-B14F-4D97-AF65-F5344CB8AC3E}">
        <p14:creationId xmlns:p14="http://schemas.microsoft.com/office/powerpoint/2010/main" val="253593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3804"/>
          </a:xfrm>
        </p:spPr>
        <p:txBody>
          <a:bodyPr/>
          <a:lstStyle/>
          <a:p>
            <a:r>
              <a:rPr lang="en-IN" dirty="0" smtClean="0"/>
              <a:t>BUSINESS VALUE</a:t>
            </a:r>
            <a:endParaRPr lang="en-IN" dirty="0"/>
          </a:p>
        </p:txBody>
      </p:sp>
      <p:sp>
        <p:nvSpPr>
          <p:cNvPr id="3" name="Content Placeholder 2"/>
          <p:cNvSpPr>
            <a:spLocks noGrp="1"/>
          </p:cNvSpPr>
          <p:nvPr>
            <p:ph idx="1"/>
          </p:nvPr>
        </p:nvSpPr>
        <p:spPr>
          <a:xfrm>
            <a:off x="1141412" y="1692322"/>
            <a:ext cx="9905999" cy="4098879"/>
          </a:xfrm>
        </p:spPr>
        <p:txBody>
          <a:bodyPr>
            <a:normAutofit lnSpcReduction="10000"/>
          </a:bodyPr>
          <a:lstStyle/>
          <a:p>
            <a:r>
              <a:rPr lang="en-IN" b="1" u="sng" dirty="0" smtClean="0"/>
              <a:t>Recommendation</a:t>
            </a:r>
            <a:r>
              <a:rPr lang="en-IN" b="1" dirty="0"/>
              <a:t>: </a:t>
            </a:r>
            <a:r>
              <a:rPr lang="en-IN" dirty="0" smtClean="0"/>
              <a:t>Company </a:t>
            </a:r>
            <a:r>
              <a:rPr lang="en-IN" dirty="0"/>
              <a:t>can recommend appropriate products to specific </a:t>
            </a:r>
            <a:r>
              <a:rPr lang="en-IN" dirty="0" smtClean="0"/>
              <a:t>customers. Increases the revenue of the company</a:t>
            </a:r>
          </a:p>
          <a:p>
            <a:r>
              <a:rPr lang="en-IN" b="1" u="sng" dirty="0" smtClean="0"/>
              <a:t>Classification</a:t>
            </a:r>
            <a:r>
              <a:rPr lang="en-IN" dirty="0"/>
              <a:t>: By classifying whether a product is a </a:t>
            </a:r>
            <a:r>
              <a:rPr lang="en-IN" dirty="0" smtClean="0"/>
              <a:t>good contributor </a:t>
            </a:r>
            <a:r>
              <a:rPr lang="en-IN" dirty="0"/>
              <a:t>or a bad contributor to the overall sales, the company can take measures and decide whether to </a:t>
            </a:r>
            <a:r>
              <a:rPr lang="en-IN" dirty="0" smtClean="0"/>
              <a:t>continue </a:t>
            </a:r>
            <a:r>
              <a:rPr lang="en-IN" dirty="0"/>
              <a:t>selling that particular product or </a:t>
            </a:r>
            <a:r>
              <a:rPr lang="en-IN" dirty="0" smtClean="0"/>
              <a:t>not</a:t>
            </a:r>
          </a:p>
          <a:p>
            <a:r>
              <a:rPr lang="en-US" b="1" u="sng" dirty="0" smtClean="0"/>
              <a:t>Prediction</a:t>
            </a:r>
            <a:r>
              <a:rPr lang="en-US" u="sng" dirty="0"/>
              <a:t>: </a:t>
            </a:r>
            <a:r>
              <a:rPr lang="en-US" dirty="0"/>
              <a:t>By predicting the sales of the product by country and time, the company can take good measures in beforehand to allocate proper resources so that they can achieve their goals. They can also design their marketing strategy of different products in a better </a:t>
            </a:r>
            <a:r>
              <a:rPr lang="en-US" dirty="0" smtClean="0"/>
              <a:t>way</a:t>
            </a:r>
            <a:endParaRPr lang="en-IN" dirty="0"/>
          </a:p>
          <a:p>
            <a:endParaRPr lang="en-IN" dirty="0"/>
          </a:p>
        </p:txBody>
      </p:sp>
    </p:spTree>
    <p:extLst>
      <p:ext uri="{BB962C8B-B14F-4D97-AF65-F5344CB8AC3E}">
        <p14:creationId xmlns:p14="http://schemas.microsoft.com/office/powerpoint/2010/main" val="218311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IN" dirty="0" smtClean="0"/>
              <a:t>WEBSITE</a:t>
            </a:r>
            <a:endParaRPr lang="en-IN" dirty="0"/>
          </a:p>
        </p:txBody>
      </p:sp>
      <p:sp>
        <p:nvSpPr>
          <p:cNvPr id="3" name="Content Placeholder 2"/>
          <p:cNvSpPr>
            <a:spLocks noGrp="1"/>
          </p:cNvSpPr>
          <p:nvPr>
            <p:ph idx="1"/>
          </p:nvPr>
        </p:nvSpPr>
        <p:spPr>
          <a:xfrm>
            <a:off x="1141412" y="1498800"/>
            <a:ext cx="9905999" cy="4888352"/>
          </a:xfrm>
        </p:spPr>
        <p:txBody>
          <a:bodyPr>
            <a:normAutofit fontScale="92500" lnSpcReduction="10000"/>
          </a:bodyPr>
          <a:lstStyle/>
          <a:p>
            <a:r>
              <a:rPr lang="en-US" dirty="0"/>
              <a:t>The process flow design can be depicted as:</a:t>
            </a:r>
            <a:endParaRPr lang="en-IN" dirty="0"/>
          </a:p>
          <a:p>
            <a:pPr marL="0" indent="0">
              <a:buNone/>
            </a:pPr>
            <a:r>
              <a:rPr lang="en-IN" dirty="0" smtClean="0"/>
              <a:t>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endParaRPr lang="en-IN" dirty="0" smtClean="0"/>
          </a:p>
          <a:p>
            <a:r>
              <a:rPr lang="en-IN" dirty="0" smtClean="0"/>
              <a:t>Overall Technologies used: Azure ML Studio, Power BI, R, HTML, CSS, Bootstrap, Python, Javascript</a:t>
            </a:r>
            <a:endParaRPr lang="en-IN" dirty="0"/>
          </a:p>
        </p:txBody>
      </p:sp>
      <p:sp>
        <p:nvSpPr>
          <p:cNvPr id="4" name="Rectangle 2"/>
          <p:cNvSpPr>
            <a:spLocks noChangeArrowheads="1"/>
          </p:cNvSpPr>
          <p:nvPr/>
        </p:nvSpPr>
        <p:spPr bwMode="auto">
          <a:xfrm>
            <a:off x="614149"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5" name="Picture 1" descr="webdesign_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406" y="2258406"/>
            <a:ext cx="3228975" cy="3171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14149" y="3629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96988" algn="l"/>
              </a:tabLst>
              <a:defRPr>
                <a:solidFill>
                  <a:schemeClr val="tx1"/>
                </a:solidFill>
                <a:latin typeface="Arial" panose="020B0604020202020204" pitchFamily="34" charset="0"/>
              </a:defRPr>
            </a:lvl1pPr>
            <a:lvl2pPr eaLnBrk="0" fontAlgn="base" hangingPunct="0">
              <a:spcBef>
                <a:spcPct val="0"/>
              </a:spcBef>
              <a:spcAft>
                <a:spcPct val="0"/>
              </a:spcAft>
              <a:tabLst>
                <a:tab pos="1296988" algn="l"/>
              </a:tabLst>
              <a:defRPr>
                <a:solidFill>
                  <a:schemeClr val="tx1"/>
                </a:solidFill>
                <a:latin typeface="Arial" panose="020B0604020202020204" pitchFamily="34" charset="0"/>
              </a:defRPr>
            </a:lvl2pPr>
            <a:lvl3pPr eaLnBrk="0" fontAlgn="base" hangingPunct="0">
              <a:spcBef>
                <a:spcPct val="0"/>
              </a:spcBef>
              <a:spcAft>
                <a:spcPct val="0"/>
              </a:spcAft>
              <a:tabLst>
                <a:tab pos="1296988" algn="l"/>
              </a:tabLst>
              <a:defRPr>
                <a:solidFill>
                  <a:schemeClr val="tx1"/>
                </a:solidFill>
                <a:latin typeface="Arial" panose="020B0604020202020204" pitchFamily="34" charset="0"/>
              </a:defRPr>
            </a:lvl3pPr>
            <a:lvl4pPr eaLnBrk="0" fontAlgn="base" hangingPunct="0">
              <a:spcBef>
                <a:spcPct val="0"/>
              </a:spcBef>
              <a:spcAft>
                <a:spcPct val="0"/>
              </a:spcAft>
              <a:tabLst>
                <a:tab pos="1296988" algn="l"/>
              </a:tabLst>
              <a:defRPr>
                <a:solidFill>
                  <a:schemeClr val="tx1"/>
                </a:solidFill>
                <a:latin typeface="Arial" panose="020B0604020202020204" pitchFamily="34" charset="0"/>
              </a:defRPr>
            </a:lvl4pPr>
            <a:lvl5pPr eaLnBrk="0" fontAlgn="base" hangingPunct="0">
              <a:spcBef>
                <a:spcPct val="0"/>
              </a:spcBef>
              <a:spcAft>
                <a:spcPct val="0"/>
              </a:spcAft>
              <a:tabLst>
                <a:tab pos="1296988" algn="l"/>
              </a:tabLst>
              <a:defRPr>
                <a:solidFill>
                  <a:schemeClr val="tx1"/>
                </a:solidFill>
                <a:latin typeface="Arial" panose="020B0604020202020204" pitchFamily="34" charset="0"/>
              </a:defRPr>
            </a:lvl5pPr>
            <a:lvl6pPr eaLnBrk="0" fontAlgn="base" hangingPunct="0">
              <a:spcBef>
                <a:spcPct val="0"/>
              </a:spcBef>
              <a:spcAft>
                <a:spcPct val="0"/>
              </a:spcAft>
              <a:tabLst>
                <a:tab pos="1296988" algn="l"/>
              </a:tabLst>
              <a:defRPr>
                <a:solidFill>
                  <a:schemeClr val="tx1"/>
                </a:solidFill>
                <a:latin typeface="Arial" panose="020B0604020202020204" pitchFamily="34" charset="0"/>
              </a:defRPr>
            </a:lvl6pPr>
            <a:lvl7pPr eaLnBrk="0" fontAlgn="base" hangingPunct="0">
              <a:spcBef>
                <a:spcPct val="0"/>
              </a:spcBef>
              <a:spcAft>
                <a:spcPct val="0"/>
              </a:spcAft>
              <a:tabLst>
                <a:tab pos="1296988" algn="l"/>
              </a:tabLst>
              <a:defRPr>
                <a:solidFill>
                  <a:schemeClr val="tx1"/>
                </a:solidFill>
                <a:latin typeface="Arial" panose="020B0604020202020204" pitchFamily="34" charset="0"/>
              </a:defRPr>
            </a:lvl7pPr>
            <a:lvl8pPr eaLnBrk="0" fontAlgn="base" hangingPunct="0">
              <a:spcBef>
                <a:spcPct val="0"/>
              </a:spcBef>
              <a:spcAft>
                <a:spcPct val="0"/>
              </a:spcAft>
              <a:tabLst>
                <a:tab pos="1296988" algn="l"/>
              </a:tabLst>
              <a:defRPr>
                <a:solidFill>
                  <a:schemeClr val="tx1"/>
                </a:solidFill>
                <a:latin typeface="Arial" panose="020B0604020202020204" pitchFamily="34" charset="0"/>
              </a:defRPr>
            </a:lvl8pPr>
            <a:lvl9pPr eaLnBrk="0" fontAlgn="base" hangingPunct="0">
              <a:spcBef>
                <a:spcPct val="0"/>
              </a:spcBef>
              <a:spcAft>
                <a:spcPct val="0"/>
              </a:spcAft>
              <a:tabLst>
                <a:tab pos="1296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96988" algn="l"/>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51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a:t>
            </a:r>
            <a:endParaRPr lang="en-IN" dirty="0"/>
          </a:p>
        </p:txBody>
      </p:sp>
      <p:sp>
        <p:nvSpPr>
          <p:cNvPr id="3" name="Content Placeholder 2"/>
          <p:cNvSpPr>
            <a:spLocks noGrp="1"/>
          </p:cNvSpPr>
          <p:nvPr>
            <p:ph idx="1"/>
          </p:nvPr>
        </p:nvSpPr>
        <p:spPr>
          <a:xfrm>
            <a:off x="1141412" y="1897039"/>
            <a:ext cx="9905999" cy="3894162"/>
          </a:xfrm>
        </p:spPr>
        <p:txBody>
          <a:bodyPr/>
          <a:lstStyle/>
          <a:p>
            <a:pPr marL="0" indent="0">
              <a:buNone/>
            </a:pPr>
            <a:r>
              <a:rPr lang="en-IN" dirty="0" smtClean="0">
                <a:hlinkClick r:id="rId2"/>
              </a:rPr>
              <a:t>CLICK HERE FOR DEMO</a:t>
            </a:r>
            <a:endParaRPr lang="en-IN" dirty="0" smtClean="0"/>
          </a:p>
          <a:p>
            <a:pPr marL="0" indent="0">
              <a:buNone/>
            </a:pPr>
            <a:r>
              <a:rPr lang="en-IN" dirty="0"/>
              <a:t>http://assign3ads.azurewebsites.net/ADSTeam6Assign3/login.php</a:t>
            </a:r>
          </a:p>
        </p:txBody>
      </p:sp>
    </p:spTree>
    <p:extLst>
      <p:ext uri="{BB962C8B-B14F-4D97-AF65-F5344CB8AC3E}">
        <p14:creationId xmlns:p14="http://schemas.microsoft.com/office/powerpoint/2010/main" val="35793921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263</TotalTime>
  <Words>392</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Tw Cen MT</vt:lpstr>
      <vt:lpstr>Circuit</vt:lpstr>
      <vt:lpstr>ONLINE RETAIL ANALYSIS</vt:lpstr>
      <vt:lpstr>DATASET</vt:lpstr>
      <vt:lpstr>NOSIY AND BAD DATA</vt:lpstr>
      <vt:lpstr>Algorithms DEPLOYED</vt:lpstr>
      <vt:lpstr>BUSINESS VALUE</vt:lpstr>
      <vt:lpstr>WEBSITE</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ANALYSIS</dc:title>
  <dc:creator>srinivas bethi</dc:creator>
  <cp:lastModifiedBy>srinivas bethi</cp:lastModifiedBy>
  <cp:revision>4</cp:revision>
  <dcterms:created xsi:type="dcterms:W3CDTF">2016-08-05T06:47:41Z</dcterms:created>
  <dcterms:modified xsi:type="dcterms:W3CDTF">2016-08-05T23:25:13Z</dcterms:modified>
</cp:coreProperties>
</file>