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298F847-89A0-4FAB-8AAB-742C575304E0}" type="datetimeFigureOut">
              <a:rPr lang="en-US" smtClean="0"/>
              <a:t>7/8/2016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F3362-D1B8-46D0-B41F-AE4EE808A95E}" type="slidenum">
              <a:rPr lang="en-US" smtClean="0"/>
              <a:t>‹#›</a:t>
            </a:fld>
            <a:endParaRPr lang="en-US"/>
          </a:p>
        </p:txBody>
      </p:sp>
    </p:spTree>
    <p:extLst>
      <p:ext uri="{BB962C8B-B14F-4D97-AF65-F5344CB8AC3E}">
        <p14:creationId xmlns:p14="http://schemas.microsoft.com/office/powerpoint/2010/main" val="3090274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98F847-89A0-4FAB-8AAB-742C575304E0}" type="datetimeFigureOut">
              <a:rPr lang="en-US" smtClean="0"/>
              <a:t>7/8/2016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2F3362-D1B8-46D0-B41F-AE4EE808A95E}" type="slidenum">
              <a:rPr lang="en-US" smtClean="0"/>
              <a:t>‹#›</a:t>
            </a:fld>
            <a:endParaRPr lang="en-US"/>
          </a:p>
        </p:txBody>
      </p:sp>
    </p:spTree>
    <p:extLst>
      <p:ext uri="{BB962C8B-B14F-4D97-AF65-F5344CB8AC3E}">
        <p14:creationId xmlns:p14="http://schemas.microsoft.com/office/powerpoint/2010/main" val="502950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98F847-89A0-4FAB-8AAB-742C575304E0}" type="datetimeFigureOut">
              <a:rPr lang="en-US" smtClean="0"/>
              <a:t>7/8/2016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F3362-D1B8-46D0-B41F-AE4EE808A95E}" type="slidenum">
              <a:rPr lang="en-US" smtClean="0"/>
              <a:t>‹#›</a:t>
            </a:fld>
            <a:endParaRPr lang="en-US"/>
          </a:p>
        </p:txBody>
      </p:sp>
    </p:spTree>
    <p:extLst>
      <p:ext uri="{BB962C8B-B14F-4D97-AF65-F5344CB8AC3E}">
        <p14:creationId xmlns:p14="http://schemas.microsoft.com/office/powerpoint/2010/main" val="731325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98F847-89A0-4FAB-8AAB-742C575304E0}" type="datetimeFigureOut">
              <a:rPr lang="en-US" smtClean="0"/>
              <a:t>7/8/2016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F3362-D1B8-46D0-B41F-AE4EE808A95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48020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98F847-89A0-4FAB-8AAB-742C575304E0}" type="datetimeFigureOut">
              <a:rPr lang="en-US" smtClean="0"/>
              <a:t>7/8/2016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F3362-D1B8-46D0-B41F-AE4EE808A95E}" type="slidenum">
              <a:rPr lang="en-US" smtClean="0"/>
              <a:t>‹#›</a:t>
            </a:fld>
            <a:endParaRPr lang="en-US"/>
          </a:p>
        </p:txBody>
      </p:sp>
    </p:spTree>
    <p:extLst>
      <p:ext uri="{BB962C8B-B14F-4D97-AF65-F5344CB8AC3E}">
        <p14:creationId xmlns:p14="http://schemas.microsoft.com/office/powerpoint/2010/main" val="22383020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98F847-89A0-4FAB-8AAB-742C575304E0}" type="datetimeFigureOut">
              <a:rPr lang="en-US" smtClean="0"/>
              <a:t>7/8/2016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F3362-D1B8-46D0-B41F-AE4EE808A95E}" type="slidenum">
              <a:rPr lang="en-US" smtClean="0"/>
              <a:t>‹#›</a:t>
            </a:fld>
            <a:endParaRPr lang="en-US"/>
          </a:p>
        </p:txBody>
      </p:sp>
    </p:spTree>
    <p:extLst>
      <p:ext uri="{BB962C8B-B14F-4D97-AF65-F5344CB8AC3E}">
        <p14:creationId xmlns:p14="http://schemas.microsoft.com/office/powerpoint/2010/main" val="23116355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98F847-89A0-4FAB-8AAB-742C575304E0}" type="datetimeFigureOut">
              <a:rPr lang="en-US" smtClean="0"/>
              <a:t>7/8/2016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F3362-D1B8-46D0-B41F-AE4EE808A95E}" type="slidenum">
              <a:rPr lang="en-US" smtClean="0"/>
              <a:t>‹#›</a:t>
            </a:fld>
            <a:endParaRPr lang="en-US"/>
          </a:p>
        </p:txBody>
      </p:sp>
    </p:spTree>
    <p:extLst>
      <p:ext uri="{BB962C8B-B14F-4D97-AF65-F5344CB8AC3E}">
        <p14:creationId xmlns:p14="http://schemas.microsoft.com/office/powerpoint/2010/main" val="1743030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98F847-89A0-4FAB-8AAB-742C575304E0}" type="datetimeFigureOut">
              <a:rPr lang="en-US" smtClean="0"/>
              <a:t>7/8/2016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F3362-D1B8-46D0-B41F-AE4EE808A95E}" type="slidenum">
              <a:rPr lang="en-US" smtClean="0"/>
              <a:t>‹#›</a:t>
            </a:fld>
            <a:endParaRPr lang="en-US"/>
          </a:p>
        </p:txBody>
      </p:sp>
    </p:spTree>
    <p:extLst>
      <p:ext uri="{BB962C8B-B14F-4D97-AF65-F5344CB8AC3E}">
        <p14:creationId xmlns:p14="http://schemas.microsoft.com/office/powerpoint/2010/main" val="688376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98F847-89A0-4FAB-8AAB-742C575304E0}" type="datetimeFigureOut">
              <a:rPr lang="en-US" smtClean="0"/>
              <a:t>7/8/2016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F3362-D1B8-46D0-B41F-AE4EE808A95E}" type="slidenum">
              <a:rPr lang="en-US" smtClean="0"/>
              <a:t>‹#›</a:t>
            </a:fld>
            <a:endParaRPr lang="en-US"/>
          </a:p>
        </p:txBody>
      </p:sp>
    </p:spTree>
    <p:extLst>
      <p:ext uri="{BB962C8B-B14F-4D97-AF65-F5344CB8AC3E}">
        <p14:creationId xmlns:p14="http://schemas.microsoft.com/office/powerpoint/2010/main" val="495945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298F847-89A0-4FAB-8AAB-742C575304E0}" type="datetimeFigureOut">
              <a:rPr lang="en-US" smtClean="0"/>
              <a:t>7/8/2016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F3362-D1B8-46D0-B41F-AE4EE808A95E}" type="slidenum">
              <a:rPr lang="en-US" smtClean="0"/>
              <a:t>‹#›</a:t>
            </a:fld>
            <a:endParaRPr lang="en-US"/>
          </a:p>
        </p:txBody>
      </p:sp>
    </p:spTree>
    <p:extLst>
      <p:ext uri="{BB962C8B-B14F-4D97-AF65-F5344CB8AC3E}">
        <p14:creationId xmlns:p14="http://schemas.microsoft.com/office/powerpoint/2010/main" val="519019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98F847-89A0-4FAB-8AAB-742C575304E0}" type="datetimeFigureOut">
              <a:rPr lang="en-US" smtClean="0"/>
              <a:t>7/8/2016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F3362-D1B8-46D0-B41F-AE4EE808A95E}" type="slidenum">
              <a:rPr lang="en-US" smtClean="0"/>
              <a:t>‹#›</a:t>
            </a:fld>
            <a:endParaRPr lang="en-US"/>
          </a:p>
        </p:txBody>
      </p:sp>
    </p:spTree>
    <p:extLst>
      <p:ext uri="{BB962C8B-B14F-4D97-AF65-F5344CB8AC3E}">
        <p14:creationId xmlns:p14="http://schemas.microsoft.com/office/powerpoint/2010/main" val="2566078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298F847-89A0-4FAB-8AAB-742C575304E0}" type="datetimeFigureOut">
              <a:rPr lang="en-US" smtClean="0"/>
              <a:t>7/8/2016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2F3362-D1B8-46D0-B41F-AE4EE808A95E}" type="slidenum">
              <a:rPr lang="en-US" smtClean="0"/>
              <a:t>‹#›</a:t>
            </a:fld>
            <a:endParaRPr lang="en-US"/>
          </a:p>
        </p:txBody>
      </p:sp>
    </p:spTree>
    <p:extLst>
      <p:ext uri="{BB962C8B-B14F-4D97-AF65-F5344CB8AC3E}">
        <p14:creationId xmlns:p14="http://schemas.microsoft.com/office/powerpoint/2010/main" val="2267458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98F847-89A0-4FAB-8AAB-742C575304E0}" type="datetimeFigureOut">
              <a:rPr lang="en-US" smtClean="0"/>
              <a:t>7/8/2016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2F3362-D1B8-46D0-B41F-AE4EE808A95E}" type="slidenum">
              <a:rPr lang="en-US" smtClean="0"/>
              <a:t>‹#›</a:t>
            </a:fld>
            <a:endParaRPr lang="en-US"/>
          </a:p>
        </p:txBody>
      </p:sp>
    </p:spTree>
    <p:extLst>
      <p:ext uri="{BB962C8B-B14F-4D97-AF65-F5344CB8AC3E}">
        <p14:creationId xmlns:p14="http://schemas.microsoft.com/office/powerpoint/2010/main" val="1193655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298F847-89A0-4FAB-8AAB-742C575304E0}" type="datetimeFigureOut">
              <a:rPr lang="en-US" smtClean="0"/>
              <a:t>7/8/2016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E2F3362-D1B8-46D0-B41F-AE4EE808A95E}" type="slidenum">
              <a:rPr lang="en-US" smtClean="0"/>
              <a:t>‹#›</a:t>
            </a:fld>
            <a:endParaRPr lang="en-US"/>
          </a:p>
        </p:txBody>
      </p:sp>
    </p:spTree>
    <p:extLst>
      <p:ext uri="{BB962C8B-B14F-4D97-AF65-F5344CB8AC3E}">
        <p14:creationId xmlns:p14="http://schemas.microsoft.com/office/powerpoint/2010/main" val="3086354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298F847-89A0-4FAB-8AAB-742C575304E0}" type="datetimeFigureOut">
              <a:rPr lang="en-US" smtClean="0"/>
              <a:t>7/8/2016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E2F3362-D1B8-46D0-B41F-AE4EE808A95E}" type="slidenum">
              <a:rPr lang="en-US" smtClean="0"/>
              <a:t>‹#›</a:t>
            </a:fld>
            <a:endParaRPr lang="en-US"/>
          </a:p>
        </p:txBody>
      </p:sp>
    </p:spTree>
    <p:extLst>
      <p:ext uri="{BB962C8B-B14F-4D97-AF65-F5344CB8AC3E}">
        <p14:creationId xmlns:p14="http://schemas.microsoft.com/office/powerpoint/2010/main" val="356475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298F847-89A0-4FAB-8AAB-742C575304E0}" type="datetimeFigureOut">
              <a:rPr lang="en-US" smtClean="0"/>
              <a:t>7/8/2016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E2F3362-D1B8-46D0-B41F-AE4EE808A95E}" type="slidenum">
              <a:rPr lang="en-US" smtClean="0"/>
              <a:t>‹#›</a:t>
            </a:fld>
            <a:endParaRPr lang="en-US"/>
          </a:p>
        </p:txBody>
      </p:sp>
    </p:spTree>
    <p:extLst>
      <p:ext uri="{BB962C8B-B14F-4D97-AF65-F5344CB8AC3E}">
        <p14:creationId xmlns:p14="http://schemas.microsoft.com/office/powerpoint/2010/main" val="2886876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98F847-89A0-4FAB-8AAB-742C575304E0}" type="datetimeFigureOut">
              <a:rPr lang="en-US" smtClean="0"/>
              <a:t>7/8/2016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2F3362-D1B8-46D0-B41F-AE4EE808A95E}" type="slidenum">
              <a:rPr lang="en-US" smtClean="0"/>
              <a:t>‹#›</a:t>
            </a:fld>
            <a:endParaRPr lang="en-US"/>
          </a:p>
        </p:txBody>
      </p:sp>
    </p:spTree>
    <p:extLst>
      <p:ext uri="{BB962C8B-B14F-4D97-AF65-F5344CB8AC3E}">
        <p14:creationId xmlns:p14="http://schemas.microsoft.com/office/powerpoint/2010/main" val="1993989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98F847-89A0-4FAB-8AAB-742C575304E0}" type="datetimeFigureOut">
              <a:rPr lang="en-US" smtClean="0"/>
              <a:t>7/8/2016</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E2F3362-D1B8-46D0-B41F-AE4EE808A95E}" type="slidenum">
              <a:rPr lang="en-US" smtClean="0"/>
              <a:t>‹#›</a:t>
            </a:fld>
            <a:endParaRPr lang="en-US"/>
          </a:p>
        </p:txBody>
      </p:sp>
    </p:spTree>
    <p:extLst>
      <p:ext uri="{BB962C8B-B14F-4D97-AF65-F5344CB8AC3E}">
        <p14:creationId xmlns:p14="http://schemas.microsoft.com/office/powerpoint/2010/main" val="192703479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rchive.ics.uci.edu/ml/datasets/default+of+credit+card+client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r-bloggers.com/computing-and-visualizing-pca-in-r/" TargetMode="External"/><Relationship Id="rId2" Type="http://schemas.openxmlformats.org/officeDocument/2006/relationships/hyperlink" Target="http://www.fileformat.info/tip/web/imagesize.html" TargetMode="External"/><Relationship Id="rId1" Type="http://schemas.openxmlformats.org/officeDocument/2006/relationships/slideLayout" Target="../slideLayouts/slideLayout2.xml"/><Relationship Id="rId4" Type="http://schemas.openxmlformats.org/officeDocument/2006/relationships/hyperlink" Target="http://www.sc.ehu.es/ccwbayes/docencia/mmcc/docs/lecturas-clasificacion/abstracts-resumir/kushmerick99learning.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332" y="206062"/>
            <a:ext cx="9144000" cy="4437241"/>
          </a:xfrm>
        </p:spPr>
        <p:txBody>
          <a:bodyPr>
            <a:noAutofit/>
          </a:bodyPr>
          <a:lstStyle/>
          <a:p>
            <a:r>
              <a:rPr lang="en-US" sz="7200" b="1" dirty="0" smtClean="0"/>
              <a:t>INFO 7390</a:t>
            </a:r>
            <a:br>
              <a:rPr lang="en-US" sz="7200" b="1" dirty="0" smtClean="0"/>
            </a:br>
            <a:r>
              <a:rPr lang="en-US" sz="7200" b="1" dirty="0" smtClean="0"/>
              <a:t>Advance </a:t>
            </a:r>
            <a:r>
              <a:rPr lang="en-US" sz="7200" b="1" dirty="0" err="1" smtClean="0"/>
              <a:t>DataSciences</a:t>
            </a:r>
            <a:r>
              <a:rPr lang="en-US" sz="7200" b="1" dirty="0" smtClean="0"/>
              <a:t/>
            </a:r>
            <a:br>
              <a:rPr lang="en-US" sz="7200" b="1" dirty="0" smtClean="0"/>
            </a:br>
            <a:r>
              <a:rPr lang="en-US" sz="7200" b="1" dirty="0" smtClean="0"/>
              <a:t>Midterm</a:t>
            </a:r>
            <a:endParaRPr lang="en-US" sz="7200" b="1" dirty="0"/>
          </a:p>
        </p:txBody>
      </p:sp>
      <p:sp>
        <p:nvSpPr>
          <p:cNvPr id="3" name="Subtitle 2"/>
          <p:cNvSpPr>
            <a:spLocks noGrp="1"/>
          </p:cNvSpPr>
          <p:nvPr>
            <p:ph type="subTitle" idx="1"/>
          </p:nvPr>
        </p:nvSpPr>
        <p:spPr>
          <a:xfrm>
            <a:off x="1511121" y="5070230"/>
            <a:ext cx="9144000" cy="1655762"/>
          </a:xfrm>
        </p:spPr>
        <p:txBody>
          <a:bodyPr/>
          <a:lstStyle/>
          <a:p>
            <a:r>
              <a:rPr lang="en-US" dirty="0" smtClean="0"/>
              <a:t>By Team6</a:t>
            </a:r>
          </a:p>
          <a:p>
            <a:r>
              <a:rPr lang="en-US" dirty="0" smtClean="0"/>
              <a:t>(</a:t>
            </a:r>
            <a:r>
              <a:rPr lang="en-US" dirty="0" err="1"/>
              <a:t>Himaja</a:t>
            </a:r>
            <a:r>
              <a:rPr lang="en-US" dirty="0"/>
              <a:t> </a:t>
            </a:r>
            <a:r>
              <a:rPr lang="en-US" dirty="0" err="1"/>
              <a:t>Vadaga</a:t>
            </a:r>
            <a:r>
              <a:rPr lang="en-US" dirty="0"/>
              <a:t>, Sandeep Kumar </a:t>
            </a:r>
            <a:r>
              <a:rPr lang="en-US" dirty="0" err="1"/>
              <a:t>Bethi</a:t>
            </a:r>
            <a:r>
              <a:rPr lang="en-US" dirty="0"/>
              <a:t>, Bryce Brako)</a:t>
            </a:r>
          </a:p>
          <a:p>
            <a:endParaRPr lang="en-US" dirty="0"/>
          </a:p>
        </p:txBody>
      </p:sp>
    </p:spTree>
    <p:extLst>
      <p:ext uri="{BB962C8B-B14F-4D97-AF65-F5344CB8AC3E}">
        <p14:creationId xmlns:p14="http://schemas.microsoft.com/office/powerpoint/2010/main" val="2143824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Classification using Regression </a:t>
            </a:r>
            <a:r>
              <a:rPr lang="en-US" sz="4000" dirty="0" smtClean="0"/>
              <a:t>Trees</a:t>
            </a:r>
            <a:endParaRPr lang="en-US" dirty="0"/>
          </a:p>
        </p:txBody>
      </p:sp>
      <p:pic>
        <p:nvPicPr>
          <p:cNvPr id="5122" name="Picture 2" descr="conf_matrix"/>
          <p:cNvPicPr>
            <a:picLocks noChangeAspect="1" noChangeArrowheads="1"/>
          </p:cNvPicPr>
          <p:nvPr/>
        </p:nvPicPr>
        <p:blipFill>
          <a:blip r:embed="rId2">
            <a:extLst>
              <a:ext uri="{28A0092B-C50C-407E-A947-70E740481C1C}">
                <a14:useLocalDpi xmlns:a14="http://schemas.microsoft.com/office/drawing/2010/main" val="0"/>
              </a:ext>
            </a:extLst>
          </a:blip>
          <a:srcRect l="1439" t="2985" b="4477"/>
          <a:stretch>
            <a:fillRect/>
          </a:stretch>
        </p:blipFill>
        <p:spPr bwMode="auto">
          <a:xfrm>
            <a:off x="2799477" y="1275755"/>
            <a:ext cx="6256169" cy="1415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roccurve_tree"/>
          <p:cNvPicPr>
            <a:picLocks noChangeAspect="1" noChangeArrowheads="1"/>
          </p:cNvPicPr>
          <p:nvPr/>
        </p:nvPicPr>
        <p:blipFill>
          <a:blip r:embed="rId3">
            <a:extLst>
              <a:ext uri="{28A0092B-C50C-407E-A947-70E740481C1C}">
                <a14:useLocalDpi xmlns:a14="http://schemas.microsoft.com/office/drawing/2010/main" val="0"/>
              </a:ext>
            </a:extLst>
          </a:blip>
          <a:srcRect t="7864" r="4907" b="5618"/>
          <a:stretch>
            <a:fillRect/>
          </a:stretch>
        </p:blipFill>
        <p:spPr bwMode="auto">
          <a:xfrm>
            <a:off x="288097" y="2992661"/>
            <a:ext cx="5121030" cy="3384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descr="Liftcurve_classific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3901" y="2992662"/>
            <a:ext cx="4657725"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5287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Classification using Artificial Neural Networks</a:t>
            </a:r>
            <a:br>
              <a:rPr lang="en-US" sz="4400" dirty="0"/>
            </a:br>
            <a:endParaRPr lang="en-US" dirty="0"/>
          </a:p>
        </p:txBody>
      </p:sp>
      <p:pic>
        <p:nvPicPr>
          <p:cNvPr id="6146" name="Picture 2" descr="neural_confmatr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10" y="2013865"/>
            <a:ext cx="6502901" cy="1424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3" descr="ROC_neural"/>
          <p:cNvPicPr>
            <a:picLocks noChangeAspect="1" noChangeArrowheads="1"/>
          </p:cNvPicPr>
          <p:nvPr/>
        </p:nvPicPr>
        <p:blipFill>
          <a:blip r:embed="rId3">
            <a:extLst>
              <a:ext uri="{28A0092B-C50C-407E-A947-70E740481C1C}">
                <a14:useLocalDpi xmlns:a14="http://schemas.microsoft.com/office/drawing/2010/main" val="0"/>
              </a:ext>
            </a:extLst>
          </a:blip>
          <a:srcRect l="-409" t="8147" r="5113" b="4494"/>
          <a:stretch>
            <a:fillRect/>
          </a:stretch>
        </p:blipFill>
        <p:spPr bwMode="auto">
          <a:xfrm>
            <a:off x="646110" y="3791152"/>
            <a:ext cx="44386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4" descr="neural_liftchart"/>
          <p:cNvPicPr>
            <a:picLocks noChangeAspect="1" noChangeArrowheads="1"/>
          </p:cNvPicPr>
          <p:nvPr/>
        </p:nvPicPr>
        <p:blipFill>
          <a:blip r:embed="rId4">
            <a:extLst>
              <a:ext uri="{28A0092B-C50C-407E-A947-70E740481C1C}">
                <a14:useLocalDpi xmlns:a14="http://schemas.microsoft.com/office/drawing/2010/main" val="0"/>
              </a:ext>
            </a:extLst>
          </a:blip>
          <a:srcRect t="8481" r="5481" b="3445"/>
          <a:stretch>
            <a:fillRect/>
          </a:stretch>
        </p:blipFill>
        <p:spPr bwMode="auto">
          <a:xfrm>
            <a:off x="6251017" y="3791152"/>
            <a:ext cx="4133850"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6205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CONCLUSION</a:t>
            </a:r>
            <a:endParaRPr lang="en-US" dirty="0"/>
          </a:p>
        </p:txBody>
      </p:sp>
      <p:sp>
        <p:nvSpPr>
          <p:cNvPr id="3" name="Content Placeholder 2"/>
          <p:cNvSpPr>
            <a:spLocks noGrp="1"/>
          </p:cNvSpPr>
          <p:nvPr>
            <p:ph idx="1"/>
          </p:nvPr>
        </p:nvSpPr>
        <p:spPr>
          <a:xfrm>
            <a:off x="309094" y="1236372"/>
            <a:ext cx="11784168" cy="5486400"/>
          </a:xfrm>
        </p:spPr>
        <p:txBody>
          <a:bodyPr>
            <a:normAutofit fontScale="92500" lnSpcReduction="10000"/>
          </a:bodyPr>
          <a:lstStyle/>
          <a:p>
            <a:r>
              <a:rPr lang="en-US" dirty="0" smtClean="0"/>
              <a:t>Logistic Regression Error rates </a:t>
            </a:r>
            <a:endParaRPr lang="en-US" sz="1700" dirty="0" smtClean="0"/>
          </a:p>
          <a:p>
            <a:pPr marL="0" indent="0">
              <a:buNone/>
            </a:pPr>
            <a:r>
              <a:rPr lang="en-US" sz="1600" b="1" dirty="0"/>
              <a:t>O</a:t>
            </a:r>
            <a:r>
              <a:rPr lang="en-US" sz="1600" b="1" dirty="0" smtClean="0"/>
              <a:t>verall Error rate is 18%</a:t>
            </a:r>
            <a:endParaRPr lang="en-US" sz="1600" dirty="0" smtClean="0"/>
          </a:p>
          <a:p>
            <a:pPr marL="0" indent="0">
              <a:buNone/>
            </a:pPr>
            <a:r>
              <a:rPr lang="en-US" sz="1600" b="1" dirty="0" smtClean="0"/>
              <a:t>Non-Defaulter </a:t>
            </a:r>
            <a:r>
              <a:rPr lang="en-US" sz="1600" b="1" dirty="0"/>
              <a:t>Error Rate (0) = </a:t>
            </a:r>
            <a:r>
              <a:rPr lang="en-US" sz="1600" b="1" dirty="0" smtClean="0"/>
              <a:t>2</a:t>
            </a:r>
            <a:r>
              <a:rPr lang="en-US" sz="1600" b="1" dirty="0"/>
              <a:t>%</a:t>
            </a:r>
            <a:endParaRPr lang="en-US" sz="1600" dirty="0"/>
          </a:p>
          <a:p>
            <a:pPr marL="0" indent="0">
              <a:buNone/>
            </a:pPr>
            <a:r>
              <a:rPr lang="en-US" sz="1600" b="1" dirty="0"/>
              <a:t>Defaulter Error Rate (1) = </a:t>
            </a:r>
            <a:r>
              <a:rPr lang="en-US" sz="1600" b="1" dirty="0" smtClean="0"/>
              <a:t>75%</a:t>
            </a:r>
            <a:endParaRPr lang="en-US" sz="1600" dirty="0" smtClean="0"/>
          </a:p>
          <a:p>
            <a:r>
              <a:rPr lang="en-US" dirty="0" smtClean="0"/>
              <a:t>Regression Trees Error Rates</a:t>
            </a:r>
          </a:p>
          <a:p>
            <a:pPr marL="0" indent="0">
              <a:buNone/>
            </a:pPr>
            <a:r>
              <a:rPr lang="en-US" sz="1600" b="1" dirty="0" smtClean="0"/>
              <a:t>Overall </a:t>
            </a:r>
            <a:r>
              <a:rPr lang="en-US" sz="1600" b="1" dirty="0"/>
              <a:t>Error Rate = 17%</a:t>
            </a:r>
            <a:endParaRPr lang="en-US" sz="1600" dirty="0"/>
          </a:p>
          <a:p>
            <a:pPr marL="0" indent="0">
              <a:buNone/>
            </a:pPr>
            <a:r>
              <a:rPr lang="en-US" sz="1600" b="1" dirty="0"/>
              <a:t>Non-Defaulter Error Rate (0) = </a:t>
            </a:r>
            <a:r>
              <a:rPr lang="en-US" sz="1600" b="1" dirty="0" smtClean="0"/>
              <a:t>15</a:t>
            </a:r>
            <a:r>
              <a:rPr lang="en-US" sz="1600" b="1" dirty="0"/>
              <a:t>%</a:t>
            </a:r>
            <a:endParaRPr lang="en-US" sz="1600" dirty="0"/>
          </a:p>
          <a:p>
            <a:pPr marL="0" indent="0">
              <a:buNone/>
            </a:pPr>
            <a:r>
              <a:rPr lang="en-US" sz="1600" b="1" dirty="0"/>
              <a:t>Defaulter Error Rate (1) = </a:t>
            </a:r>
            <a:r>
              <a:rPr lang="en-US" sz="1600" b="1" dirty="0" smtClean="0"/>
              <a:t>42%</a:t>
            </a:r>
            <a:endParaRPr lang="en-US" sz="1600" dirty="0" smtClean="0"/>
          </a:p>
          <a:p>
            <a:r>
              <a:rPr lang="en-US" dirty="0" smtClean="0"/>
              <a:t>Artificial Neural Network Error Rates</a:t>
            </a:r>
          </a:p>
          <a:p>
            <a:pPr marL="0" indent="0">
              <a:buNone/>
            </a:pPr>
            <a:r>
              <a:rPr lang="en-US" sz="1600" b="1" dirty="0" smtClean="0"/>
              <a:t>Overall </a:t>
            </a:r>
            <a:r>
              <a:rPr lang="en-US" sz="1600" b="1" dirty="0"/>
              <a:t>error Rate = </a:t>
            </a:r>
            <a:r>
              <a:rPr lang="en-US" sz="1600" b="1" dirty="0" smtClean="0"/>
              <a:t>17</a:t>
            </a:r>
            <a:r>
              <a:rPr lang="en-US" sz="1600" b="1" dirty="0"/>
              <a:t>%</a:t>
            </a:r>
            <a:endParaRPr lang="en-US" sz="1600" dirty="0"/>
          </a:p>
          <a:p>
            <a:pPr marL="0" indent="0">
              <a:buNone/>
            </a:pPr>
            <a:r>
              <a:rPr lang="en-US" sz="1600" b="1" dirty="0"/>
              <a:t>Non-Defaulter Error Rate (0) </a:t>
            </a:r>
            <a:r>
              <a:rPr lang="en-US" sz="1600" b="1" dirty="0" smtClean="0"/>
              <a:t>= </a:t>
            </a:r>
            <a:r>
              <a:rPr lang="en-US" sz="1600" b="1" dirty="0"/>
              <a:t>5%</a:t>
            </a:r>
            <a:endParaRPr lang="en-US" sz="1600" dirty="0"/>
          </a:p>
          <a:p>
            <a:pPr marL="0" indent="0">
              <a:buNone/>
            </a:pPr>
            <a:r>
              <a:rPr lang="en-US" sz="1600" b="1" dirty="0"/>
              <a:t>Defaulter Error Rate (1) = </a:t>
            </a:r>
            <a:r>
              <a:rPr lang="en-US" sz="1600" b="1" dirty="0" smtClean="0"/>
              <a:t>61%</a:t>
            </a:r>
            <a:endParaRPr lang="en-US" dirty="0" smtClean="0"/>
          </a:p>
          <a:p>
            <a:r>
              <a:rPr lang="en-US" sz="2400" dirty="0"/>
              <a:t>On Calculating the Overall Error Rate for all the tree model, based on the classification tree having the better error rate calculations compared to the logistic regression and neural network model we would choose the Classification tree model.</a:t>
            </a:r>
          </a:p>
          <a:p>
            <a:pPr marL="0" indent="0">
              <a:buNone/>
            </a:pPr>
            <a:endParaRPr lang="en-US" dirty="0"/>
          </a:p>
        </p:txBody>
      </p:sp>
    </p:spTree>
    <p:extLst>
      <p:ext uri="{BB962C8B-B14F-4D97-AF65-F5344CB8AC3E}">
        <p14:creationId xmlns:p14="http://schemas.microsoft.com/office/powerpoint/2010/main" val="130004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2-Internet Advertisements</a:t>
            </a:r>
            <a:endParaRPr lang="en-IN" dirty="0"/>
          </a:p>
        </p:txBody>
      </p:sp>
      <p:sp>
        <p:nvSpPr>
          <p:cNvPr id="3" name="Content Placeholder 2"/>
          <p:cNvSpPr>
            <a:spLocks noGrp="1"/>
          </p:cNvSpPr>
          <p:nvPr>
            <p:ph idx="1"/>
          </p:nvPr>
        </p:nvSpPr>
        <p:spPr/>
        <p:txBody>
          <a:bodyPr/>
          <a:lstStyle/>
          <a:p>
            <a:r>
              <a:rPr lang="en-IN" dirty="0"/>
              <a:t>This dataset represents a set of possible advertisements </a:t>
            </a:r>
            <a:r>
              <a:rPr lang="en-IN" dirty="0" smtClean="0"/>
              <a:t>on Internet </a:t>
            </a:r>
            <a:r>
              <a:rPr lang="en-IN" dirty="0"/>
              <a:t>pages. </a:t>
            </a:r>
            <a:endParaRPr lang="en-IN" dirty="0" smtClean="0"/>
          </a:p>
          <a:p>
            <a:r>
              <a:rPr lang="en-IN" dirty="0" smtClean="0"/>
              <a:t> </a:t>
            </a:r>
            <a:r>
              <a:rPr lang="en-IN" dirty="0"/>
              <a:t>The features encode the geometry of the image (</a:t>
            </a:r>
            <a:r>
              <a:rPr lang="en-IN" dirty="0" smtClean="0"/>
              <a:t>if </a:t>
            </a:r>
            <a:r>
              <a:rPr lang="en-IN" dirty="0"/>
              <a:t>available) </a:t>
            </a:r>
            <a:endParaRPr lang="en-IN" dirty="0" smtClean="0"/>
          </a:p>
          <a:p>
            <a:r>
              <a:rPr lang="en-IN" dirty="0" smtClean="0"/>
              <a:t>As </a:t>
            </a:r>
            <a:r>
              <a:rPr lang="en-IN" dirty="0"/>
              <a:t>well as phrases occuring in the URL, the image's URL </a:t>
            </a:r>
            <a:r>
              <a:rPr lang="en-IN" dirty="0" smtClean="0"/>
              <a:t>and alt </a:t>
            </a:r>
            <a:r>
              <a:rPr lang="en-IN" dirty="0"/>
              <a:t>text, the anchor text, and words occuring near the anchor text.</a:t>
            </a:r>
          </a:p>
          <a:p>
            <a:r>
              <a:rPr lang="en-IN" dirty="0" smtClean="0"/>
              <a:t>The </a:t>
            </a:r>
            <a:r>
              <a:rPr lang="en-IN" dirty="0"/>
              <a:t>task is to predict whether an image is an advertisement ("ad") </a:t>
            </a:r>
            <a:r>
              <a:rPr lang="en-IN" dirty="0" smtClean="0"/>
              <a:t>or not </a:t>
            </a:r>
            <a:r>
              <a:rPr lang="en-IN" dirty="0"/>
              <a:t>("</a:t>
            </a:r>
            <a:r>
              <a:rPr lang="en-IN" dirty="0" err="1"/>
              <a:t>nonad</a:t>
            </a:r>
            <a:r>
              <a:rPr lang="en-IN" dirty="0"/>
              <a:t>")</a:t>
            </a:r>
          </a:p>
        </p:txBody>
      </p:sp>
    </p:spTree>
    <p:extLst>
      <p:ext uri="{BB962C8B-B14F-4D97-AF65-F5344CB8AC3E}">
        <p14:creationId xmlns:p14="http://schemas.microsoft.com/office/powerpoint/2010/main" val="3055194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Cleansing and Pre-Processing</a:t>
            </a:r>
            <a:endParaRPr lang="en-IN" dirty="0"/>
          </a:p>
        </p:txBody>
      </p:sp>
      <p:sp>
        <p:nvSpPr>
          <p:cNvPr id="3" name="Content Placeholder 2"/>
          <p:cNvSpPr>
            <a:spLocks noGrp="1"/>
          </p:cNvSpPr>
          <p:nvPr>
            <p:ph idx="1"/>
          </p:nvPr>
        </p:nvSpPr>
        <p:spPr/>
        <p:txBody>
          <a:bodyPr/>
          <a:lstStyle/>
          <a:p>
            <a:pPr marL="0" indent="0">
              <a:buNone/>
            </a:pPr>
            <a:r>
              <a:rPr lang="en-IN" b="1" u="sng" dirty="0" smtClean="0"/>
              <a:t>Challenges </a:t>
            </a:r>
            <a:r>
              <a:rPr lang="en-IN" b="1" u="sng" dirty="0"/>
              <a:t>faced while cleansing and pre-processing the data</a:t>
            </a:r>
            <a:endParaRPr lang="en-IN" dirty="0"/>
          </a:p>
          <a:p>
            <a:pPr lvl="0"/>
            <a:r>
              <a:rPr lang="en-IN" dirty="0"/>
              <a:t>Replacing the “?” values by NA in continuous data </a:t>
            </a:r>
            <a:r>
              <a:rPr lang="en-IN" dirty="0" err="1"/>
              <a:t>i.e</a:t>
            </a:r>
            <a:r>
              <a:rPr lang="en-IN" dirty="0"/>
              <a:t> for the first three columns</a:t>
            </a:r>
          </a:p>
          <a:p>
            <a:pPr lvl="0"/>
            <a:r>
              <a:rPr lang="en-IN" dirty="0"/>
              <a:t>Estimating and Replacing  the outliers for continuous data by NA’s </a:t>
            </a:r>
          </a:p>
          <a:p>
            <a:pPr lvl="0"/>
            <a:r>
              <a:rPr lang="en-IN" dirty="0"/>
              <a:t>Replacing all the NA’s by appropriate values in continuous data (we are not simply  deleting the records as suggested in the pdf)</a:t>
            </a:r>
          </a:p>
          <a:p>
            <a:pPr lvl="0"/>
            <a:r>
              <a:rPr lang="en-IN" dirty="0"/>
              <a:t>Dimensionality reduction since the number of features for this dataset is huge</a:t>
            </a:r>
          </a:p>
          <a:p>
            <a:endParaRPr lang="en-IN" dirty="0"/>
          </a:p>
        </p:txBody>
      </p:sp>
    </p:spTree>
    <p:extLst>
      <p:ext uri="{BB962C8B-B14F-4D97-AF65-F5344CB8AC3E}">
        <p14:creationId xmlns:p14="http://schemas.microsoft.com/office/powerpoint/2010/main" val="2939389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Dimension Reduction</a:t>
            </a:r>
            <a:endParaRPr lang="en-IN" dirty="0"/>
          </a:p>
        </p:txBody>
      </p:sp>
      <p:sp>
        <p:nvSpPr>
          <p:cNvPr id="3" name="Content Placeholder 2"/>
          <p:cNvSpPr>
            <a:spLocks noGrp="1"/>
          </p:cNvSpPr>
          <p:nvPr>
            <p:ph idx="1"/>
          </p:nvPr>
        </p:nvSpPr>
        <p:spPr/>
        <p:txBody>
          <a:bodyPr/>
          <a:lstStyle/>
          <a:p>
            <a:r>
              <a:rPr lang="en-IN" dirty="0" smtClean="0"/>
              <a:t>Since the size of variables or features is huge = 1559, we implemented PCA for clusters of features and reduced the features down to 498- this is excluding the Ad_Class variable.</a:t>
            </a:r>
          </a:p>
          <a:p>
            <a:pPr marL="0" indent="0">
              <a:buNone/>
            </a:pPr>
            <a:endParaRPr lang="en-IN" dirty="0" smtClean="0"/>
          </a:p>
        </p:txBody>
      </p:sp>
    </p:spTree>
    <p:extLst>
      <p:ext uri="{BB962C8B-B14F-4D97-AF65-F5344CB8AC3E}">
        <p14:creationId xmlns:p14="http://schemas.microsoft.com/office/powerpoint/2010/main" val="1086004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Classification Trees- </a:t>
            </a:r>
            <a:r>
              <a:rPr lang="en-IN" dirty="0" err="1" smtClean="0"/>
              <a:t>Statisitcs</a:t>
            </a:r>
            <a:endParaRPr lang="en-IN" dirty="0"/>
          </a:p>
        </p:txBody>
      </p:sp>
      <p:sp>
        <p:nvSpPr>
          <p:cNvPr id="4" name="Rectangle 1"/>
          <p:cNvSpPr>
            <a:spLocks noGrp="1" noChangeArrowheads="1"/>
          </p:cNvSpPr>
          <p:nvPr>
            <p:ph idx="1"/>
          </p:nvPr>
        </p:nvSpPr>
        <p:spPr bwMode="auto">
          <a:xfrm>
            <a:off x="1103312" y="1869454"/>
            <a:ext cx="3141141" cy="7848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b="0" i="0" u="none" strike="noStrike" cap="none" normalizeH="0" baseline="0" dirty="0" smtClean="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a:t>
            </a:r>
            <a:r>
              <a:rPr kumimoji="0" lang="en-US" altLang="en-US" sz="1000" b="0" i="0" u="none" strike="noStrike" cap="none" normalizeH="0" baseline="0" dirty="0" err="1" smtClean="0">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rPr>
              <a:t>ConfusionMatrix_TreePruined</a:t>
            </a: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b="0" i="0" u="none" strike="noStrike" cap="none" normalizeH="0" baseline="0" dirty="0" smtClean="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Ad_Class.test</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b="0" i="0" u="none" strike="noStrike" cap="none" normalizeH="0" baseline="0" dirty="0" err="1" smtClean="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prune.pred</a:t>
            </a:r>
            <a:r>
              <a:rPr kumimoji="0" lang="en-US" altLang="en-US" sz="1000" b="0" i="0" u="none" strike="noStrike" cap="none" normalizeH="0" baseline="0" dirty="0" smtClean="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ad. </a:t>
            </a:r>
            <a:r>
              <a:rPr kumimoji="0" lang="en-US" altLang="en-US" sz="1000" b="0" i="0" u="none" strike="noStrike" cap="none" normalizeH="0" baseline="0" dirty="0" err="1" smtClean="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nonad</a:t>
            </a:r>
            <a:r>
              <a:rPr kumimoji="0" lang="en-US" altLang="en-US" sz="1000" b="0" i="0" u="none" strike="noStrike" cap="none" normalizeH="0" baseline="0" dirty="0" smtClean="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b="0" i="0" u="none" strike="noStrike" cap="none" normalizeH="0" baseline="0" dirty="0" smtClean="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ad.     192     15</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b="0" i="0" u="none" strike="noStrike" cap="none" normalizeH="0" baseline="0" dirty="0" smtClean="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nonad</a:t>
            </a:r>
            <a:r>
              <a:rPr kumimoji="0" lang="en-US" altLang="en-US" sz="1000" b="0" i="0" u="none" strike="noStrike" cap="none" normalizeH="0" baseline="0" dirty="0" smtClean="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32   1401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1103312" y="3425588"/>
            <a:ext cx="9296282" cy="3139321"/>
          </a:xfrm>
          <a:prstGeom prst="rect">
            <a:avLst/>
          </a:prstGeom>
          <a:noFill/>
        </p:spPr>
        <p:txBody>
          <a:bodyPr wrap="square" rtlCol="0">
            <a:spAutoFit/>
          </a:bodyPr>
          <a:lstStyle/>
          <a:p>
            <a:r>
              <a:rPr lang="en-IN" b="1" dirty="0"/>
              <a:t>The overall error rate for the tree model which is pruned= ((32+15)/1640)*100</a:t>
            </a:r>
            <a:endParaRPr lang="en-IN" dirty="0"/>
          </a:p>
          <a:p>
            <a:pPr lvl="0"/>
            <a:r>
              <a:rPr lang="en-IN" b="1" dirty="0"/>
              <a:t>Overall error </a:t>
            </a:r>
            <a:r>
              <a:rPr lang="en-IN" b="1" dirty="0" err="1"/>
              <a:t>rate_TreePruined</a:t>
            </a:r>
            <a:r>
              <a:rPr lang="en-IN" b="1" dirty="0"/>
              <a:t>=2.8%</a:t>
            </a:r>
            <a:endParaRPr lang="en-IN" dirty="0"/>
          </a:p>
          <a:p>
            <a:r>
              <a:rPr lang="en-IN" b="1" dirty="0"/>
              <a:t>NOTE: The overall error rate has come down after Pruning from 4.3% to 2.8%</a:t>
            </a:r>
            <a:endParaRPr lang="en-IN" dirty="0"/>
          </a:p>
          <a:p>
            <a:r>
              <a:rPr lang="en-IN" b="1" dirty="0"/>
              <a:t>Error rate and accuracy in </a:t>
            </a:r>
            <a:r>
              <a:rPr lang="en-IN" b="1" dirty="0" err="1"/>
              <a:t>prediciting</a:t>
            </a:r>
            <a:r>
              <a:rPr lang="en-IN" b="1" dirty="0"/>
              <a:t> each individual class</a:t>
            </a:r>
            <a:endParaRPr lang="en-IN" dirty="0"/>
          </a:p>
          <a:p>
            <a:pPr lvl="0"/>
            <a:r>
              <a:rPr lang="en-IN" dirty="0"/>
              <a:t>Error rate in Predicting Ad class= 14/207= 7.2%</a:t>
            </a:r>
          </a:p>
          <a:p>
            <a:pPr lvl="0"/>
            <a:r>
              <a:rPr lang="en-IN" dirty="0"/>
              <a:t>Accuracy in Predicting Ad class= 187/207= 92.7%</a:t>
            </a:r>
          </a:p>
          <a:p>
            <a:pPr lvl="0"/>
            <a:r>
              <a:rPr lang="en-IN" dirty="0"/>
              <a:t>Error rate in </a:t>
            </a:r>
            <a:r>
              <a:rPr lang="en-IN" dirty="0" err="1"/>
              <a:t>Predicitng</a:t>
            </a:r>
            <a:r>
              <a:rPr lang="en-IN" dirty="0"/>
              <a:t> </a:t>
            </a:r>
            <a:r>
              <a:rPr lang="en-IN" dirty="0" err="1"/>
              <a:t>NonAD</a:t>
            </a:r>
            <a:r>
              <a:rPr lang="en-IN" dirty="0"/>
              <a:t> class= 32/1433= 2.2%</a:t>
            </a:r>
          </a:p>
          <a:p>
            <a:pPr lvl="0"/>
            <a:r>
              <a:rPr lang="en-IN" dirty="0"/>
              <a:t>Accuracy in </a:t>
            </a:r>
            <a:r>
              <a:rPr lang="en-IN" dirty="0" err="1"/>
              <a:t>Predicitng</a:t>
            </a:r>
            <a:r>
              <a:rPr lang="en-IN" dirty="0"/>
              <a:t> </a:t>
            </a:r>
            <a:r>
              <a:rPr lang="en-IN" dirty="0" err="1"/>
              <a:t>NonAD</a:t>
            </a:r>
            <a:r>
              <a:rPr lang="en-IN" dirty="0"/>
              <a:t> class= 1401/1433= 97.7%</a:t>
            </a:r>
          </a:p>
          <a:p>
            <a:r>
              <a:rPr lang="en-IN" dirty="0"/>
              <a:t> </a:t>
            </a:r>
          </a:p>
          <a:p>
            <a:r>
              <a:rPr lang="en-IN" dirty="0"/>
              <a:t>This tree model which is not pruned is more accurate in predicting </a:t>
            </a:r>
            <a:r>
              <a:rPr lang="en-IN" dirty="0" err="1"/>
              <a:t>NonAD</a:t>
            </a:r>
            <a:r>
              <a:rPr lang="en-IN" dirty="0"/>
              <a:t> classes.</a:t>
            </a:r>
          </a:p>
          <a:p>
            <a:endParaRPr lang="en-IN" dirty="0"/>
          </a:p>
        </p:txBody>
      </p:sp>
    </p:spTree>
    <p:extLst>
      <p:ext uri="{BB962C8B-B14F-4D97-AF65-F5344CB8AC3E}">
        <p14:creationId xmlns:p14="http://schemas.microsoft.com/office/powerpoint/2010/main" val="1435195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Classification Tress-ROC and LIFT </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49670" y="1948782"/>
            <a:ext cx="5314950" cy="3371850"/>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6588883" y="2080857"/>
            <a:ext cx="5314950" cy="3371850"/>
          </a:xfrm>
          <a:prstGeom prst="rect">
            <a:avLst/>
          </a:prstGeom>
        </p:spPr>
      </p:pic>
    </p:spTree>
    <p:extLst>
      <p:ext uri="{BB962C8B-B14F-4D97-AF65-F5344CB8AC3E}">
        <p14:creationId xmlns:p14="http://schemas.microsoft.com/office/powerpoint/2010/main" val="216922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Conclusion-Classification Tree</a:t>
            </a:r>
            <a:endParaRPr lang="en-IN" dirty="0"/>
          </a:p>
        </p:txBody>
      </p:sp>
      <p:sp>
        <p:nvSpPr>
          <p:cNvPr id="3" name="Content Placeholder 2"/>
          <p:cNvSpPr>
            <a:spLocks noGrp="1"/>
          </p:cNvSpPr>
          <p:nvPr>
            <p:ph idx="1"/>
          </p:nvPr>
        </p:nvSpPr>
        <p:spPr/>
        <p:txBody>
          <a:bodyPr/>
          <a:lstStyle/>
          <a:p>
            <a:r>
              <a:rPr lang="en-IN" b="1" u="sng" dirty="0"/>
              <a:t>Conclusion from classification tree model:</a:t>
            </a:r>
            <a:r>
              <a:rPr lang="en-IN" dirty="0"/>
              <a:t> Since the performance metrics and confusion matrix looks better after the tree is pruned we are considering this model which is pruned as our final classification tree model. </a:t>
            </a:r>
            <a:r>
              <a:rPr lang="en-IN" b="1" dirty="0"/>
              <a:t>The error rate from this model is 2.8%</a:t>
            </a:r>
            <a:endParaRPr lang="en-IN" dirty="0"/>
          </a:p>
          <a:p>
            <a:endParaRPr lang="en-IN" dirty="0"/>
          </a:p>
        </p:txBody>
      </p:sp>
    </p:spTree>
    <p:extLst>
      <p:ext uri="{BB962C8B-B14F-4D97-AF65-F5344CB8AC3E}">
        <p14:creationId xmlns:p14="http://schemas.microsoft.com/office/powerpoint/2010/main" val="3608519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LOGISTIC REGRESSION-STATISTICS</a:t>
            </a:r>
            <a:endParaRPr lang="en-IN" dirty="0"/>
          </a:p>
        </p:txBody>
      </p:sp>
      <p:sp>
        <p:nvSpPr>
          <p:cNvPr id="4" name="Rectangle 1"/>
          <p:cNvSpPr>
            <a:spLocks noGrp="1" noChangeArrowheads="1"/>
          </p:cNvSpPr>
          <p:nvPr>
            <p:ph idx="1"/>
          </p:nvPr>
        </p:nvSpPr>
        <p:spPr bwMode="auto">
          <a:xfrm>
            <a:off x="1103312" y="2312718"/>
            <a:ext cx="3182085" cy="7848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b="0" i="0" u="none" strike="noStrike" cap="none" normalizeH="0" baseline="0" smtClean="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Confusion Matrix and Statistics</a:t>
            </a: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b="0" i="0" u="none" strike="noStrike" cap="none" normalizeH="0" baseline="0" smtClean="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Reference</a:t>
            </a: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b="0" i="0" u="none" strike="noStrike" cap="none" normalizeH="0" baseline="0" smtClean="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Prediction ad. Nonad.</a:t>
            </a: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b="0" i="0" u="none" strike="noStrike" cap="none" normalizeH="0" baseline="0" smtClean="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Ad.     23     94</a:t>
            </a: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b="0" i="0" u="none" strike="noStrike" cap="none" normalizeH="0" baseline="0" smtClean="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nonad. 677     26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Box 4"/>
          <p:cNvSpPr txBox="1"/>
          <p:nvPr/>
        </p:nvSpPr>
        <p:spPr>
          <a:xfrm>
            <a:off x="4899546" y="2442949"/>
            <a:ext cx="6564573" cy="4247317"/>
          </a:xfrm>
          <a:prstGeom prst="rect">
            <a:avLst/>
          </a:prstGeom>
          <a:noFill/>
        </p:spPr>
        <p:txBody>
          <a:bodyPr wrap="square" rtlCol="0">
            <a:spAutoFit/>
          </a:bodyPr>
          <a:lstStyle/>
          <a:p>
            <a:r>
              <a:rPr lang="en-IN" b="1"/>
              <a:t>Error rate and accuracy in prediciting each individual class</a:t>
            </a:r>
            <a:endParaRPr lang="en-IN"/>
          </a:p>
          <a:p>
            <a:pPr lvl="0"/>
            <a:r>
              <a:rPr lang="en-IN"/>
              <a:t>Error rate in Predicting Ad class= 94/117= 80.3%</a:t>
            </a:r>
          </a:p>
          <a:p>
            <a:pPr lvl="0"/>
            <a:r>
              <a:rPr lang="en-IN"/>
              <a:t>Accuracy in Predicting Ad class= 23/117= 19.65%</a:t>
            </a:r>
          </a:p>
          <a:p>
            <a:pPr lvl="0"/>
            <a:r>
              <a:rPr lang="en-IN"/>
              <a:t>Error rate in Predicitng NonAD class= 680/703= 96.3% </a:t>
            </a:r>
          </a:p>
          <a:p>
            <a:pPr lvl="0"/>
            <a:r>
              <a:rPr lang="en-IN"/>
              <a:t>Accuracy in Predicitng NonAD class= 26/703= 3.6%</a:t>
            </a:r>
          </a:p>
          <a:p>
            <a:r>
              <a:rPr lang="en-IN"/>
              <a:t>As we can see above the overall error rate is too high for the logistic regression model.</a:t>
            </a:r>
          </a:p>
          <a:p>
            <a:r>
              <a:rPr lang="en-IN"/>
              <a:t>It predicts only 26AD cases correctly as ad and it predicts 94 AD cases wrongly as nonad</a:t>
            </a:r>
          </a:p>
          <a:p>
            <a:r>
              <a:rPr lang="en-IN"/>
              <a:t>It Predicts only 26 NONAD cases correctly as nonad and it predicts 680 NONAD cases wrongly as ad</a:t>
            </a:r>
          </a:p>
          <a:p>
            <a:r>
              <a:rPr lang="en-IN"/>
              <a:t>Since the accuracy rate of predicting AD class correctly is more than the accuracy of redicting NONAD class it is considered as a positive class for ad. </a:t>
            </a:r>
          </a:p>
        </p:txBody>
      </p:sp>
    </p:spTree>
    <p:extLst>
      <p:ext uri="{BB962C8B-B14F-4D97-AF65-F5344CB8AC3E}">
        <p14:creationId xmlns:p14="http://schemas.microsoft.com/office/powerpoint/2010/main" val="2238425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1</a:t>
            </a:r>
            <a:endParaRPr lang="en-US" dirty="0"/>
          </a:p>
        </p:txBody>
      </p:sp>
      <p:sp>
        <p:nvSpPr>
          <p:cNvPr id="3" name="Content Placeholder 2"/>
          <p:cNvSpPr>
            <a:spLocks noGrp="1"/>
          </p:cNvSpPr>
          <p:nvPr>
            <p:ph idx="1"/>
          </p:nvPr>
        </p:nvSpPr>
        <p:spPr/>
        <p:txBody>
          <a:bodyPr/>
          <a:lstStyle/>
          <a:p>
            <a:r>
              <a:rPr lang="en-US" dirty="0"/>
              <a:t>Data for Credit Card </a:t>
            </a:r>
            <a:r>
              <a:rPr lang="en-US" dirty="0" smtClean="0"/>
              <a:t>Defaults:</a:t>
            </a:r>
          </a:p>
          <a:p>
            <a:r>
              <a:rPr lang="en-US" dirty="0"/>
              <a:t>This research aimed at the case of </a:t>
            </a:r>
            <a:r>
              <a:rPr lang="en-US" dirty="0" smtClean="0"/>
              <a:t>customers default </a:t>
            </a:r>
            <a:r>
              <a:rPr lang="en-US" dirty="0"/>
              <a:t>payments in Taiwan and compares the predictive accuracy of probability of default among six data mining methods.</a:t>
            </a:r>
            <a:endParaRPr lang="en-US" u="sng" dirty="0">
              <a:hlinkClick r:id="rId2"/>
            </a:endParaRPr>
          </a:p>
          <a:p>
            <a:r>
              <a:rPr lang="en-US" u="sng" dirty="0" smtClean="0">
                <a:hlinkClick r:id="rId2"/>
              </a:rPr>
              <a:t>https</a:t>
            </a:r>
            <a:r>
              <a:rPr lang="en-US" u="sng" dirty="0">
                <a:hlinkClick r:id="rId2"/>
              </a:rPr>
              <a:t>://archive.ics.uci.edu/ml/datasets/default+of+credit+card+clients</a:t>
            </a:r>
            <a:endParaRPr lang="en-US" dirty="0"/>
          </a:p>
        </p:txBody>
      </p:sp>
    </p:spTree>
    <p:extLst>
      <p:ext uri="{BB962C8B-B14F-4D97-AF65-F5344CB8AC3E}">
        <p14:creationId xmlns:p14="http://schemas.microsoft.com/office/powerpoint/2010/main" val="3827998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LOGISITC-ROC AND LIFT</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31555" y="1632080"/>
            <a:ext cx="4455109" cy="3909319"/>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6059607" y="1853248"/>
            <a:ext cx="5378568" cy="3688151"/>
          </a:xfrm>
          <a:prstGeom prst="rect">
            <a:avLst/>
          </a:prstGeom>
        </p:spPr>
      </p:pic>
    </p:spTree>
    <p:extLst>
      <p:ext uri="{BB962C8B-B14F-4D97-AF65-F5344CB8AC3E}">
        <p14:creationId xmlns:p14="http://schemas.microsoft.com/office/powerpoint/2010/main" val="2197571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NEURAL NETWORK-STATISTICS</a:t>
            </a:r>
            <a:endParaRPr lang="en-IN" dirty="0"/>
          </a:p>
        </p:txBody>
      </p:sp>
      <p:sp>
        <p:nvSpPr>
          <p:cNvPr id="3" name="Content Placeholder 2"/>
          <p:cNvSpPr>
            <a:spLocks noGrp="1"/>
          </p:cNvSpPr>
          <p:nvPr>
            <p:ph idx="1"/>
          </p:nvPr>
        </p:nvSpPr>
        <p:spPr/>
        <p:txBody>
          <a:bodyPr>
            <a:normAutofit fontScale="77500" lnSpcReduction="20000"/>
          </a:bodyPr>
          <a:lstStyle/>
          <a:p>
            <a:pPr latinLnBrk="1"/>
            <a:r>
              <a:rPr lang="en-IN" dirty="0" err="1"/>
              <a:t>ConfusionMatrix_Neural_Network</a:t>
            </a:r>
            <a:endParaRPr lang="en-IN" dirty="0"/>
          </a:p>
          <a:p>
            <a:pPr latinLnBrk="1"/>
            <a:r>
              <a:rPr lang="en-IN" dirty="0"/>
              <a:t>        </a:t>
            </a:r>
            <a:r>
              <a:rPr lang="en-IN" dirty="0" smtClean="0"/>
              <a:t>    </a:t>
            </a:r>
            <a:r>
              <a:rPr lang="en-IN" dirty="0" err="1" smtClean="0"/>
              <a:t>test.nnet</a:t>
            </a:r>
            <a:endParaRPr lang="en-IN" dirty="0"/>
          </a:p>
          <a:p>
            <a:pPr latinLnBrk="1"/>
            <a:r>
              <a:rPr lang="en-IN" dirty="0"/>
              <a:t>         </a:t>
            </a:r>
            <a:r>
              <a:rPr lang="en-IN" dirty="0" smtClean="0"/>
              <a:t>      ad</a:t>
            </a:r>
            <a:r>
              <a:rPr lang="en-IN" dirty="0"/>
              <a:t>. </a:t>
            </a:r>
            <a:r>
              <a:rPr lang="en-IN" dirty="0" err="1"/>
              <a:t>nonad</a:t>
            </a:r>
            <a:r>
              <a:rPr lang="en-IN" dirty="0"/>
              <a:t>.</a:t>
            </a:r>
          </a:p>
          <a:p>
            <a:pPr latinLnBrk="1"/>
            <a:r>
              <a:rPr lang="en-IN" dirty="0"/>
              <a:t>  ad.    </a:t>
            </a:r>
            <a:r>
              <a:rPr lang="en-IN" dirty="0" smtClean="0"/>
              <a:t>   123     </a:t>
            </a:r>
            <a:r>
              <a:rPr lang="en-IN" dirty="0"/>
              <a:t>22</a:t>
            </a:r>
          </a:p>
          <a:p>
            <a:pPr latinLnBrk="1"/>
            <a:r>
              <a:rPr lang="en-IN" dirty="0"/>
              <a:t>  </a:t>
            </a:r>
            <a:r>
              <a:rPr lang="en-IN" dirty="0" err="1"/>
              <a:t>nonad</a:t>
            </a:r>
            <a:r>
              <a:rPr lang="en-IN" dirty="0"/>
              <a:t>.   9    830</a:t>
            </a:r>
          </a:p>
          <a:p>
            <a:r>
              <a:rPr lang="en-IN" b="1" dirty="0"/>
              <a:t>Overall Error Rate= ((22+9)/(984))*100</a:t>
            </a:r>
            <a:endParaRPr lang="en-IN" dirty="0"/>
          </a:p>
          <a:p>
            <a:r>
              <a:rPr lang="en-IN" b="1" dirty="0"/>
              <a:t>                                 = 3.1</a:t>
            </a:r>
            <a:endParaRPr lang="en-IN" dirty="0"/>
          </a:p>
          <a:p>
            <a:r>
              <a:rPr lang="en-IN" b="1" dirty="0"/>
              <a:t>Error rate and accuracy in </a:t>
            </a:r>
            <a:r>
              <a:rPr lang="en-IN" b="1" dirty="0" err="1"/>
              <a:t>prediciting</a:t>
            </a:r>
            <a:r>
              <a:rPr lang="en-IN" b="1" dirty="0"/>
              <a:t> each individual class</a:t>
            </a:r>
            <a:endParaRPr lang="en-IN" dirty="0"/>
          </a:p>
          <a:p>
            <a:pPr lvl="0"/>
            <a:r>
              <a:rPr lang="en-IN" dirty="0"/>
              <a:t>Error rate in Predicting Ad class= 22/145= 15.1%</a:t>
            </a:r>
          </a:p>
          <a:p>
            <a:pPr lvl="0"/>
            <a:r>
              <a:rPr lang="en-IN" dirty="0"/>
              <a:t>Accuracy in Predicting Ad class= 123/145= 84.8%</a:t>
            </a:r>
          </a:p>
          <a:p>
            <a:pPr lvl="0"/>
            <a:r>
              <a:rPr lang="en-IN" dirty="0"/>
              <a:t>Error rate in </a:t>
            </a:r>
            <a:r>
              <a:rPr lang="en-IN" dirty="0" err="1"/>
              <a:t>Predicitng</a:t>
            </a:r>
            <a:r>
              <a:rPr lang="en-IN" dirty="0"/>
              <a:t> </a:t>
            </a:r>
            <a:r>
              <a:rPr lang="en-IN" dirty="0" err="1"/>
              <a:t>NonAD</a:t>
            </a:r>
            <a:r>
              <a:rPr lang="en-IN" dirty="0"/>
              <a:t> class= 9/839= 1% </a:t>
            </a:r>
          </a:p>
          <a:p>
            <a:pPr lvl="0"/>
            <a:r>
              <a:rPr lang="en-IN" dirty="0"/>
              <a:t>Accuracy in </a:t>
            </a:r>
            <a:r>
              <a:rPr lang="en-IN" dirty="0" err="1"/>
              <a:t>Predicitng</a:t>
            </a:r>
            <a:r>
              <a:rPr lang="en-IN" dirty="0"/>
              <a:t> </a:t>
            </a:r>
            <a:r>
              <a:rPr lang="en-IN" dirty="0" err="1"/>
              <a:t>NonAD</a:t>
            </a:r>
            <a:r>
              <a:rPr lang="en-IN" dirty="0"/>
              <a:t> class= 830/839= 98.9%</a:t>
            </a:r>
          </a:p>
          <a:p>
            <a:pPr marL="0" indent="0">
              <a:buNone/>
            </a:pPr>
            <a:r>
              <a:rPr lang="en-IN" dirty="0"/>
              <a:t> </a:t>
            </a:r>
          </a:p>
          <a:p>
            <a:endParaRPr lang="en-IN" dirty="0"/>
          </a:p>
        </p:txBody>
      </p:sp>
    </p:spTree>
    <p:extLst>
      <p:ext uri="{BB962C8B-B14F-4D97-AF65-F5344CB8AC3E}">
        <p14:creationId xmlns:p14="http://schemas.microsoft.com/office/powerpoint/2010/main" val="2774871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NEURAL NETWORK-STATISITCS</a:t>
            </a:r>
            <a:endParaRPr lang="en-IN" dirty="0"/>
          </a:p>
        </p:txBody>
      </p:sp>
      <p:sp>
        <p:nvSpPr>
          <p:cNvPr id="3" name="Content Placeholder 2"/>
          <p:cNvSpPr>
            <a:spLocks noGrp="1"/>
          </p:cNvSpPr>
          <p:nvPr>
            <p:ph idx="1"/>
          </p:nvPr>
        </p:nvSpPr>
        <p:spPr/>
        <p:txBody>
          <a:bodyPr/>
          <a:lstStyle/>
          <a:p>
            <a:r>
              <a:rPr lang="en-IN" dirty="0"/>
              <a:t>As we can see above the overall error rate is 3.1% for the neural network model.</a:t>
            </a:r>
          </a:p>
          <a:p>
            <a:r>
              <a:rPr lang="en-IN" dirty="0"/>
              <a:t>It predicts only 123 AD cases correctly as ad and it predicts 22 AD cases wrongly as </a:t>
            </a:r>
            <a:r>
              <a:rPr lang="en-IN" dirty="0" err="1"/>
              <a:t>nonad</a:t>
            </a:r>
            <a:endParaRPr lang="en-IN" dirty="0"/>
          </a:p>
          <a:p>
            <a:r>
              <a:rPr lang="en-IN" dirty="0"/>
              <a:t>It Predicts only 830 NONAD cases correctly as </a:t>
            </a:r>
            <a:r>
              <a:rPr lang="en-IN" dirty="0" err="1"/>
              <a:t>nonad</a:t>
            </a:r>
            <a:r>
              <a:rPr lang="en-IN" dirty="0"/>
              <a:t> and it predicts 9 NONAD cases wrongly as ad</a:t>
            </a:r>
          </a:p>
          <a:p>
            <a:r>
              <a:rPr lang="en-IN" dirty="0"/>
              <a:t>This model is more accurate in predicting the </a:t>
            </a:r>
            <a:r>
              <a:rPr lang="en-IN" dirty="0" err="1"/>
              <a:t>NonAD</a:t>
            </a:r>
            <a:r>
              <a:rPr lang="en-IN" dirty="0"/>
              <a:t> cases.</a:t>
            </a:r>
          </a:p>
          <a:p>
            <a:endParaRPr lang="en-IN" dirty="0"/>
          </a:p>
        </p:txBody>
      </p:sp>
    </p:spTree>
    <p:extLst>
      <p:ext uri="{BB962C8B-B14F-4D97-AF65-F5344CB8AC3E}">
        <p14:creationId xmlns:p14="http://schemas.microsoft.com/office/powerpoint/2010/main" val="257380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NEURAL NETWORK-ROC and LIFT</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85896" y="1713967"/>
            <a:ext cx="5314950" cy="337185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440631" y="2097917"/>
            <a:ext cx="5314950" cy="3371850"/>
          </a:xfrm>
          <a:prstGeom prst="rect">
            <a:avLst/>
          </a:prstGeom>
        </p:spPr>
      </p:pic>
    </p:spTree>
    <p:extLst>
      <p:ext uri="{BB962C8B-B14F-4D97-AF65-F5344CB8AC3E}">
        <p14:creationId xmlns:p14="http://schemas.microsoft.com/office/powerpoint/2010/main" val="1942726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FINAL CONCLUSION-PROBLEM 2</a:t>
            </a:r>
            <a:endParaRPr lang="en-IN" dirty="0"/>
          </a:p>
        </p:txBody>
      </p:sp>
      <p:sp>
        <p:nvSpPr>
          <p:cNvPr id="3" name="Content Placeholder 2"/>
          <p:cNvSpPr>
            <a:spLocks noGrp="1"/>
          </p:cNvSpPr>
          <p:nvPr>
            <p:ph idx="1"/>
          </p:nvPr>
        </p:nvSpPr>
        <p:spPr/>
        <p:txBody>
          <a:bodyPr/>
          <a:lstStyle/>
          <a:p>
            <a:r>
              <a:rPr lang="en-IN" b="1" dirty="0"/>
              <a:t> </a:t>
            </a:r>
            <a:endParaRPr lang="en-IN" dirty="0"/>
          </a:p>
          <a:p>
            <a:r>
              <a:rPr lang="en-IN" b="1" u="sng" dirty="0"/>
              <a:t>FINAL CONCLUSION FOR PROBLEM 2 which model we would choose</a:t>
            </a:r>
            <a:endParaRPr lang="en-IN" dirty="0"/>
          </a:p>
          <a:p>
            <a:r>
              <a:rPr lang="en-IN" dirty="0"/>
              <a:t>After comparing the performance metrics of all the three classification models for the dataset Internet Advertisements-Problem 2 we decided that we would choose </a:t>
            </a:r>
            <a:r>
              <a:rPr lang="en-IN" b="1" dirty="0"/>
              <a:t>Classification trees</a:t>
            </a:r>
            <a:r>
              <a:rPr lang="en-IN" dirty="0"/>
              <a:t> model. We have decided this because the overall error rate is less in that model compared to other two models. Also the accuracy and error rates in predicting the individual classes: Ad, </a:t>
            </a:r>
            <a:r>
              <a:rPr lang="en-IN" dirty="0" err="1"/>
              <a:t>NonAd</a:t>
            </a:r>
            <a:r>
              <a:rPr lang="en-IN" dirty="0"/>
              <a:t> is better in </a:t>
            </a:r>
            <a:r>
              <a:rPr lang="en-IN" b="1" dirty="0"/>
              <a:t>Classification trees</a:t>
            </a:r>
            <a:r>
              <a:rPr lang="en-IN" dirty="0"/>
              <a:t> model than the other two models.</a:t>
            </a:r>
          </a:p>
          <a:p>
            <a:endParaRPr lang="en-IN" dirty="0"/>
          </a:p>
        </p:txBody>
      </p:sp>
    </p:spTree>
    <p:extLst>
      <p:ext uri="{BB962C8B-B14F-4D97-AF65-F5344CB8AC3E}">
        <p14:creationId xmlns:p14="http://schemas.microsoft.com/office/powerpoint/2010/main" val="3409444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PROBLEM-2 REFERENCES</a:t>
            </a:r>
            <a:endParaRPr lang="en-IN" dirty="0"/>
          </a:p>
        </p:txBody>
      </p:sp>
      <p:sp>
        <p:nvSpPr>
          <p:cNvPr id="3" name="Content Placeholder 2"/>
          <p:cNvSpPr>
            <a:spLocks noGrp="1"/>
          </p:cNvSpPr>
          <p:nvPr>
            <p:ph idx="1"/>
          </p:nvPr>
        </p:nvSpPr>
        <p:spPr/>
        <p:txBody>
          <a:bodyPr/>
          <a:lstStyle/>
          <a:p>
            <a:pPr marL="0" indent="0">
              <a:buNone/>
            </a:pPr>
            <a:r>
              <a:rPr lang="en-IN" b="1" u="sng" dirty="0" smtClean="0"/>
              <a:t>Internet </a:t>
            </a:r>
            <a:r>
              <a:rPr lang="en-IN" b="1" u="sng" dirty="0" err="1" smtClean="0"/>
              <a:t>Advertisments</a:t>
            </a:r>
            <a:endParaRPr lang="en-IN" dirty="0"/>
          </a:p>
          <a:p>
            <a:pPr lvl="0"/>
            <a:r>
              <a:rPr lang="en-IN" u="sng" dirty="0">
                <a:hlinkClick r:id="rId2"/>
              </a:rPr>
              <a:t>http://www.fileformat.info/tip/web/imagesize.html</a:t>
            </a:r>
            <a:endParaRPr lang="en-IN" dirty="0"/>
          </a:p>
          <a:p>
            <a:pPr lvl="0"/>
            <a:r>
              <a:rPr lang="en-IN" b="1" u="sng" dirty="0">
                <a:hlinkClick r:id="rId3"/>
              </a:rPr>
              <a:t>http://www.r-bloggers.com/computing-and-visualizing-pca-in-r/</a:t>
            </a:r>
            <a:endParaRPr lang="en-IN" dirty="0"/>
          </a:p>
          <a:p>
            <a:pPr lvl="0"/>
            <a:r>
              <a:rPr lang="en-IN" b="1" u="sng" dirty="0">
                <a:hlinkClick r:id="rId4"/>
              </a:rPr>
              <a:t>http://www.sc.ehu.es/ccwbayes/docencia/mmcc/docs/lecturas-clasificacion/abstracts-resumir/kushmerick99learning.pdf</a:t>
            </a:r>
            <a:endParaRPr lang="en-IN" dirty="0"/>
          </a:p>
          <a:p>
            <a:endParaRPr lang="en-IN" dirty="0"/>
          </a:p>
        </p:txBody>
      </p:sp>
    </p:spTree>
    <p:extLst>
      <p:ext uri="{BB962C8B-B14F-4D97-AF65-F5344CB8AC3E}">
        <p14:creationId xmlns:p14="http://schemas.microsoft.com/office/powerpoint/2010/main" val="3123874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76837"/>
          </a:xfrm>
        </p:spPr>
        <p:txBody>
          <a:bodyPr/>
          <a:lstStyle/>
          <a:p>
            <a:r>
              <a:rPr lang="en-US" dirty="0" smtClean="0"/>
              <a:t>Summary OF Observations</a:t>
            </a:r>
            <a:endParaRPr lang="en-US" dirty="0"/>
          </a:p>
        </p:txBody>
      </p:sp>
      <p:sp>
        <p:nvSpPr>
          <p:cNvPr id="3" name="Content Placeholder 2"/>
          <p:cNvSpPr>
            <a:spLocks noGrp="1"/>
          </p:cNvSpPr>
          <p:nvPr>
            <p:ph idx="1"/>
          </p:nvPr>
        </p:nvSpPr>
        <p:spPr>
          <a:xfrm>
            <a:off x="1103312" y="1815922"/>
            <a:ext cx="8946541" cy="4432478"/>
          </a:xfrm>
        </p:spPr>
        <p:txBody>
          <a:bodyPr>
            <a:normAutofit/>
          </a:bodyPr>
          <a:lstStyle/>
          <a:p>
            <a:r>
              <a:rPr lang="en-US" sz="3200" dirty="0" smtClean="0"/>
              <a:t>POWER BI</a:t>
            </a:r>
          </a:p>
          <a:p>
            <a:r>
              <a:rPr lang="en-US" sz="3200" dirty="0" smtClean="0"/>
              <a:t>Cleansing</a:t>
            </a:r>
          </a:p>
          <a:p>
            <a:r>
              <a:rPr lang="en-US" sz="3200" dirty="0" smtClean="0"/>
              <a:t>Classification using Logistic Regression</a:t>
            </a:r>
          </a:p>
          <a:p>
            <a:r>
              <a:rPr lang="en-US" sz="3200" dirty="0" smtClean="0"/>
              <a:t>Classification using Regression Trees</a:t>
            </a:r>
          </a:p>
          <a:p>
            <a:r>
              <a:rPr lang="en-US" sz="3200" dirty="0" smtClean="0"/>
              <a:t>Classification using Artificial Neural Networks</a:t>
            </a:r>
          </a:p>
          <a:p>
            <a:r>
              <a:rPr lang="en-US" sz="3200" dirty="0" smtClean="0"/>
              <a:t>Final Conclusion</a:t>
            </a:r>
          </a:p>
        </p:txBody>
      </p:sp>
    </p:spTree>
    <p:extLst>
      <p:ext uri="{BB962C8B-B14F-4D97-AF65-F5344CB8AC3E}">
        <p14:creationId xmlns:p14="http://schemas.microsoft.com/office/powerpoint/2010/main" val="3680894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BI</a:t>
            </a:r>
            <a:endParaRPr lang="en-US" dirty="0"/>
          </a:p>
        </p:txBody>
      </p:sp>
      <p:pic>
        <p:nvPicPr>
          <p:cNvPr id="5" name="Picture 4" descr="ss_1"/>
          <p:cNvPicPr/>
          <p:nvPr/>
        </p:nvPicPr>
        <p:blipFill>
          <a:blip r:embed="rId2">
            <a:extLst>
              <a:ext uri="{28A0092B-C50C-407E-A947-70E740481C1C}">
                <a14:useLocalDpi xmlns:a14="http://schemas.microsoft.com/office/drawing/2010/main" val="0"/>
              </a:ext>
            </a:extLst>
          </a:blip>
          <a:srcRect/>
          <a:stretch>
            <a:fillRect/>
          </a:stretch>
        </p:blipFill>
        <p:spPr bwMode="auto">
          <a:xfrm>
            <a:off x="229069" y="1371510"/>
            <a:ext cx="5629275" cy="3187700"/>
          </a:xfrm>
          <a:prstGeom prst="rect">
            <a:avLst/>
          </a:prstGeom>
          <a:noFill/>
          <a:ln>
            <a:noFill/>
          </a:ln>
        </p:spPr>
      </p:pic>
      <p:pic>
        <p:nvPicPr>
          <p:cNvPr id="6" name="Picture 5" descr="ss_2"/>
          <p:cNvPicPr/>
          <p:nvPr/>
        </p:nvPicPr>
        <p:blipFill>
          <a:blip r:embed="rId3">
            <a:extLst>
              <a:ext uri="{28A0092B-C50C-407E-A947-70E740481C1C}">
                <a14:useLocalDpi xmlns:a14="http://schemas.microsoft.com/office/drawing/2010/main" val="0"/>
              </a:ext>
            </a:extLst>
          </a:blip>
          <a:srcRect/>
          <a:stretch>
            <a:fillRect/>
          </a:stretch>
        </p:blipFill>
        <p:spPr bwMode="auto">
          <a:xfrm>
            <a:off x="6275386" y="1371510"/>
            <a:ext cx="5610225" cy="3193415"/>
          </a:xfrm>
          <a:prstGeom prst="rect">
            <a:avLst/>
          </a:prstGeom>
          <a:noFill/>
          <a:ln>
            <a:noFill/>
          </a:ln>
        </p:spPr>
      </p:pic>
    </p:spTree>
    <p:extLst>
      <p:ext uri="{BB962C8B-B14F-4D97-AF65-F5344CB8AC3E}">
        <p14:creationId xmlns:p14="http://schemas.microsoft.com/office/powerpoint/2010/main" val="1532883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BI</a:t>
            </a:r>
            <a:endParaRPr lang="en-US" dirty="0"/>
          </a:p>
        </p:txBody>
      </p:sp>
      <p:pic>
        <p:nvPicPr>
          <p:cNvPr id="4" name="Picture 3" descr="ss_3"/>
          <p:cNvPicPr/>
          <p:nvPr/>
        </p:nvPicPr>
        <p:blipFill>
          <a:blip r:embed="rId2">
            <a:extLst>
              <a:ext uri="{28A0092B-C50C-407E-A947-70E740481C1C}">
                <a14:useLocalDpi xmlns:a14="http://schemas.microsoft.com/office/drawing/2010/main" val="0"/>
              </a:ext>
            </a:extLst>
          </a:blip>
          <a:srcRect/>
          <a:stretch>
            <a:fillRect/>
          </a:stretch>
        </p:blipFill>
        <p:spPr bwMode="auto">
          <a:xfrm>
            <a:off x="646111" y="1381594"/>
            <a:ext cx="10545630" cy="5289662"/>
          </a:xfrm>
          <a:prstGeom prst="rect">
            <a:avLst/>
          </a:prstGeom>
          <a:noFill/>
          <a:ln>
            <a:noFill/>
          </a:ln>
        </p:spPr>
      </p:pic>
    </p:spTree>
    <p:extLst>
      <p:ext uri="{BB962C8B-B14F-4D97-AF65-F5344CB8AC3E}">
        <p14:creationId xmlns:p14="http://schemas.microsoft.com/office/powerpoint/2010/main" val="771551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Cleansing</a:t>
            </a:r>
            <a:endParaRPr lang="en-US" dirty="0"/>
          </a:p>
        </p:txBody>
      </p:sp>
      <p:sp>
        <p:nvSpPr>
          <p:cNvPr id="3" name="Content Placeholder 2"/>
          <p:cNvSpPr>
            <a:spLocks noGrp="1"/>
          </p:cNvSpPr>
          <p:nvPr>
            <p:ph idx="1"/>
          </p:nvPr>
        </p:nvSpPr>
        <p:spPr>
          <a:xfrm>
            <a:off x="463640" y="1545466"/>
            <a:ext cx="11165984" cy="5074276"/>
          </a:xfrm>
        </p:spPr>
        <p:txBody>
          <a:bodyPr>
            <a:normAutofit/>
          </a:bodyPr>
          <a:lstStyle/>
          <a:p>
            <a:pPr lvl="0"/>
            <a:r>
              <a:rPr lang="en-US" dirty="0"/>
              <a:t>The file was obtained in </a:t>
            </a:r>
            <a:r>
              <a:rPr lang="en-US" dirty="0" err="1"/>
              <a:t>xls</a:t>
            </a:r>
            <a:r>
              <a:rPr lang="en-US" dirty="0"/>
              <a:t> format. Converted the format to .csv and then loaded it into R</a:t>
            </a:r>
            <a:r>
              <a:rPr lang="en-US" dirty="0" smtClean="0"/>
              <a:t>.</a:t>
            </a:r>
          </a:p>
          <a:p>
            <a:pPr lvl="0"/>
            <a:endParaRPr lang="en-US" dirty="0"/>
          </a:p>
          <a:p>
            <a:pPr lvl="0"/>
            <a:endParaRPr lang="en-US" dirty="0" smtClean="0"/>
          </a:p>
          <a:p>
            <a:pPr lvl="0"/>
            <a:endParaRPr lang="en-US" dirty="0"/>
          </a:p>
          <a:p>
            <a:r>
              <a:rPr lang="en-US" dirty="0"/>
              <a:t>On loading the dataset into R, the column names were not human readable and a reference to the 1</a:t>
            </a:r>
            <a:r>
              <a:rPr lang="en-US" baseline="30000" dirty="0"/>
              <a:t>st</a:t>
            </a:r>
            <a:r>
              <a:rPr lang="en-US" dirty="0"/>
              <a:t> row had to be used to understand what the value of the column is. Thus used the first row as the column names renamed the </a:t>
            </a:r>
            <a:r>
              <a:rPr lang="en-US" dirty="0" smtClean="0"/>
              <a:t>columns. In </a:t>
            </a:r>
            <a:r>
              <a:rPr lang="en-US" dirty="0"/>
              <a:t>order to achieve this used the rename function of the PLYR library. </a:t>
            </a:r>
            <a:endParaRPr lang="en-US" dirty="0" smtClean="0"/>
          </a:p>
          <a:p>
            <a:pPr lvl="0"/>
            <a:r>
              <a:rPr lang="en-US" dirty="0"/>
              <a:t>There were around 795 rows which had the Bill amounts and the payment amount values for all the months as 0. So, deleting the rows to make sure an efficient model is built.</a:t>
            </a:r>
          </a:p>
          <a:p>
            <a:endParaRPr lang="en-US" dirty="0"/>
          </a:p>
          <a:p>
            <a:endParaRPr lang="en-US" dirty="0"/>
          </a:p>
        </p:txBody>
      </p:sp>
      <p:pic>
        <p:nvPicPr>
          <p:cNvPr id="10" name="Picture 9" descr="C:\Users\bryce\AppData\Local\Microsoft\Windows\INetCache\Content.Word\renamecolumns.png"/>
          <p:cNvPicPr/>
          <p:nvPr/>
        </p:nvPicPr>
        <p:blipFill>
          <a:blip r:embed="rId2">
            <a:extLst>
              <a:ext uri="{28A0092B-C50C-407E-A947-70E740481C1C}">
                <a14:useLocalDpi xmlns:a14="http://schemas.microsoft.com/office/drawing/2010/main" val="0"/>
              </a:ext>
            </a:extLst>
          </a:blip>
          <a:srcRect/>
          <a:stretch>
            <a:fillRect/>
          </a:stretch>
        </p:blipFill>
        <p:spPr bwMode="auto">
          <a:xfrm>
            <a:off x="818882" y="2373407"/>
            <a:ext cx="9793310" cy="1145178"/>
          </a:xfrm>
          <a:prstGeom prst="rect">
            <a:avLst/>
          </a:prstGeom>
          <a:noFill/>
          <a:ln>
            <a:noFill/>
          </a:ln>
        </p:spPr>
      </p:pic>
    </p:spTree>
    <p:extLst>
      <p:ext uri="{BB962C8B-B14F-4D97-AF65-F5344CB8AC3E}">
        <p14:creationId xmlns:p14="http://schemas.microsoft.com/office/powerpoint/2010/main" val="613686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Classification using Logistic Regression</a:t>
            </a:r>
            <a:endParaRPr lang="en-US" dirty="0"/>
          </a:p>
        </p:txBody>
      </p:sp>
      <p:pic>
        <p:nvPicPr>
          <p:cNvPr id="2051" name="Picture 3" descr="logistic_confusionMatr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5617" y="2395470"/>
            <a:ext cx="4856424" cy="427949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descr="gml_outpu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1" y="2131364"/>
            <a:ext cx="6295602" cy="4607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6608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Classification using Logistic Regression</a:t>
            </a:r>
            <a:endParaRPr lang="en-US" dirty="0"/>
          </a:p>
        </p:txBody>
      </p:sp>
      <p:pic>
        <p:nvPicPr>
          <p:cNvPr id="3074" name="Picture 2" descr="ROCcurve_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11" y="1890574"/>
            <a:ext cx="4878926" cy="356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descr="lift_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2228" y="2477505"/>
            <a:ext cx="5546031" cy="403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5582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Classification using Regression Trees</a:t>
            </a:r>
            <a:br>
              <a:rPr lang="en-US" sz="4400" dirty="0"/>
            </a:br>
            <a:endParaRPr lang="en-US" dirty="0"/>
          </a:p>
        </p:txBody>
      </p:sp>
      <p:pic>
        <p:nvPicPr>
          <p:cNvPr id="4098" name="Picture 2" descr="classi_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24" y="2089553"/>
            <a:ext cx="8415023" cy="1516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classification_tree"/>
          <p:cNvPicPr>
            <a:picLocks noChangeAspect="1" noChangeArrowheads="1"/>
          </p:cNvPicPr>
          <p:nvPr/>
        </p:nvPicPr>
        <p:blipFill>
          <a:blip r:embed="rId3">
            <a:extLst>
              <a:ext uri="{28A0092B-C50C-407E-A947-70E740481C1C}">
                <a14:useLocalDpi xmlns:a14="http://schemas.microsoft.com/office/drawing/2010/main" val="0"/>
              </a:ext>
            </a:extLst>
          </a:blip>
          <a:srcRect l="6544" t="14044" r="4498" b="20787"/>
          <a:stretch>
            <a:fillRect/>
          </a:stretch>
        </p:blipFill>
        <p:spPr bwMode="auto">
          <a:xfrm>
            <a:off x="6650261" y="3842390"/>
            <a:ext cx="5005119" cy="266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3494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51</TotalTime>
  <Words>1022</Words>
  <Application>Microsoft Office PowerPoint</Application>
  <PresentationFormat>Widescreen</PresentationFormat>
  <Paragraphs>119</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Century Gothic</vt:lpstr>
      <vt:lpstr>Courier New</vt:lpstr>
      <vt:lpstr>Lucida Console</vt:lpstr>
      <vt:lpstr>Times New Roman</vt:lpstr>
      <vt:lpstr>Wingdings 3</vt:lpstr>
      <vt:lpstr>Ion</vt:lpstr>
      <vt:lpstr>INFO 7390 Advance DataSciences Midterm</vt:lpstr>
      <vt:lpstr>PROBLEM 1</vt:lpstr>
      <vt:lpstr>Summary OF Observations</vt:lpstr>
      <vt:lpstr>POWER BI</vt:lpstr>
      <vt:lpstr>POWER BI</vt:lpstr>
      <vt:lpstr>Cleansing</vt:lpstr>
      <vt:lpstr>Classification using Logistic Regression</vt:lpstr>
      <vt:lpstr>Classification using Logistic Regression</vt:lpstr>
      <vt:lpstr>Classification using Regression Trees </vt:lpstr>
      <vt:lpstr>Classification using Regression Trees</vt:lpstr>
      <vt:lpstr>Classification using Artificial Neural Networks </vt:lpstr>
      <vt:lpstr>FINAL CONCLUSION</vt:lpstr>
      <vt:lpstr>Problem 2-Internet Advertisements</vt:lpstr>
      <vt:lpstr>Data Cleansing and Pre-Processing</vt:lpstr>
      <vt:lpstr>Dimension Reduction</vt:lpstr>
      <vt:lpstr>Classification Trees- Statisitcs</vt:lpstr>
      <vt:lpstr>Classification Tress-ROC and LIFT </vt:lpstr>
      <vt:lpstr>Conclusion-Classification Tree</vt:lpstr>
      <vt:lpstr>LOGISTIC REGRESSION-STATISTICS</vt:lpstr>
      <vt:lpstr>LOGISITC-ROC AND LIFT</vt:lpstr>
      <vt:lpstr>NEURAL NETWORK-STATISTICS</vt:lpstr>
      <vt:lpstr>NEURAL NETWORK-STATISITCS</vt:lpstr>
      <vt:lpstr>NEURAL NETWORK-ROC and LIFT</vt:lpstr>
      <vt:lpstr>FINAL CONCLUSION-PROBLEM 2</vt:lpstr>
      <vt:lpstr>PROBLEM-2 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 7390 Advance Data Sciences Midterm</dc:title>
  <dc:creator>bryce brako</dc:creator>
  <cp:lastModifiedBy>srinivas bethi</cp:lastModifiedBy>
  <cp:revision>15</cp:revision>
  <cp:lastPrinted>2016-07-09T02:56:47Z</cp:lastPrinted>
  <dcterms:created xsi:type="dcterms:W3CDTF">2016-07-09T02:56:41Z</dcterms:created>
  <dcterms:modified xsi:type="dcterms:W3CDTF">2016-07-09T03:51:09Z</dcterms:modified>
</cp:coreProperties>
</file>