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309027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8F847-89A0-4FAB-8AAB-742C575304E0}"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50295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731325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8020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23830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311635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1743030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68837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49594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51901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56607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98F847-89A0-4FAB-8AAB-742C575304E0}"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26745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98F847-89A0-4FAB-8AAB-742C575304E0}" type="datetimeFigureOut">
              <a:rPr lang="en-US" smtClean="0"/>
              <a:t>7/8/2016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11936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308635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356475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88687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8F847-89A0-4FAB-8AAB-742C575304E0}"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199398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98F847-89A0-4FAB-8AAB-742C575304E0}" type="datetimeFigureOut">
              <a:rPr lang="en-US" smtClean="0"/>
              <a:t>7/8/2016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2F3362-D1B8-46D0-B41F-AE4EE808A95E}" type="slidenum">
              <a:rPr lang="en-US" smtClean="0"/>
              <a:t>‹#›</a:t>
            </a:fld>
            <a:endParaRPr lang="en-US"/>
          </a:p>
        </p:txBody>
      </p:sp>
    </p:spTree>
    <p:extLst>
      <p:ext uri="{BB962C8B-B14F-4D97-AF65-F5344CB8AC3E}">
        <p14:creationId xmlns:p14="http://schemas.microsoft.com/office/powerpoint/2010/main" val="19270347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32" y="206062"/>
            <a:ext cx="9144000" cy="4437241"/>
          </a:xfrm>
        </p:spPr>
        <p:txBody>
          <a:bodyPr>
            <a:noAutofit/>
          </a:bodyPr>
          <a:lstStyle/>
          <a:p>
            <a:r>
              <a:rPr lang="en-US" sz="7200" b="1" dirty="0" smtClean="0"/>
              <a:t>INFO 7390</a:t>
            </a:r>
            <a:br>
              <a:rPr lang="en-US" sz="7200" b="1" dirty="0" smtClean="0"/>
            </a:br>
            <a:r>
              <a:rPr lang="en-US" sz="7200" b="1" dirty="0" smtClean="0"/>
              <a:t>Advance </a:t>
            </a:r>
            <a:r>
              <a:rPr lang="en-US" sz="7200" b="1" dirty="0" err="1" smtClean="0"/>
              <a:t>DataSciences</a:t>
            </a:r>
            <a:r>
              <a:rPr lang="en-US" sz="7200" b="1" dirty="0" smtClean="0"/>
              <a:t/>
            </a:r>
            <a:br>
              <a:rPr lang="en-US" sz="7200" b="1" dirty="0" smtClean="0"/>
            </a:br>
            <a:r>
              <a:rPr lang="en-US" sz="7200" b="1" dirty="0" smtClean="0"/>
              <a:t>Midterm</a:t>
            </a:r>
            <a:endParaRPr lang="en-US" sz="7200" b="1" dirty="0"/>
          </a:p>
        </p:txBody>
      </p:sp>
      <p:sp>
        <p:nvSpPr>
          <p:cNvPr id="3" name="Subtitle 2"/>
          <p:cNvSpPr>
            <a:spLocks noGrp="1"/>
          </p:cNvSpPr>
          <p:nvPr>
            <p:ph type="subTitle" idx="1"/>
          </p:nvPr>
        </p:nvSpPr>
        <p:spPr>
          <a:xfrm>
            <a:off x="1511121" y="5070230"/>
            <a:ext cx="9144000" cy="1655762"/>
          </a:xfrm>
        </p:spPr>
        <p:txBody>
          <a:bodyPr/>
          <a:lstStyle/>
          <a:p>
            <a:r>
              <a:rPr lang="en-US" dirty="0" smtClean="0"/>
              <a:t>By Team6</a:t>
            </a:r>
          </a:p>
          <a:p>
            <a:r>
              <a:rPr lang="en-US" dirty="0" smtClean="0"/>
              <a:t>(</a:t>
            </a:r>
            <a:r>
              <a:rPr lang="en-US" dirty="0" err="1"/>
              <a:t>Himaja</a:t>
            </a:r>
            <a:r>
              <a:rPr lang="en-US" dirty="0"/>
              <a:t> </a:t>
            </a:r>
            <a:r>
              <a:rPr lang="en-US" dirty="0" err="1"/>
              <a:t>Vadaga</a:t>
            </a:r>
            <a:r>
              <a:rPr lang="en-US" dirty="0"/>
              <a:t>, Sandeep Kumar </a:t>
            </a:r>
            <a:r>
              <a:rPr lang="en-US" dirty="0" err="1"/>
              <a:t>Bethi</a:t>
            </a:r>
            <a:r>
              <a:rPr lang="en-US" dirty="0"/>
              <a:t>, Bryce Brako)</a:t>
            </a:r>
          </a:p>
          <a:p>
            <a:endParaRPr lang="en-US" dirty="0"/>
          </a:p>
        </p:txBody>
      </p:sp>
    </p:spTree>
    <p:extLst>
      <p:ext uri="{BB962C8B-B14F-4D97-AF65-F5344CB8AC3E}">
        <p14:creationId xmlns:p14="http://schemas.microsoft.com/office/powerpoint/2010/main" val="2143824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Classification using Regression </a:t>
            </a:r>
            <a:r>
              <a:rPr lang="en-US" sz="4000" dirty="0" smtClean="0"/>
              <a:t>Trees</a:t>
            </a:r>
            <a:endParaRPr lang="en-US" dirty="0"/>
          </a:p>
        </p:txBody>
      </p:sp>
      <p:pic>
        <p:nvPicPr>
          <p:cNvPr id="5122" name="Picture 2" descr="conf_matrix"/>
          <p:cNvPicPr>
            <a:picLocks noChangeAspect="1" noChangeArrowheads="1"/>
          </p:cNvPicPr>
          <p:nvPr/>
        </p:nvPicPr>
        <p:blipFill>
          <a:blip r:embed="rId2">
            <a:extLst>
              <a:ext uri="{28A0092B-C50C-407E-A947-70E740481C1C}">
                <a14:useLocalDpi xmlns:a14="http://schemas.microsoft.com/office/drawing/2010/main" val="0"/>
              </a:ext>
            </a:extLst>
          </a:blip>
          <a:srcRect l="1439" t="2985" b="4477"/>
          <a:stretch>
            <a:fillRect/>
          </a:stretch>
        </p:blipFill>
        <p:spPr bwMode="auto">
          <a:xfrm>
            <a:off x="2799477" y="1275755"/>
            <a:ext cx="6256169" cy="141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roccurve_tree"/>
          <p:cNvPicPr>
            <a:picLocks noChangeAspect="1" noChangeArrowheads="1"/>
          </p:cNvPicPr>
          <p:nvPr/>
        </p:nvPicPr>
        <p:blipFill>
          <a:blip r:embed="rId3">
            <a:extLst>
              <a:ext uri="{28A0092B-C50C-407E-A947-70E740481C1C}">
                <a14:useLocalDpi xmlns:a14="http://schemas.microsoft.com/office/drawing/2010/main" val="0"/>
              </a:ext>
            </a:extLst>
          </a:blip>
          <a:srcRect t="7864" r="4907" b="5618"/>
          <a:stretch>
            <a:fillRect/>
          </a:stretch>
        </p:blipFill>
        <p:spPr bwMode="auto">
          <a:xfrm>
            <a:off x="288097" y="2992661"/>
            <a:ext cx="5121030" cy="338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Liftcurve_classific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901" y="2992662"/>
            <a:ext cx="465772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28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Classification using Artificial Neural Networks</a:t>
            </a:r>
            <a:br>
              <a:rPr lang="en-US" sz="4400" dirty="0"/>
            </a:br>
            <a:endParaRPr lang="en-US" dirty="0"/>
          </a:p>
        </p:txBody>
      </p:sp>
      <p:pic>
        <p:nvPicPr>
          <p:cNvPr id="6146" name="Picture 2" descr="neural_conf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0" y="2013865"/>
            <a:ext cx="6502901" cy="142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ROC_neural"/>
          <p:cNvPicPr>
            <a:picLocks noChangeAspect="1" noChangeArrowheads="1"/>
          </p:cNvPicPr>
          <p:nvPr/>
        </p:nvPicPr>
        <p:blipFill>
          <a:blip r:embed="rId3">
            <a:extLst>
              <a:ext uri="{28A0092B-C50C-407E-A947-70E740481C1C}">
                <a14:useLocalDpi xmlns:a14="http://schemas.microsoft.com/office/drawing/2010/main" val="0"/>
              </a:ext>
            </a:extLst>
          </a:blip>
          <a:srcRect l="-409" t="8147" r="5113" b="4494"/>
          <a:stretch>
            <a:fillRect/>
          </a:stretch>
        </p:blipFill>
        <p:spPr bwMode="auto">
          <a:xfrm>
            <a:off x="646110" y="3791152"/>
            <a:ext cx="44386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neural_liftchart"/>
          <p:cNvPicPr>
            <a:picLocks noChangeAspect="1" noChangeArrowheads="1"/>
          </p:cNvPicPr>
          <p:nvPr/>
        </p:nvPicPr>
        <p:blipFill>
          <a:blip r:embed="rId4">
            <a:extLst>
              <a:ext uri="{28A0092B-C50C-407E-A947-70E740481C1C}">
                <a14:useLocalDpi xmlns:a14="http://schemas.microsoft.com/office/drawing/2010/main" val="0"/>
              </a:ext>
            </a:extLst>
          </a:blip>
          <a:srcRect t="8481" r="5481" b="3445"/>
          <a:stretch>
            <a:fillRect/>
          </a:stretch>
        </p:blipFill>
        <p:spPr bwMode="auto">
          <a:xfrm>
            <a:off x="6251017" y="3791152"/>
            <a:ext cx="413385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20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CONCLUSION</a:t>
            </a:r>
            <a:endParaRPr lang="en-US" dirty="0"/>
          </a:p>
        </p:txBody>
      </p:sp>
      <p:sp>
        <p:nvSpPr>
          <p:cNvPr id="3" name="Content Placeholder 2"/>
          <p:cNvSpPr>
            <a:spLocks noGrp="1"/>
          </p:cNvSpPr>
          <p:nvPr>
            <p:ph idx="1"/>
          </p:nvPr>
        </p:nvSpPr>
        <p:spPr>
          <a:xfrm>
            <a:off x="309094" y="1236372"/>
            <a:ext cx="11784168" cy="5486400"/>
          </a:xfrm>
        </p:spPr>
        <p:txBody>
          <a:bodyPr>
            <a:normAutofit fontScale="92500" lnSpcReduction="10000"/>
          </a:bodyPr>
          <a:lstStyle/>
          <a:p>
            <a:r>
              <a:rPr lang="en-US" dirty="0" smtClean="0"/>
              <a:t>Logistic Regression Error rates </a:t>
            </a:r>
            <a:endParaRPr lang="en-US" sz="1700" dirty="0" smtClean="0"/>
          </a:p>
          <a:p>
            <a:pPr marL="0" indent="0">
              <a:buNone/>
            </a:pPr>
            <a:r>
              <a:rPr lang="en-US" sz="1600" b="1" dirty="0"/>
              <a:t>O</a:t>
            </a:r>
            <a:r>
              <a:rPr lang="en-US" sz="1600" b="1" dirty="0" smtClean="0"/>
              <a:t>verall Error rate is 18%</a:t>
            </a:r>
            <a:endParaRPr lang="en-US" sz="1600" dirty="0" smtClean="0"/>
          </a:p>
          <a:p>
            <a:pPr marL="0" indent="0">
              <a:buNone/>
            </a:pPr>
            <a:r>
              <a:rPr lang="en-US" sz="1600" b="1" dirty="0" smtClean="0"/>
              <a:t>Non-Defaulter </a:t>
            </a:r>
            <a:r>
              <a:rPr lang="en-US" sz="1600" b="1" dirty="0"/>
              <a:t>Error Rate (0) = </a:t>
            </a:r>
            <a:r>
              <a:rPr lang="en-US" sz="1600" b="1" dirty="0" smtClean="0"/>
              <a:t>2</a:t>
            </a:r>
            <a:r>
              <a:rPr lang="en-US" sz="1600" b="1" dirty="0"/>
              <a:t>%</a:t>
            </a:r>
            <a:endParaRPr lang="en-US" sz="1600" dirty="0"/>
          </a:p>
          <a:p>
            <a:pPr marL="0" indent="0">
              <a:buNone/>
            </a:pPr>
            <a:r>
              <a:rPr lang="en-US" sz="1600" b="1" dirty="0"/>
              <a:t>Defaulter Error Rate (1) = </a:t>
            </a:r>
            <a:r>
              <a:rPr lang="en-US" sz="1600" b="1" dirty="0" smtClean="0"/>
              <a:t>75%</a:t>
            </a:r>
            <a:endParaRPr lang="en-US" sz="1600" dirty="0" smtClean="0"/>
          </a:p>
          <a:p>
            <a:r>
              <a:rPr lang="en-US" dirty="0" smtClean="0"/>
              <a:t>Regression Trees Error Rates</a:t>
            </a:r>
          </a:p>
          <a:p>
            <a:pPr marL="0" indent="0">
              <a:buNone/>
            </a:pPr>
            <a:r>
              <a:rPr lang="en-US" sz="1600" b="1" dirty="0" smtClean="0"/>
              <a:t>Overall </a:t>
            </a:r>
            <a:r>
              <a:rPr lang="en-US" sz="1600" b="1" dirty="0"/>
              <a:t>Error Rate = 17%</a:t>
            </a:r>
            <a:endParaRPr lang="en-US" sz="1600" dirty="0"/>
          </a:p>
          <a:p>
            <a:pPr marL="0" indent="0">
              <a:buNone/>
            </a:pPr>
            <a:r>
              <a:rPr lang="en-US" sz="1600" b="1" dirty="0"/>
              <a:t>Non-Defaulter Error Rate (0) = </a:t>
            </a:r>
            <a:r>
              <a:rPr lang="en-US" sz="1600" b="1" dirty="0" smtClean="0"/>
              <a:t>15</a:t>
            </a:r>
            <a:r>
              <a:rPr lang="en-US" sz="1600" b="1" dirty="0"/>
              <a:t>%</a:t>
            </a:r>
            <a:endParaRPr lang="en-US" sz="1600" dirty="0"/>
          </a:p>
          <a:p>
            <a:pPr marL="0" indent="0">
              <a:buNone/>
            </a:pPr>
            <a:r>
              <a:rPr lang="en-US" sz="1600" b="1" dirty="0"/>
              <a:t>Defaulter Error Rate (1) = </a:t>
            </a:r>
            <a:r>
              <a:rPr lang="en-US" sz="1600" b="1" dirty="0" smtClean="0"/>
              <a:t>42%</a:t>
            </a:r>
            <a:endParaRPr lang="en-US" sz="1600" dirty="0" smtClean="0"/>
          </a:p>
          <a:p>
            <a:r>
              <a:rPr lang="en-US" dirty="0" smtClean="0"/>
              <a:t>Artificial Neural Network Error Rates</a:t>
            </a:r>
          </a:p>
          <a:p>
            <a:pPr marL="0" indent="0">
              <a:buNone/>
            </a:pPr>
            <a:r>
              <a:rPr lang="en-US" sz="1600" b="1" dirty="0" smtClean="0"/>
              <a:t>Overall </a:t>
            </a:r>
            <a:r>
              <a:rPr lang="en-US" sz="1600" b="1" dirty="0"/>
              <a:t>error Rate = </a:t>
            </a:r>
            <a:r>
              <a:rPr lang="en-US" sz="1600" b="1" dirty="0" smtClean="0"/>
              <a:t>17</a:t>
            </a:r>
            <a:r>
              <a:rPr lang="en-US" sz="1600" b="1" dirty="0"/>
              <a:t>%</a:t>
            </a:r>
            <a:endParaRPr lang="en-US" sz="1600" dirty="0"/>
          </a:p>
          <a:p>
            <a:pPr marL="0" indent="0">
              <a:buNone/>
            </a:pPr>
            <a:r>
              <a:rPr lang="en-US" sz="1600" b="1" dirty="0"/>
              <a:t>Non-Defaulter Error Rate (0) </a:t>
            </a:r>
            <a:r>
              <a:rPr lang="en-US" sz="1600" b="1" dirty="0" smtClean="0"/>
              <a:t>= </a:t>
            </a:r>
            <a:r>
              <a:rPr lang="en-US" sz="1600" b="1" dirty="0"/>
              <a:t>5%</a:t>
            </a:r>
            <a:endParaRPr lang="en-US" sz="1600" dirty="0"/>
          </a:p>
          <a:p>
            <a:pPr marL="0" indent="0">
              <a:buNone/>
            </a:pPr>
            <a:r>
              <a:rPr lang="en-US" sz="1600" b="1" dirty="0"/>
              <a:t>Defaulter Error Rate (1) = </a:t>
            </a:r>
            <a:r>
              <a:rPr lang="en-US" sz="1600" b="1" dirty="0" smtClean="0"/>
              <a:t>61%</a:t>
            </a:r>
            <a:endParaRPr lang="en-US" dirty="0" smtClean="0"/>
          </a:p>
          <a:p>
            <a:r>
              <a:rPr lang="en-US" sz="2400" dirty="0"/>
              <a:t>On Calculating the Overall Error Rate for all the tree model, based on the classification tree having the better error rate calculations compared to the logistic regression and neural network model we would choose the Classification tree model.</a:t>
            </a:r>
          </a:p>
          <a:p>
            <a:pPr marL="0" indent="0">
              <a:buNone/>
            </a:pPr>
            <a:endParaRPr lang="en-US" dirty="0"/>
          </a:p>
        </p:txBody>
      </p:sp>
    </p:spTree>
    <p:extLst>
      <p:ext uri="{BB962C8B-B14F-4D97-AF65-F5344CB8AC3E}">
        <p14:creationId xmlns:p14="http://schemas.microsoft.com/office/powerpoint/2010/main" val="13000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idx="1"/>
          </p:nvPr>
        </p:nvSpPr>
        <p:spPr/>
        <p:txBody>
          <a:bodyPr/>
          <a:lstStyle/>
          <a:p>
            <a:r>
              <a:rPr lang="en-US" dirty="0"/>
              <a:t>Data for Credit Card </a:t>
            </a:r>
            <a:r>
              <a:rPr lang="en-US" dirty="0" smtClean="0"/>
              <a:t>Defaults:</a:t>
            </a:r>
          </a:p>
          <a:p>
            <a:r>
              <a:rPr lang="en-US" dirty="0"/>
              <a:t>This research aimed at the case of </a:t>
            </a:r>
            <a:r>
              <a:rPr lang="en-US" dirty="0" smtClean="0"/>
              <a:t>customers default </a:t>
            </a:r>
            <a:r>
              <a:rPr lang="en-US" dirty="0"/>
              <a:t>payments in Taiwan and compares the predictive accuracy of probability of default among six data mining methods.</a:t>
            </a:r>
            <a:endParaRPr lang="en-US" u="sng" dirty="0">
              <a:hlinkClick r:id="rId2"/>
            </a:endParaRPr>
          </a:p>
          <a:p>
            <a:r>
              <a:rPr lang="en-US" u="sng" dirty="0" smtClean="0">
                <a:hlinkClick r:id="rId2"/>
              </a:rPr>
              <a:t>https</a:t>
            </a:r>
            <a:r>
              <a:rPr lang="en-US" u="sng" dirty="0">
                <a:hlinkClick r:id="rId2"/>
              </a:rPr>
              <a:t>://archive.ics.uci.edu/ml/datasets/default+of+credit+card+clients</a:t>
            </a:r>
            <a:endParaRPr lang="en-US" dirty="0"/>
          </a:p>
        </p:txBody>
      </p:sp>
    </p:spTree>
    <p:extLst>
      <p:ext uri="{BB962C8B-B14F-4D97-AF65-F5344CB8AC3E}">
        <p14:creationId xmlns:p14="http://schemas.microsoft.com/office/powerpoint/2010/main" val="382799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6837"/>
          </a:xfrm>
        </p:spPr>
        <p:txBody>
          <a:bodyPr/>
          <a:lstStyle/>
          <a:p>
            <a:r>
              <a:rPr lang="en-US" dirty="0" smtClean="0"/>
              <a:t>Summary OF Observations</a:t>
            </a:r>
            <a:endParaRPr lang="en-US" dirty="0"/>
          </a:p>
        </p:txBody>
      </p:sp>
      <p:sp>
        <p:nvSpPr>
          <p:cNvPr id="3" name="Content Placeholder 2"/>
          <p:cNvSpPr>
            <a:spLocks noGrp="1"/>
          </p:cNvSpPr>
          <p:nvPr>
            <p:ph idx="1"/>
          </p:nvPr>
        </p:nvSpPr>
        <p:spPr>
          <a:xfrm>
            <a:off x="1103312" y="1815922"/>
            <a:ext cx="8946541" cy="4432478"/>
          </a:xfrm>
        </p:spPr>
        <p:txBody>
          <a:bodyPr>
            <a:normAutofit/>
          </a:bodyPr>
          <a:lstStyle/>
          <a:p>
            <a:r>
              <a:rPr lang="en-US" sz="3200" dirty="0" smtClean="0"/>
              <a:t>POWER BI</a:t>
            </a:r>
          </a:p>
          <a:p>
            <a:r>
              <a:rPr lang="en-US" sz="3200" dirty="0" smtClean="0"/>
              <a:t>Cleansing</a:t>
            </a:r>
          </a:p>
          <a:p>
            <a:r>
              <a:rPr lang="en-US" sz="3200" dirty="0" smtClean="0"/>
              <a:t>Classification using Logistic Regression</a:t>
            </a:r>
          </a:p>
          <a:p>
            <a:r>
              <a:rPr lang="en-US" sz="3200" dirty="0" smtClean="0"/>
              <a:t>Classification using Regression Trees</a:t>
            </a:r>
          </a:p>
          <a:p>
            <a:r>
              <a:rPr lang="en-US" sz="3200" dirty="0" smtClean="0"/>
              <a:t>Classification using Artificial Neural Networks</a:t>
            </a:r>
          </a:p>
          <a:p>
            <a:r>
              <a:rPr lang="en-US" sz="3200" dirty="0" smtClean="0"/>
              <a:t>Final Conclusion</a:t>
            </a:r>
          </a:p>
        </p:txBody>
      </p:sp>
    </p:spTree>
    <p:extLst>
      <p:ext uri="{BB962C8B-B14F-4D97-AF65-F5344CB8AC3E}">
        <p14:creationId xmlns:p14="http://schemas.microsoft.com/office/powerpoint/2010/main" val="368089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a:t>
            </a:r>
            <a:endParaRPr lang="en-US" dirty="0"/>
          </a:p>
        </p:txBody>
      </p:sp>
      <p:pic>
        <p:nvPicPr>
          <p:cNvPr id="5" name="Picture 4" descr="ss_1"/>
          <p:cNvPicPr/>
          <p:nvPr/>
        </p:nvPicPr>
        <p:blipFill>
          <a:blip r:embed="rId2">
            <a:extLst>
              <a:ext uri="{28A0092B-C50C-407E-A947-70E740481C1C}">
                <a14:useLocalDpi xmlns:a14="http://schemas.microsoft.com/office/drawing/2010/main" val="0"/>
              </a:ext>
            </a:extLst>
          </a:blip>
          <a:srcRect/>
          <a:stretch>
            <a:fillRect/>
          </a:stretch>
        </p:blipFill>
        <p:spPr bwMode="auto">
          <a:xfrm>
            <a:off x="229069" y="1371510"/>
            <a:ext cx="5629275" cy="3187700"/>
          </a:xfrm>
          <a:prstGeom prst="rect">
            <a:avLst/>
          </a:prstGeom>
          <a:noFill/>
          <a:ln>
            <a:noFill/>
          </a:ln>
        </p:spPr>
      </p:pic>
      <p:pic>
        <p:nvPicPr>
          <p:cNvPr id="6" name="Picture 5" descr="ss_2"/>
          <p:cNvPicPr/>
          <p:nvPr/>
        </p:nvPicPr>
        <p:blipFill>
          <a:blip r:embed="rId3">
            <a:extLst>
              <a:ext uri="{28A0092B-C50C-407E-A947-70E740481C1C}">
                <a14:useLocalDpi xmlns:a14="http://schemas.microsoft.com/office/drawing/2010/main" val="0"/>
              </a:ext>
            </a:extLst>
          </a:blip>
          <a:srcRect/>
          <a:stretch>
            <a:fillRect/>
          </a:stretch>
        </p:blipFill>
        <p:spPr bwMode="auto">
          <a:xfrm>
            <a:off x="6275386" y="1371510"/>
            <a:ext cx="5610225" cy="3193415"/>
          </a:xfrm>
          <a:prstGeom prst="rect">
            <a:avLst/>
          </a:prstGeom>
          <a:noFill/>
          <a:ln>
            <a:noFill/>
          </a:ln>
        </p:spPr>
      </p:pic>
    </p:spTree>
    <p:extLst>
      <p:ext uri="{BB962C8B-B14F-4D97-AF65-F5344CB8AC3E}">
        <p14:creationId xmlns:p14="http://schemas.microsoft.com/office/powerpoint/2010/main" val="153288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a:t>
            </a:r>
            <a:endParaRPr lang="en-US" dirty="0"/>
          </a:p>
        </p:txBody>
      </p:sp>
      <p:pic>
        <p:nvPicPr>
          <p:cNvPr id="4" name="Picture 3" descr="ss_3"/>
          <p:cNvPicPr/>
          <p:nvPr/>
        </p:nvPicPr>
        <p:blipFill>
          <a:blip r:embed="rId2">
            <a:extLst>
              <a:ext uri="{28A0092B-C50C-407E-A947-70E740481C1C}">
                <a14:useLocalDpi xmlns:a14="http://schemas.microsoft.com/office/drawing/2010/main" val="0"/>
              </a:ext>
            </a:extLst>
          </a:blip>
          <a:srcRect/>
          <a:stretch>
            <a:fillRect/>
          </a:stretch>
        </p:blipFill>
        <p:spPr bwMode="auto">
          <a:xfrm>
            <a:off x="646111" y="1381594"/>
            <a:ext cx="10545630" cy="5289662"/>
          </a:xfrm>
          <a:prstGeom prst="rect">
            <a:avLst/>
          </a:prstGeom>
          <a:noFill/>
          <a:ln>
            <a:noFill/>
          </a:ln>
        </p:spPr>
      </p:pic>
    </p:spTree>
    <p:extLst>
      <p:ext uri="{BB962C8B-B14F-4D97-AF65-F5344CB8AC3E}">
        <p14:creationId xmlns:p14="http://schemas.microsoft.com/office/powerpoint/2010/main" val="77155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Cleansing</a:t>
            </a:r>
            <a:endParaRPr lang="en-US" dirty="0"/>
          </a:p>
        </p:txBody>
      </p:sp>
      <p:sp>
        <p:nvSpPr>
          <p:cNvPr id="3" name="Content Placeholder 2"/>
          <p:cNvSpPr>
            <a:spLocks noGrp="1"/>
          </p:cNvSpPr>
          <p:nvPr>
            <p:ph idx="1"/>
          </p:nvPr>
        </p:nvSpPr>
        <p:spPr>
          <a:xfrm>
            <a:off x="463640" y="1545466"/>
            <a:ext cx="11165984" cy="5074276"/>
          </a:xfrm>
        </p:spPr>
        <p:txBody>
          <a:bodyPr>
            <a:normAutofit/>
          </a:bodyPr>
          <a:lstStyle/>
          <a:p>
            <a:pPr lvl="0"/>
            <a:r>
              <a:rPr lang="en-US" dirty="0"/>
              <a:t>The file was obtained in </a:t>
            </a:r>
            <a:r>
              <a:rPr lang="en-US" dirty="0" err="1"/>
              <a:t>xls</a:t>
            </a:r>
            <a:r>
              <a:rPr lang="en-US" dirty="0"/>
              <a:t> format. Converted the format to .csv and then loaded it into R</a:t>
            </a:r>
            <a:r>
              <a:rPr lang="en-US" dirty="0" smtClean="0"/>
              <a:t>.</a:t>
            </a:r>
          </a:p>
          <a:p>
            <a:pPr lvl="0"/>
            <a:endParaRPr lang="en-US" dirty="0"/>
          </a:p>
          <a:p>
            <a:pPr lvl="0"/>
            <a:endParaRPr lang="en-US" dirty="0" smtClean="0"/>
          </a:p>
          <a:p>
            <a:pPr lvl="0"/>
            <a:endParaRPr lang="en-US" dirty="0"/>
          </a:p>
          <a:p>
            <a:r>
              <a:rPr lang="en-US" dirty="0"/>
              <a:t>On loading the dataset into R, the column names were not human readable and a reference to the 1</a:t>
            </a:r>
            <a:r>
              <a:rPr lang="en-US" baseline="30000" dirty="0"/>
              <a:t>st</a:t>
            </a:r>
            <a:r>
              <a:rPr lang="en-US" dirty="0"/>
              <a:t> row had to be used to understand what the value of the column is. Thus used the first row as the column names renamed the </a:t>
            </a:r>
            <a:r>
              <a:rPr lang="en-US" dirty="0" smtClean="0"/>
              <a:t>columns. In </a:t>
            </a:r>
            <a:r>
              <a:rPr lang="en-US" dirty="0"/>
              <a:t>order to achieve this used the rename function of the PLYR library. </a:t>
            </a:r>
            <a:endParaRPr lang="en-US" dirty="0" smtClean="0"/>
          </a:p>
          <a:p>
            <a:pPr lvl="0"/>
            <a:r>
              <a:rPr lang="en-US" dirty="0"/>
              <a:t>There were around 795 rows which had the Bill amounts and the payment amount values for all the months as 0. So, deleting the rows to make sure an efficient model is built.</a:t>
            </a:r>
          </a:p>
          <a:p>
            <a:endParaRPr lang="en-US" dirty="0"/>
          </a:p>
          <a:p>
            <a:endParaRPr lang="en-US" dirty="0"/>
          </a:p>
        </p:txBody>
      </p:sp>
      <p:pic>
        <p:nvPicPr>
          <p:cNvPr id="10" name="Picture 9" descr="C:\Users\bryce\AppData\Local\Microsoft\Windows\INetCache\Content.Word\renamecolumns.png"/>
          <p:cNvPicPr/>
          <p:nvPr/>
        </p:nvPicPr>
        <p:blipFill>
          <a:blip r:embed="rId2">
            <a:extLst>
              <a:ext uri="{28A0092B-C50C-407E-A947-70E740481C1C}">
                <a14:useLocalDpi xmlns:a14="http://schemas.microsoft.com/office/drawing/2010/main" val="0"/>
              </a:ext>
            </a:extLst>
          </a:blip>
          <a:srcRect/>
          <a:stretch>
            <a:fillRect/>
          </a:stretch>
        </p:blipFill>
        <p:spPr bwMode="auto">
          <a:xfrm>
            <a:off x="818882" y="2373407"/>
            <a:ext cx="9793310" cy="1145178"/>
          </a:xfrm>
          <a:prstGeom prst="rect">
            <a:avLst/>
          </a:prstGeom>
          <a:noFill/>
          <a:ln>
            <a:noFill/>
          </a:ln>
        </p:spPr>
      </p:pic>
    </p:spTree>
    <p:extLst>
      <p:ext uri="{BB962C8B-B14F-4D97-AF65-F5344CB8AC3E}">
        <p14:creationId xmlns:p14="http://schemas.microsoft.com/office/powerpoint/2010/main" val="61368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Classification using Logistic Regression</a:t>
            </a:r>
            <a:endParaRPr lang="en-US" dirty="0"/>
          </a:p>
        </p:txBody>
      </p:sp>
      <p:pic>
        <p:nvPicPr>
          <p:cNvPr id="2051" name="Picture 3" descr="logistic_confusion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617" y="2395470"/>
            <a:ext cx="4856424" cy="427949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gml_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2131364"/>
            <a:ext cx="6295602" cy="460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60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Classification using Logistic Regression</a:t>
            </a:r>
            <a:endParaRPr lang="en-US" dirty="0"/>
          </a:p>
        </p:txBody>
      </p:sp>
      <p:pic>
        <p:nvPicPr>
          <p:cNvPr id="3074" name="Picture 2" descr="ROCcurve_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890574"/>
            <a:ext cx="4878926" cy="35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lift_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228" y="2477505"/>
            <a:ext cx="5546031" cy="403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58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Classification using Regression Trees</a:t>
            </a:r>
            <a:br>
              <a:rPr lang="en-US" sz="4400" dirty="0"/>
            </a:br>
            <a:endParaRPr lang="en-US" dirty="0"/>
          </a:p>
        </p:txBody>
      </p:sp>
      <p:pic>
        <p:nvPicPr>
          <p:cNvPr id="4098" name="Picture 2" descr="classi_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4" y="2089553"/>
            <a:ext cx="8415023" cy="151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classification_tree"/>
          <p:cNvPicPr>
            <a:picLocks noChangeAspect="1" noChangeArrowheads="1"/>
          </p:cNvPicPr>
          <p:nvPr/>
        </p:nvPicPr>
        <p:blipFill>
          <a:blip r:embed="rId3">
            <a:extLst>
              <a:ext uri="{28A0092B-C50C-407E-A947-70E740481C1C}">
                <a14:useLocalDpi xmlns:a14="http://schemas.microsoft.com/office/drawing/2010/main" val="0"/>
              </a:ext>
            </a:extLst>
          </a:blip>
          <a:srcRect l="6544" t="14044" r="4498" b="20787"/>
          <a:stretch>
            <a:fillRect/>
          </a:stretch>
        </p:blipFill>
        <p:spPr bwMode="auto">
          <a:xfrm>
            <a:off x="6650261" y="3842390"/>
            <a:ext cx="5005119" cy="26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49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TotalTime>
  <Words>346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INFO 7390 Advance DataSciences Midterm</vt:lpstr>
      <vt:lpstr>PROBLEM 1</vt:lpstr>
      <vt:lpstr>Summary OF Observations</vt:lpstr>
      <vt:lpstr>POWER BI</vt:lpstr>
      <vt:lpstr>POWER BI</vt:lpstr>
      <vt:lpstr>Cleansing</vt:lpstr>
      <vt:lpstr>Classification using Logistic Regression</vt:lpstr>
      <vt:lpstr>Classification using Logistic Regression</vt:lpstr>
      <vt:lpstr>Classification using Regression Trees </vt:lpstr>
      <vt:lpstr>Classification using Regression Trees</vt:lpstr>
      <vt:lpstr>Classification using Artificial Neural Networks </vt:lpstr>
      <vt:lpstr>FINAL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7390 Advance Data Sciences Midterm</dc:title>
  <dc:creator>bryce brako</dc:creator>
  <cp:lastModifiedBy>bryce brako</cp:lastModifiedBy>
  <cp:revision>14</cp:revision>
  <cp:lastPrinted>2016-07-09T02:56:47Z</cp:lastPrinted>
  <dcterms:created xsi:type="dcterms:W3CDTF">2016-07-09T02:56:41Z</dcterms:created>
  <dcterms:modified xsi:type="dcterms:W3CDTF">2016-07-09T03:24:20Z</dcterms:modified>
</cp:coreProperties>
</file>