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EFCCB-379D-4A7C-9D50-D5DF7BE9A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2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0705-8BFA-4D0F-A3BE-590A61944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68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81014"/>
            <a:ext cx="2743200" cy="6376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1014"/>
            <a:ext cx="8026400" cy="6376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E0115-DC3F-4CDC-8C79-4C65C483C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01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80700-CAD3-4DEB-A94F-38D6D938B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68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8CBC2-4F86-4F4E-914A-1951E853B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7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8814"/>
            <a:ext cx="5384800" cy="492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8814"/>
            <a:ext cx="5384800" cy="4929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F36A3-5B13-429F-ABFC-64D14BFE58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35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14279-AD5B-4DB1-A915-A3628E06F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70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34FDD-7308-4FC0-81CD-555E7451C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2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142FD-5E84-4FC5-A4D1-9035D4A23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98C28-F68C-419B-9263-E493A43BF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5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C568F-1D81-49C6-881C-B841EA97EC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76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/>
          </p:cNvSpPr>
          <p:nvPr/>
        </p:nvSpPr>
        <p:spPr bwMode="auto">
          <a:xfrm>
            <a:off x="-10584" y="555626"/>
            <a:ext cx="12202584" cy="630237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45718" tIns="45718" rIns="45718" bIns="45718" anchor="ctr"/>
          <a:lstStyle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>
              <a:solidFill>
                <a:srgbClr val="FFFFFF"/>
              </a:solidFill>
            </a:endParaRPr>
          </a:p>
        </p:txBody>
      </p:sp>
      <p:pic>
        <p:nvPicPr>
          <p:cNvPr id="1027" name="Picture 2" descr="image1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6" t="18137"/>
          <a:stretch>
            <a:fillRect/>
          </a:stretch>
        </p:blipFill>
        <p:spPr bwMode="auto">
          <a:xfrm>
            <a:off x="7960785" y="0"/>
            <a:ext cx="414443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Rectangle 3"/>
          <p:cNvSpPr>
            <a:spLocks noGrp="1"/>
          </p:cNvSpPr>
          <p:nvPr>
            <p:ph type="title"/>
          </p:nvPr>
        </p:nvSpPr>
        <p:spPr bwMode="auto">
          <a:xfrm>
            <a:off x="609600" y="481013"/>
            <a:ext cx="10972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title style</a:t>
            </a:r>
          </a:p>
        </p:txBody>
      </p:sp>
      <p:sp>
        <p:nvSpPr>
          <p:cNvPr id="1029" name="Rectangle 4"/>
          <p:cNvSpPr>
            <a:spLocks noGrp="1"/>
          </p:cNvSpPr>
          <p:nvPr>
            <p:ph type="body" idx="1"/>
          </p:nvPr>
        </p:nvSpPr>
        <p:spPr bwMode="auto">
          <a:xfrm>
            <a:off x="609600" y="1928814"/>
            <a:ext cx="109728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Rectangle 5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6685541-6917-4678-8133-BF8F6325B174}" type="slidenum">
              <a:rPr lang="en-US" altLang="en-US" b="1">
                <a:solidFill>
                  <a:srgbClr val="000000"/>
                </a:solidFill>
              </a:rPr>
              <a:pPr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2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rgbClr val="005825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457200" algn="l" defTabSz="912813" rtl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914400" algn="l" defTabSz="912813" rtl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371600" algn="l" defTabSz="912813" rtl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1828800" algn="l" defTabSz="912813" rtl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005825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marL="396875" indent="-396875" algn="l" defTabSz="912813" rtl="0" eaLnBrk="0" fontAlgn="base" hangingPunct="0">
        <a:lnSpc>
          <a:spcPct val="90000"/>
        </a:lnSpc>
        <a:spcBef>
          <a:spcPts val="700"/>
        </a:spcBef>
        <a:spcAft>
          <a:spcPct val="0"/>
        </a:spcAft>
        <a:buSzPct val="100000"/>
        <a:buBlip>
          <a:blip r:embed="rId15"/>
        </a:buBlip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969963" indent="-452438" algn="l" defTabSz="912813" rtl="0" eaLnBrk="0" fontAlgn="base" hangingPunct="0">
        <a:lnSpc>
          <a:spcPct val="90000"/>
        </a:lnSpc>
        <a:spcBef>
          <a:spcPts val="700"/>
        </a:spcBef>
        <a:spcAft>
          <a:spcPct val="0"/>
        </a:spcAft>
        <a:buSzPct val="100000"/>
        <a:buBlip>
          <a:blip r:embed="rId16"/>
        </a:buBlip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373188" indent="-458788" algn="l" defTabSz="912813" rtl="0" eaLnBrk="0" fontAlgn="base" hangingPunct="0">
        <a:lnSpc>
          <a:spcPct val="90000"/>
        </a:lnSpc>
        <a:spcBef>
          <a:spcPts val="700"/>
        </a:spcBef>
        <a:spcAft>
          <a:spcPct val="0"/>
        </a:spcAft>
        <a:buSzPct val="100000"/>
        <a:buBlip>
          <a:blip r:embed="rId16"/>
        </a:buBlip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719263" indent="-460375" algn="l" defTabSz="912813" rtl="0" eaLnBrk="0" fontAlgn="base" hangingPunct="0">
        <a:lnSpc>
          <a:spcPct val="90000"/>
        </a:lnSpc>
        <a:spcBef>
          <a:spcPts val="700"/>
        </a:spcBef>
        <a:spcAft>
          <a:spcPct val="0"/>
        </a:spcAft>
        <a:buSzPct val="100000"/>
        <a:buBlip>
          <a:blip r:embed="rId16"/>
        </a:buBlip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2638" indent="-447675" algn="l" defTabSz="912813" rtl="0" eaLnBrk="0" fontAlgn="base" hangingPunct="0">
        <a:lnSpc>
          <a:spcPct val="90000"/>
        </a:lnSpc>
        <a:spcBef>
          <a:spcPts val="700"/>
        </a:spcBef>
        <a:spcAft>
          <a:spcPct val="0"/>
        </a:spcAft>
        <a:buSzPct val="100000"/>
        <a:buBlip>
          <a:blip r:embed="rId16"/>
        </a:buBlip>
        <a:defRPr sz="3200" kern="1200">
          <a:solidFill>
            <a:srgbClr val="000000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Prudential Life Insurance Assessment - </a:t>
            </a:r>
            <a:r>
              <a:rPr lang="en-US" dirty="0" err="1">
                <a:solidFill>
                  <a:srgbClr val="FF0000"/>
                </a:solidFill>
              </a:rPr>
              <a:t>Kaggle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9334500" y="4451420"/>
            <a:ext cx="2460960" cy="144365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altLang="en-US" dirty="0"/>
              <a:t>Reema D’mello</a:t>
            </a:r>
          </a:p>
          <a:p>
            <a:pPr marL="342900" indent="-342900" algn="l">
              <a:buFontTx/>
              <a:buChar char="-"/>
            </a:pPr>
            <a:r>
              <a:rPr lang="en-US" altLang="en-US" dirty="0" err="1"/>
              <a:t>Zhaofeng</a:t>
            </a:r>
            <a:r>
              <a:rPr lang="en-US" altLang="en-US" dirty="0"/>
              <a:t> Li</a:t>
            </a:r>
          </a:p>
          <a:p>
            <a:pPr marL="342900" indent="-342900" algn="l">
              <a:buFontTx/>
              <a:buChar char="-"/>
            </a:pPr>
            <a:r>
              <a:rPr lang="en-US" altLang="en-US" dirty="0" err="1"/>
              <a:t>Himaja</a:t>
            </a:r>
            <a:r>
              <a:rPr lang="en-US" altLang="en-US" dirty="0"/>
              <a:t> </a:t>
            </a:r>
            <a:r>
              <a:rPr lang="en-US" altLang="en-US" dirty="0" err="1"/>
              <a:t>Vadaga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721586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considered 10 % of the entire dataset</a:t>
            </a:r>
          </a:p>
          <a:p>
            <a:r>
              <a:rPr lang="en-US" dirty="0"/>
              <a:t>Split this data into train and test</a:t>
            </a:r>
          </a:p>
          <a:p>
            <a:r>
              <a:rPr lang="en-US" dirty="0"/>
              <a:t>Built the model considering cost=1 and gamma=1</a:t>
            </a:r>
          </a:p>
          <a:p>
            <a:r>
              <a:rPr lang="en-US" dirty="0"/>
              <a:t>Tuned the model on based on </a:t>
            </a:r>
            <a:r>
              <a:rPr lang="en-US" dirty="0" err="1"/>
              <a:t>best.tune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718" y="4477732"/>
            <a:ext cx="3863218" cy="2153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72" y="4587614"/>
            <a:ext cx="7641264" cy="1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6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RMSE and Kappa value for the tuned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26" y="2572546"/>
            <a:ext cx="9054148" cy="1712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26" y="4765036"/>
            <a:ext cx="4786948" cy="9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49707"/>
              </p:ext>
            </p:extLst>
          </p:nvPr>
        </p:nvGraphicFramePr>
        <p:xfrm>
          <a:off x="609600" y="1928811"/>
          <a:ext cx="10972800" cy="193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4299648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593549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792163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16216179"/>
                    </a:ext>
                  </a:extLst>
                </a:gridCol>
              </a:tblGrid>
              <a:tr h="9680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 (10 % of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24578"/>
                  </a:ext>
                </a:extLst>
              </a:tr>
              <a:tr h="968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Kappa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3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5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0-N transformation of the columns</a:t>
            </a:r>
          </a:p>
          <a:p>
            <a:r>
              <a:rPr lang="en-US" dirty="0"/>
              <a:t>Determining the important features</a:t>
            </a:r>
          </a:p>
          <a:p>
            <a:r>
              <a:rPr lang="en-US" dirty="0"/>
              <a:t>Calculating the kappa score in all the models</a:t>
            </a:r>
          </a:p>
          <a:p>
            <a:r>
              <a:rPr lang="en-US" dirty="0"/>
              <a:t>Running the SVM model on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208154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4029" y="2714919"/>
            <a:ext cx="6815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5899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predictive model that accurately classifies risk using a more automated approach and to better understand the predictive power of the data points in the existing assessment, enabling Prudential Life Insurance to streamline the process</a:t>
            </a:r>
          </a:p>
        </p:txBody>
      </p:sp>
    </p:spTree>
    <p:extLst>
      <p:ext uri="{BB962C8B-B14F-4D97-AF65-F5344CB8AC3E}">
        <p14:creationId xmlns:p14="http://schemas.microsoft.com/office/powerpoint/2010/main" val="308289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59" y="1759131"/>
            <a:ext cx="10972800" cy="4929187"/>
          </a:xfrm>
        </p:spPr>
        <p:txBody>
          <a:bodyPr/>
          <a:lstStyle/>
          <a:p>
            <a:r>
              <a:rPr lang="en-US" dirty="0"/>
              <a:t>Checked our dataset (128 variables)</a:t>
            </a:r>
          </a:p>
          <a:p>
            <a:r>
              <a:rPr lang="en-US" dirty="0"/>
              <a:t>Check the values of the dependent variable</a:t>
            </a:r>
          </a:p>
          <a:p>
            <a:r>
              <a:rPr lang="en-US" dirty="0"/>
              <a:t>Check the data types of independent variables</a:t>
            </a:r>
          </a:p>
          <a:p>
            <a:r>
              <a:rPr lang="en-US" dirty="0"/>
              <a:t>Check the missing values and try to find patterns if 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9" y="4022060"/>
            <a:ext cx="2849563" cy="2666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43" y="4147209"/>
            <a:ext cx="2995825" cy="1929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89" y="4147209"/>
            <a:ext cx="3752850" cy="24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6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Fixing the missing values using the median</a:t>
            </a:r>
          </a:p>
          <a:p>
            <a:r>
              <a:rPr lang="en-US" dirty="0"/>
              <a:t>Converted character columns to numeric</a:t>
            </a:r>
          </a:p>
          <a:p>
            <a:r>
              <a:rPr lang="en-US" dirty="0"/>
              <a:t>Converting columns with only 2 variables into binary</a:t>
            </a:r>
          </a:p>
          <a:p>
            <a:r>
              <a:rPr lang="en-US" dirty="0"/>
              <a:t>Convert only those columns with significance to 1 to N transformation</a:t>
            </a:r>
          </a:p>
          <a:p>
            <a:r>
              <a:rPr lang="en-US" dirty="0"/>
              <a:t>Eliminate the columns which split into more than 6</a:t>
            </a:r>
          </a:p>
          <a:p>
            <a:r>
              <a:rPr lang="en-US" dirty="0"/>
              <a:t>Eliminate the columns with more than 50% missing data </a:t>
            </a:r>
          </a:p>
          <a:p>
            <a:r>
              <a:rPr lang="en-US" dirty="0"/>
              <a:t>Initial split included 883 variables and we then finally reduced it to 237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the features by importance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 Linear regression to determine the significant columns</a:t>
            </a:r>
          </a:p>
          <a:p>
            <a:r>
              <a:rPr lang="en-US" dirty="0"/>
              <a:t>Select only those columns which had highest significance</a:t>
            </a:r>
          </a:p>
          <a:p>
            <a:r>
              <a:rPr lang="en-US" dirty="0"/>
              <a:t>Combine the features from both these models – 43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8" y="2462150"/>
            <a:ext cx="6674177" cy="18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7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LM function to build our linear regression model</a:t>
            </a:r>
          </a:p>
          <a:p>
            <a:r>
              <a:rPr lang="en-US" dirty="0"/>
              <a:t>The initial </a:t>
            </a:r>
            <a:r>
              <a:rPr lang="en-US" dirty="0" err="1"/>
              <a:t>Rsquared</a:t>
            </a:r>
            <a:r>
              <a:rPr lang="en-US" dirty="0"/>
              <a:t> value was 0.23 when we split all the categorical variables(883 total variables) and our kappa score was 0.32</a:t>
            </a:r>
          </a:p>
          <a:p>
            <a:r>
              <a:rPr lang="en-US" dirty="0"/>
              <a:t>We now built the model based on the important features determined ( except product_info_2)</a:t>
            </a:r>
          </a:p>
          <a:p>
            <a:r>
              <a:rPr lang="en-US" dirty="0"/>
              <a:t>The R-squared value was 0.31 and kappa score was 0.4</a:t>
            </a:r>
          </a:p>
          <a:p>
            <a:r>
              <a:rPr lang="en-US" dirty="0"/>
              <a:t>We then included Product_info_2 and the R-squared value was </a:t>
            </a:r>
            <a:r>
              <a:rPr lang="en-US" b="1" dirty="0"/>
              <a:t>0.35</a:t>
            </a:r>
            <a:r>
              <a:rPr lang="en-US" dirty="0"/>
              <a:t> on train data, </a:t>
            </a:r>
            <a:r>
              <a:rPr lang="en-US" b="1" dirty="0"/>
              <a:t>0.32</a:t>
            </a:r>
            <a:r>
              <a:rPr lang="en-US" dirty="0"/>
              <a:t> on test and our kappa score was </a:t>
            </a:r>
            <a:r>
              <a:rPr lang="en-US" b="1" dirty="0"/>
              <a:t>0.47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snippet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best kappa score: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1836" y="5073325"/>
            <a:ext cx="77343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2438400"/>
            <a:ext cx="8639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0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the </a:t>
            </a:r>
            <a:r>
              <a:rPr lang="en-US" dirty="0" err="1"/>
              <a:t>Rpart</a:t>
            </a:r>
            <a:r>
              <a:rPr lang="en-US" dirty="0"/>
              <a:t> </a:t>
            </a:r>
            <a:r>
              <a:rPr lang="en-US" dirty="0" err="1"/>
              <a:t>regressor</a:t>
            </a:r>
            <a:r>
              <a:rPr lang="en-US" dirty="0"/>
              <a:t> to build our tree model</a:t>
            </a:r>
          </a:p>
          <a:p>
            <a:r>
              <a:rPr lang="en-US" dirty="0"/>
              <a:t>We pruned the tree based on the best </a:t>
            </a:r>
            <a:r>
              <a:rPr lang="en-US" dirty="0" err="1"/>
              <a:t>cp</a:t>
            </a:r>
            <a:r>
              <a:rPr lang="en-US" dirty="0"/>
              <a:t> value =</a:t>
            </a:r>
            <a:r>
              <a:rPr lang="en-US" b="1" dirty="0"/>
              <a:t>0.01</a:t>
            </a:r>
          </a:p>
          <a:p>
            <a:r>
              <a:rPr lang="en-US" dirty="0"/>
              <a:t>Using brute force method and tried changing the max depth and min split parameters</a:t>
            </a:r>
          </a:p>
          <a:p>
            <a:r>
              <a:rPr lang="en-US" dirty="0"/>
              <a:t>The best values were max depth of </a:t>
            </a:r>
            <a:r>
              <a:rPr lang="en-US" b="1" dirty="0"/>
              <a:t>10</a:t>
            </a:r>
            <a:r>
              <a:rPr lang="en-US" dirty="0"/>
              <a:t> and min split of </a:t>
            </a:r>
            <a:r>
              <a:rPr lang="en-US" b="1" dirty="0"/>
              <a:t>10</a:t>
            </a:r>
          </a:p>
          <a:p>
            <a:r>
              <a:rPr lang="en-US" dirty="0"/>
              <a:t>The model based on the important features produced an RMSE value of </a:t>
            </a:r>
            <a:r>
              <a:rPr lang="en-US" b="1" dirty="0"/>
              <a:t>2.11</a:t>
            </a:r>
            <a:r>
              <a:rPr lang="en-US" dirty="0"/>
              <a:t> on test data and models accuracy was </a:t>
            </a:r>
            <a:r>
              <a:rPr lang="en-US" b="1" dirty="0"/>
              <a:t>29%</a:t>
            </a:r>
            <a:r>
              <a:rPr lang="en-US" dirty="0"/>
              <a:t> and kappa score was </a:t>
            </a:r>
            <a:r>
              <a:rPr lang="en-US" b="1" dirty="0"/>
              <a:t>0.42</a:t>
            </a:r>
            <a:r>
              <a:rPr lang="en-US" dirty="0"/>
              <a:t> (initial RMSE was 2.18 and accuracy was 18% considering default parameters and split of 883 variables)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0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5006"/>
            <a:ext cx="10972800" cy="5092996"/>
          </a:xfrm>
        </p:spPr>
        <p:txBody>
          <a:bodyPr/>
          <a:lstStyle/>
          <a:p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best accuracy and kappa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1" y="4888205"/>
            <a:ext cx="5657850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91" y="5061098"/>
            <a:ext cx="6203559" cy="1012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13" y="2290762"/>
            <a:ext cx="7443788" cy="192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7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000"/>
      </a:accent1>
      <a:accent2>
        <a:srgbClr val="3497AE"/>
      </a:accent2>
      <a:accent3>
        <a:srgbClr val="FFFFFF"/>
      </a:accent3>
      <a:accent4>
        <a:srgbClr val="000000"/>
      </a:accent4>
      <a:accent5>
        <a:srgbClr val="FFDCAA"/>
      </a:accent5>
      <a:accent6>
        <a:srgbClr val="2E889D"/>
      </a:accent6>
      <a:hlink>
        <a:srgbClr val="0000FF"/>
      </a:hlink>
      <a:folHlink>
        <a:srgbClr val="FF00FF"/>
      </a:folHlink>
    </a:clrScheme>
    <a:fontScheme name="Default - Title and Content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bevel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8" tIns="45718" rIns="45718" bIns="4571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bevel/>
          <a:headEnd type="none" w="med" len="med"/>
          <a:tailEnd type="none" w="med" len="med"/>
        </a:ln>
        <a:effectLst>
          <a:outerShdw blurRad="38100" dist="23000" dir="5400000" algn="ctr" rotWithShape="0">
            <a:srgbClr val="000000">
              <a:alpha val="34999"/>
            </a:srgbClr>
          </a:outerShdw>
        </a:effectLst>
      </a:spPr>
      <a:bodyPr vert="horz" wrap="square" lIns="45718" tIns="45718" rIns="45718" bIns="4571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  <a:sym typeface="Calibri" panose="020F050202020403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478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Default - Title and Content</vt:lpstr>
      <vt:lpstr>Prudential Life Insurance Assessment - Kaggle</vt:lpstr>
      <vt:lpstr>Problem statement</vt:lpstr>
      <vt:lpstr>Data Exploration</vt:lpstr>
      <vt:lpstr>Preprocessing</vt:lpstr>
      <vt:lpstr>Feature Selection</vt:lpstr>
      <vt:lpstr>Linear Regression</vt:lpstr>
      <vt:lpstr>Linear Regression</vt:lpstr>
      <vt:lpstr>Decision Tree Regression</vt:lpstr>
      <vt:lpstr>Decision Tree Regression</vt:lpstr>
      <vt:lpstr>Support Vector Machines</vt:lpstr>
      <vt:lpstr>Support Vector Machines</vt:lpstr>
      <vt:lpstr>Conclusion</vt:lpstr>
      <vt:lpstr>Major Challenges faced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Reema Dmello</dc:creator>
  <cp:lastModifiedBy>Reema Dmello</cp:lastModifiedBy>
  <cp:revision>182</cp:revision>
  <dcterms:created xsi:type="dcterms:W3CDTF">2016-10-26T18:36:27Z</dcterms:created>
  <dcterms:modified xsi:type="dcterms:W3CDTF">2016-10-26T22:04:47Z</dcterms:modified>
</cp:coreProperties>
</file>