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7" r:id="rId5"/>
    <p:sldId id="258" r:id="rId6"/>
    <p:sldId id="259" r:id="rId7"/>
    <p:sldId id="261" r:id="rId8"/>
    <p:sldId id="291" r:id="rId9"/>
    <p:sldId id="262" r:id="rId10"/>
    <p:sldId id="292" r:id="rId11"/>
    <p:sldId id="263" r:id="rId12"/>
    <p:sldId id="269" r:id="rId13"/>
    <p:sldId id="264" r:id="rId14"/>
    <p:sldId id="270" r:id="rId15"/>
    <p:sldId id="271" r:id="rId16"/>
    <p:sldId id="265" r:id="rId17"/>
    <p:sldId id="274" r:id="rId18"/>
    <p:sldId id="275" r:id="rId19"/>
    <p:sldId id="288" r:id="rId20"/>
    <p:sldId id="287" r:id="rId21"/>
    <p:sldId id="281" r:id="rId22"/>
    <p:sldId id="289" r:id="rId23"/>
    <p:sldId id="290" r:id="rId24"/>
    <p:sldId id="285" r:id="rId25"/>
    <p:sldId id="286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92E279AC-3EB1-B1AD-2994-F8275073616D}"/>
    <pc:docChg chg="modSld">
      <pc:chgData name="Uzma Sardar" userId="S::uzma@edunetfoundation.org::890a7be9-5a0a-41fe-80e8-7700810bf9d6" providerId="AD" clId="Web-{92E279AC-3EB1-B1AD-2994-F8275073616D}" dt="2024-07-05T07:00:15.455" v="9" actId="20577"/>
      <pc:docMkLst>
        <pc:docMk/>
      </pc:docMkLst>
      <pc:sldChg chg="modSp">
        <pc:chgData name="Uzma Sardar" userId="S::uzma@edunetfoundation.org::890a7be9-5a0a-41fe-80e8-7700810bf9d6" providerId="AD" clId="Web-{92E279AC-3EB1-B1AD-2994-F8275073616D}" dt="2024-07-05T07:00:15.455" v="9" actId="20577"/>
        <pc:sldMkLst>
          <pc:docMk/>
          <pc:sldMk cId="584653228" sldId="261"/>
        </pc:sldMkLst>
        <pc:spChg chg="mod">
          <ac:chgData name="Uzma Sardar" userId="S::uzma@edunetfoundation.org::890a7be9-5a0a-41fe-80e8-7700810bf9d6" providerId="AD" clId="Web-{92E279AC-3EB1-B1AD-2994-F8275073616D}" dt="2024-07-05T07:00:15.455" v="9" actId="20577"/>
          <ac:spMkLst>
            <pc:docMk/>
            <pc:sldMk cId="584653228" sldId="261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github.com/himakar4/Car_Dekho_Data_Analytics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.yourlearning.ibm.com/activity/PLAN-D0B733510535" TargetMode="Externa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1" y="548640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Dante" panose="02020502050200020203" pitchFamily="18" charset="0"/>
              </a:rPr>
              <a:t>HIMAKAR REDDY KETHU |ap22110011215</a:t>
            </a:r>
            <a:endParaRPr lang="en-US" b="1" dirty="0">
              <a:latin typeface="Dante" panose="020205020502000202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9375-5188-3826-EA8E-CC714217BA67}"/>
              </a:ext>
            </a:extLst>
          </p:cNvPr>
          <p:cNvSpPr txBox="1"/>
          <p:nvPr/>
        </p:nvSpPr>
        <p:spPr>
          <a:xfrm>
            <a:off x="8221955" y="2589424"/>
            <a:ext cx="49751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Dante" panose="02020502050200020203" pitchFamily="18" charset="0"/>
              </a:rPr>
              <a:t>DATA ANALYSIS PROJECT</a:t>
            </a:r>
            <a:endParaRPr lang="en-IN" sz="2600" b="1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7761836" cy="3429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By finding more insights from the data, it makes my own. Like: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Which brands of vehicles are less affected by cost depreciation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I did it with Plotting a scatter plot for Car Name and Depreciation cost. The smaller boxes are less affected by cost depreciation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BFE0-DB69-5A40-20AA-A1EB711F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26" y="1295400"/>
            <a:ext cx="3778320" cy="527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860D3-9762-037C-DBE1-F260195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8" y="4687501"/>
            <a:ext cx="6230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583D-DA90-FDCF-F759-AD10016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07267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F1C7-CD50-D003-C064-1101ECD3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11757"/>
            <a:ext cx="5365519" cy="35968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How does the resale value (selling price) vary with the fuel type (Petrol, Diesel, CNG, Electric)?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100" dirty="0">
                <a:solidFill>
                  <a:schemeClr val="tx1"/>
                </a:solidFill>
                <a:latin typeface="Dante" panose="02020502050200020203" pitchFamily="18" charset="0"/>
              </a:rPr>
              <a:t>It seems like Diesel fuel type vehicles have more Selling price then Petrol and CNG.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C8BF-F9D2-D28E-58EB-A49725E3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1757"/>
            <a:ext cx="5365519" cy="3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3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F7-1893-8614-EAEB-0465BDB9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6560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F11A-0B6C-E303-4041-D1594986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234"/>
            <a:ext cx="5379770" cy="36344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Is there a significant difference in depreciation between vehicles sold by dealers versus individuals?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By looking the output, it can be said that there is a certain Depreciation for Dealers than Individuals. There is no Depreciation in case of individual.</a:t>
            </a:r>
          </a:p>
          <a:p>
            <a:endParaRPr lang="en-IN" sz="2400" dirty="0">
              <a:solidFill>
                <a:schemeClr val="tx1"/>
              </a:solidFill>
              <a:latin typeface="Dante" panose="02020502050200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5E22-849B-2BE6-5A6A-47D171DD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51849" y="1449298"/>
            <a:ext cx="5615547" cy="49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2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44" y="317349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1"/>
                </a:solidFill>
              </a:rPr>
              <a:t>MODELLING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07783"/>
            <a:ext cx="11029615" cy="41978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Firstly, we used Google Colab, a cloud platform, and has uploaded data provided by the instructor into Colab for analysis.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Next, Understanding and Preprocessing the data by using built-in functions in Pandas like head, tail, value_count, info, describe and searched for duplicates.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Then, Cleaned the data. Formed another two tables from the data. One for four wheelers and other for two wheelers. 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For predictive modeling, I implemented machine learning algorithms such as linear regression and decision trees to forecast vehicle depreciation rates. This involved data splitting, model training, evaluation using metrics, and cross-validation for model validation and refinement.</a:t>
            </a:r>
            <a:endParaRPr lang="en-US" sz="24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Finally, We did some analysis using questions provided by the instructor and Concluded some insights by using some functions and graphs. </a:t>
            </a:r>
          </a:p>
          <a:p>
            <a:endParaRPr lang="en-US" sz="2400" dirty="0">
              <a:latin typeface="Dante" panose="02020502050200020203" pitchFamily="18" charset="0"/>
            </a:endParaRPr>
          </a:p>
          <a:p>
            <a:endParaRPr lang="en-US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2B6F-4617-00F1-34BC-FE405DB7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99" y="312563"/>
            <a:ext cx="11029616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5CF15-455C-A9DE-65A9-2CCD4493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" y="2229853"/>
            <a:ext cx="11103432" cy="409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3AC49-0081-F0A0-F6ED-FAD6929CA68B}"/>
              </a:ext>
            </a:extLst>
          </p:cNvPr>
          <p:cNvSpPr txBox="1"/>
          <p:nvPr/>
        </p:nvSpPr>
        <p:spPr>
          <a:xfrm>
            <a:off x="544285" y="1474839"/>
            <a:ext cx="801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Importing the libraries and Reading the File</a:t>
            </a:r>
            <a:endParaRPr lang="en-IN" sz="3200" b="1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D4EC-7986-33F7-062D-2EEBB21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287207"/>
            <a:ext cx="10887755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700C6-D6B9-013B-BDFA-4B6B3567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1916114"/>
            <a:ext cx="9693891" cy="479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E4D49-791E-517A-DE88-78E23FFC4BF0}"/>
              </a:ext>
            </a:extLst>
          </p:cNvPr>
          <p:cNvSpPr txBox="1"/>
          <p:nvPr/>
        </p:nvSpPr>
        <p:spPr>
          <a:xfrm>
            <a:off x="629264" y="1331339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Statistics</a:t>
            </a:r>
            <a:r>
              <a:rPr lang="en-US" sz="3200" b="1" dirty="0"/>
              <a:t> of the Data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1226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21EF-B0DA-B2D9-708B-507D21F2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38961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BDD8-0261-510E-56D8-07DF7063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63B219-EE86-98F8-59FF-34A50B37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52" y="1311661"/>
            <a:ext cx="4390588" cy="504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264E-8CA2-470C-B940-D7DD52A862EA}"/>
              </a:ext>
            </a:extLst>
          </p:cNvPr>
          <p:cNvSpPr txBox="1"/>
          <p:nvPr/>
        </p:nvSpPr>
        <p:spPr>
          <a:xfrm>
            <a:off x="1170039" y="2222090"/>
            <a:ext cx="3401961" cy="21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2D6-6D98-45F9-E5C4-88FFE4AA91C5}"/>
              </a:ext>
            </a:extLst>
          </p:cNvPr>
          <p:cNvSpPr txBox="1"/>
          <p:nvPr/>
        </p:nvSpPr>
        <p:spPr>
          <a:xfrm>
            <a:off x="1170037" y="2212938"/>
            <a:ext cx="4957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how many records are there in this data 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Are there any missing values in the records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How many different vehicles are present in the dataset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Which is the most sold vehicle in this data ?</a:t>
            </a:r>
          </a:p>
        </p:txBody>
      </p:sp>
    </p:spTree>
    <p:extLst>
      <p:ext uri="{BB962C8B-B14F-4D97-AF65-F5344CB8AC3E}">
        <p14:creationId xmlns:p14="http://schemas.microsoft.com/office/powerpoint/2010/main" val="4168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FDFB-49EB-EE85-6612-B1FCB44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5E493-1903-9FBE-D423-596673C1B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9AEE7-4AE0-0D89-6E0E-C0E6BAF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73" y="1180846"/>
            <a:ext cx="4390588" cy="496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890EF-9285-C845-AF03-DC3AB2FB4965}"/>
              </a:ext>
            </a:extLst>
          </p:cNvPr>
          <p:cNvSpPr txBox="1"/>
          <p:nvPr/>
        </p:nvSpPr>
        <p:spPr>
          <a:xfrm>
            <a:off x="840454" y="2326968"/>
            <a:ext cx="4886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Relation between Selling price and Years( age of the vehicle).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Create a table for vehicles that are manufactured after year 2014.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And reset the index of the table </a:t>
            </a:r>
          </a:p>
          <a:p>
            <a:endParaRPr lang="en-IN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0454F-52AE-BCEA-9C43-4BE6E895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4" y="1560674"/>
            <a:ext cx="5539257" cy="5019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F31712-6796-9100-3A65-A1A94E0C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67" y="940709"/>
            <a:ext cx="5285205" cy="563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1391-ACA0-13FB-946B-6853B6CA37B8}"/>
              </a:ext>
            </a:extLst>
          </p:cNvPr>
          <p:cNvSpPr txBox="1"/>
          <p:nvPr/>
        </p:nvSpPr>
        <p:spPr>
          <a:xfrm>
            <a:off x="664524" y="940709"/>
            <a:ext cx="657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GENERAL EXPECTATION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AC0AA-4E13-7F5B-4708-02B2E7A5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12F82E0-AFD1-E7F0-BDCE-5C3C55A8A5C9}"/>
              </a:ext>
            </a:extLst>
          </p:cNvPr>
          <p:cNvSpPr/>
          <p:nvPr/>
        </p:nvSpPr>
        <p:spPr>
          <a:xfrm>
            <a:off x="612058" y="3204614"/>
            <a:ext cx="5171294" cy="3304209"/>
          </a:xfrm>
          <a:custGeom>
            <a:avLst/>
            <a:gdLst/>
            <a:ahLst/>
            <a:cxnLst/>
            <a:rect l="l" t="t" r="r" b="b"/>
            <a:pathLst>
              <a:path w="8590461" h="5783761">
                <a:moveTo>
                  <a:pt x="0" y="0"/>
                </a:moveTo>
                <a:lnTo>
                  <a:pt x="8590461" y="0"/>
                </a:lnTo>
                <a:lnTo>
                  <a:pt x="8590461" y="5783761"/>
                </a:lnTo>
                <a:lnTo>
                  <a:pt x="0" y="5783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508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7E4C319-FB78-1DEC-632A-7669FCDBD427}"/>
              </a:ext>
            </a:extLst>
          </p:cNvPr>
          <p:cNvSpPr/>
          <p:nvPr/>
        </p:nvSpPr>
        <p:spPr>
          <a:xfrm>
            <a:off x="5783352" y="3204613"/>
            <a:ext cx="5850495" cy="3304209"/>
          </a:xfrm>
          <a:custGeom>
            <a:avLst/>
            <a:gdLst/>
            <a:ahLst/>
            <a:cxnLst/>
            <a:rect l="l" t="t" r="r" b="b"/>
            <a:pathLst>
              <a:path w="8043389" h="5748095">
                <a:moveTo>
                  <a:pt x="0" y="0"/>
                </a:moveTo>
                <a:lnTo>
                  <a:pt x="8043390" y="0"/>
                </a:lnTo>
                <a:lnTo>
                  <a:pt x="8043390" y="5748095"/>
                </a:lnTo>
                <a:lnTo>
                  <a:pt x="0" y="574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21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72CFC-E351-3491-9009-9042116DC0D1}"/>
              </a:ext>
            </a:extLst>
          </p:cNvPr>
          <p:cNvSpPr txBox="1"/>
          <p:nvPr/>
        </p:nvSpPr>
        <p:spPr>
          <a:xfrm>
            <a:off x="700463" y="679501"/>
            <a:ext cx="55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SALES ANALYSIS BY VEHICLE MODEL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87098DB-AEC4-38CB-59D0-6D37FF00DFAE}"/>
              </a:ext>
            </a:extLst>
          </p:cNvPr>
          <p:cNvSpPr/>
          <p:nvPr/>
        </p:nvSpPr>
        <p:spPr>
          <a:xfrm>
            <a:off x="700463" y="1307653"/>
            <a:ext cx="6585212" cy="1896959"/>
          </a:xfrm>
          <a:custGeom>
            <a:avLst/>
            <a:gdLst/>
            <a:ahLst/>
            <a:cxnLst/>
            <a:rect l="l" t="t" r="r" b="b"/>
            <a:pathLst>
              <a:path w="10633702" h="2611074">
                <a:moveTo>
                  <a:pt x="0" y="0"/>
                </a:moveTo>
                <a:lnTo>
                  <a:pt x="10633702" y="0"/>
                </a:lnTo>
                <a:lnTo>
                  <a:pt x="10633702" y="2611074"/>
                </a:lnTo>
                <a:lnTo>
                  <a:pt x="0" y="2611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67" y="1313360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1"/>
                </a:solidFill>
                <a:latin typeface="Dante(headings)"/>
              </a:rPr>
              <a:t>Comprehensive</a:t>
            </a:r>
            <a:r>
              <a:rPr lang="en-US" sz="5400" b="1" dirty="0">
                <a:solidFill>
                  <a:schemeClr val="tx1"/>
                </a:solidFill>
                <a:latin typeface="Dante" panose="02020502050200020203" pitchFamily="18" charset="0"/>
              </a:rPr>
              <a:t> Analysis of Car Dekho Dataset: Trends, Insights and Anomalies.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6F7EECF7-F497-2BBF-BD73-07BE8272E77E}"/>
              </a:ext>
            </a:extLst>
          </p:cNvPr>
          <p:cNvSpPr/>
          <p:nvPr/>
        </p:nvSpPr>
        <p:spPr>
          <a:xfrm>
            <a:off x="698091" y="1573162"/>
            <a:ext cx="5482986" cy="4985614"/>
          </a:xfrm>
          <a:custGeom>
            <a:avLst/>
            <a:gdLst/>
            <a:ahLst/>
            <a:cxnLst/>
            <a:rect l="l" t="t" r="r" b="b"/>
            <a:pathLst>
              <a:path w="8212941" h="7891705">
                <a:moveTo>
                  <a:pt x="0" y="0"/>
                </a:moveTo>
                <a:lnTo>
                  <a:pt x="8212941" y="0"/>
                </a:lnTo>
                <a:lnTo>
                  <a:pt x="8212941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6736997B-6E34-B6D9-6129-DEC6F96E7CE3}"/>
              </a:ext>
            </a:extLst>
          </p:cNvPr>
          <p:cNvSpPr/>
          <p:nvPr/>
        </p:nvSpPr>
        <p:spPr>
          <a:xfrm>
            <a:off x="6276360" y="1622653"/>
            <a:ext cx="5758324" cy="4886632"/>
          </a:xfrm>
          <a:custGeom>
            <a:avLst/>
            <a:gdLst/>
            <a:ahLst/>
            <a:cxnLst/>
            <a:rect l="l" t="t" r="r" b="b"/>
            <a:pathLst>
              <a:path w="8475475" h="7891705">
                <a:moveTo>
                  <a:pt x="0" y="0"/>
                </a:moveTo>
                <a:lnTo>
                  <a:pt x="8475474" y="0"/>
                </a:lnTo>
                <a:lnTo>
                  <a:pt x="8475474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B1C19-3E9E-C224-D9DE-2E23678B88BA}"/>
              </a:ext>
            </a:extLst>
          </p:cNvPr>
          <p:cNvSpPr txBox="1"/>
          <p:nvPr/>
        </p:nvSpPr>
        <p:spPr>
          <a:xfrm>
            <a:off x="698091" y="854675"/>
            <a:ext cx="8292216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52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COST DEPRECIATION VS. KILOMETERS DRIVEN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019EE-DC45-908C-45AB-2D6FCADC11FF}"/>
              </a:ext>
            </a:extLst>
          </p:cNvPr>
          <p:cNvSpPr txBox="1"/>
          <p:nvPr/>
        </p:nvSpPr>
        <p:spPr>
          <a:xfrm>
            <a:off x="6276360" y="820425"/>
            <a:ext cx="6096000" cy="57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4169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SELLING PRICE VS. KILOMETERS DRIVEN</a:t>
            </a:r>
          </a:p>
        </p:txBody>
      </p:sp>
    </p:spTree>
    <p:extLst>
      <p:ext uri="{BB962C8B-B14F-4D97-AF65-F5344CB8AC3E}">
        <p14:creationId xmlns:p14="http://schemas.microsoft.com/office/powerpoint/2010/main" val="29001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DEF-9612-AF93-563C-F0A75BA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6213"/>
            <a:ext cx="808949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E1C4-73DF-7DAE-675B-DCD73A07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2F14A-80A2-1F9B-4820-3898865E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26" y="1060476"/>
            <a:ext cx="5789464" cy="510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EC566-5827-EA63-1C4A-417E111C147E}"/>
              </a:ext>
            </a:extLst>
          </p:cNvPr>
          <p:cNvSpPr txBox="1"/>
          <p:nvPr/>
        </p:nvSpPr>
        <p:spPr>
          <a:xfrm>
            <a:off x="510210" y="2410202"/>
            <a:ext cx="481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Two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vehicle's present price less than or equal to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7A31-7860-6938-2351-277B3F2A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58626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03CB-B54B-6F91-214C-8D3BFC1B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4FFB0-4776-597C-D831-B3E668F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79" y="889005"/>
            <a:ext cx="5315565" cy="56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FD879-DA0B-9E38-47EC-700D46F523DE}"/>
              </a:ext>
            </a:extLst>
          </p:cNvPr>
          <p:cNvSpPr txBox="1"/>
          <p:nvPr/>
        </p:nvSpPr>
        <p:spPr>
          <a:xfrm>
            <a:off x="1022554" y="2789903"/>
            <a:ext cx="446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four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</a:t>
            </a:r>
            <a:r>
              <a:rPr lang="en-US" sz="2400" dirty="0" err="1">
                <a:latin typeface="Dante" panose="02020502050200020203" pitchFamily="18" charset="0"/>
              </a:rPr>
              <a:t>vechicle’s</a:t>
            </a:r>
            <a:r>
              <a:rPr lang="en-US" sz="2400" dirty="0">
                <a:latin typeface="Dante" panose="02020502050200020203" pitchFamily="18" charset="0"/>
              </a:rPr>
              <a:t> present price more than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links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2600"/>
            <a:ext cx="11029615" cy="363448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solidFill>
                  <a:schemeClr val="tx1"/>
                </a:solidFill>
                <a:latin typeface="Dante" panose="02020502050200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https://github.com/himakar4/Car_Dekho_Data_Analytics_Project</a:t>
            </a:r>
            <a:endParaRPr lang="en-US" sz="34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  <a:latin typeface="+mj-lt"/>
              </a:rPr>
              <a:t>REFERENCES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https://skills.yourlearning.ibm.com/activity/PLAN-D0B733510535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https://www.geeksforgeeks.org/data-analysis-tutorial/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https://www.w3schools.com/training/aws/data-analytics-fundamentals.php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35224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Project Overview.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Who are the end users of this project?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Solution and its value Proposition.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How did you customize the project and make it your own 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Modelling.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Results.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Links and References.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5" y="413398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1" y="2505316"/>
            <a:ext cx="11029615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32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analyze vehicle depreciation trends using the Car Dekho dataset, employing data analytics to optimize pricing strategies and enhance market insights in the automotive industry.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Demi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Analyzing the Car Dekho dataset to extract insights into vehicle depreciation trends based on factors such as age, mileage, and brand.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Developing predictive models to forecast vehicle depreciation rates and optimize pricing strategies for stakeholders in the automotive industry.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Provide actionable insights to stakeholders in the automotive industry for better decision-making.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/>
        </p:nvSpPr>
        <p:spPr>
          <a:xfrm>
            <a:off x="581192" y="46243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7A22-C24E-EB4E-4079-5A6F95BA8DA5}"/>
              </a:ext>
            </a:extLst>
          </p:cNvPr>
          <p:cNvSpPr txBox="1"/>
          <p:nvPr/>
        </p:nvSpPr>
        <p:spPr>
          <a:xfrm>
            <a:off x="581192" y="1651158"/>
            <a:ext cx="106964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:</a:t>
            </a:r>
          </a:p>
          <a:p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Identify key factors influencing vehicle depreciation based on historical sales data.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Develop predictive models to forecast depreciation rates and optimize pricing strategies.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Provide actionable insights to stakeholders in the automotive industry for better decision-making.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Enhance understanding of market dynamics and consumer preferences related to vehicle resale values.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>
                <a:solidFill>
                  <a:schemeClr val="tx1"/>
                </a:solidFill>
              </a:rPr>
              <a:t>WHO ARE THE END USERS of this project?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1358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The end users of the "Data Analysis of the Car Dekho Dataset" project include a diverse group of stakeholders who can benefit from the insights and recommendations derived from the data analysis. These end users are:</a:t>
            </a:r>
          </a:p>
          <a:p>
            <a:pPr marL="630000" lvl="2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1. Car and Bike Dealers</a:t>
            </a: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Involved in buying, selling, and manufacturing vehicles.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Require insights into vehicle depreciation to optimize pricing and manage inventory.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Predictive models will help set competitive prices, adjust inventory levels, and improve profitability.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E02AC6-3F96-DC3E-0EBA-0D2D154F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33188"/>
            <a:ext cx="11029616" cy="118872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5E5B23-ABA6-54FA-C20A-6EB86F9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602119"/>
            <a:ext cx="11029615" cy="3634486"/>
          </a:xfrm>
        </p:spPr>
        <p:txBody>
          <a:bodyPr>
            <a:noAutofit/>
          </a:bodyPr>
          <a:lstStyle/>
          <a:p>
            <a:pPr marL="630000" lvl="2" indent="0">
              <a:buNone/>
            </a:pPr>
            <a:endParaRPr lang="en-IN" sz="24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500" dirty="0">
                <a:solidFill>
                  <a:schemeClr val="tx1"/>
                </a:solidFill>
                <a:latin typeface="Dante" panose="02020502050200020203" pitchFamily="18" charset="0"/>
              </a:rPr>
              <a:t>2</a:t>
            </a:r>
            <a:r>
              <a:rPr lang="en-IN" sz="2500" b="1" dirty="0">
                <a:solidFill>
                  <a:schemeClr val="tx1"/>
                </a:solidFill>
                <a:latin typeface="Dante" panose="02020502050200020203" pitchFamily="18" charset="0"/>
              </a:rPr>
              <a:t>. Resale Platforms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Individuals and businesses interested in buying or selling used vehicles.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Seek transparency in pricing and reliable predictions of resale values.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Insights will empower better decision-making, negotiation, and improved financial outcomes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.</a:t>
            </a: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3.</a:t>
            </a:r>
            <a:r>
              <a:rPr lang="en-IN" sz="2400" dirty="0">
                <a:solidFill>
                  <a:schemeClr val="tx1"/>
                </a:solidFill>
                <a:latin typeface="Dante" panose="02020502050200020203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Market Analysts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Professionals analyzing trends and conducting research in the automotive sector.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Require comprehensive data and analytical tools to generate insights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Project insights will aid in understanding market dynamics, identifying trends, and publishing industry reports.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700" dirty="0">
                <a:latin typeface="Dante" panose="02020502050200020203" pitchFamily="18" charset="0"/>
              </a:rPr>
              <a:t>	</a:t>
            </a:r>
            <a:endParaRPr lang="en-US" sz="27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371400"/>
            <a:ext cx="11029616" cy="1188720"/>
          </a:xfrm>
        </p:spPr>
        <p:txBody>
          <a:bodyPr anchor="ctr"/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YOUR SOLUTION AND ITS VALUE PROPOSITION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46512"/>
            <a:ext cx="11029615" cy="363448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Dante" panose="02020502050200020203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 Years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Dante" panose="02020502050200020203" pitchFamily="18" charset="0"/>
              </a:rPr>
              <a:t>We found that the Dataset contains vehicles info from 2003 to 2018.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Range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lowest and Highest prices are 10k and 35lakhs. There are 98 different models in both Cars and Bikes.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Selled Vehicle: </a:t>
            </a:r>
            <a:r>
              <a:rPr lang="en-US" sz="2400" dirty="0">
                <a:latin typeface="Dante" panose="02020502050200020203" pitchFamily="18" charset="0"/>
              </a:rPr>
              <a:t>A car named CITY was most sold vehicle in cars and Royal Enfield Classic 350 is most sold Bike in the data.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Depreciation Analysis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most and least cost depreciated vehicle in data are LAND CRUISER with 57.6lakhs and HONDA ACTIVA 4G with 3k. </a:t>
            </a:r>
          </a:p>
          <a:p>
            <a:endParaRPr lang="en-US" sz="1800" dirty="0">
              <a:latin typeface="Dante" panose="02020502050200020203" pitchFamily="18" charset="0"/>
            </a:endParaRPr>
          </a:p>
          <a:p>
            <a:endParaRPr lang="en-US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EE4-5E64-F0CD-36D8-DABA9FFA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788"/>
            <a:ext cx="11029616" cy="989484"/>
          </a:xfrm>
        </p:spPr>
        <p:txBody>
          <a:bodyPr/>
          <a:lstStyle/>
          <a:p>
            <a:r>
              <a:rPr lang="en-US" sz="2800" dirty="0"/>
              <a:t>YOUR SOLUTION 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C123-7D9F-2EEA-6D4D-90E2C307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30699"/>
            <a:ext cx="11029615" cy="4130521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 Analysis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100" dirty="0">
                <a:latin typeface="Dante" panose="02020502050200020203" pitchFamily="18" charset="0"/>
              </a:rPr>
              <a:t>The selling price is affected by age of vehicle and distance driven by vehicle. We found that by Plotting a scatter 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Expectations: </a:t>
            </a:r>
            <a:r>
              <a:rPr lang="en-US" sz="3100" dirty="0">
                <a:latin typeface="Dante" panose="02020502050200020203" pitchFamily="18" charset="0"/>
              </a:rPr>
              <a:t>There are Two Bikes that exceeded general expectations in selling Price and several cars also exceeded general expectations. Found it by Plotting a boxplot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Four-Wheelers: </a:t>
            </a:r>
            <a:r>
              <a:rPr lang="en-US" sz="3100" dirty="0">
                <a:latin typeface="Dante" panose="02020502050200020203" pitchFamily="18" charset="0"/>
              </a:rPr>
              <a:t>The Newest Car is Vitara Brezza and Oldest car in the dataset is SX4.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Two-Wheelers: </a:t>
            </a:r>
            <a:r>
              <a:rPr lang="en-US" sz="3100" dirty="0">
                <a:latin typeface="Dante" panose="02020502050200020203" pitchFamily="18" charset="0"/>
              </a:rPr>
              <a:t>The Oldest Bike in the dataset is Hero Super Splendor and there are several Newest bikes.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Mileage Impact: </a:t>
            </a:r>
            <a:r>
              <a:rPr lang="en-US" sz="31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strong correlation between mileage and selling price/depreciation is observed, with higher mileage generally correlating with lower selling prices</a:t>
            </a:r>
            <a:endParaRPr lang="en-IN" sz="3100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IN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88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1180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Dante</vt:lpstr>
      <vt:lpstr>Dante(headings)</vt:lpstr>
      <vt:lpstr>Franklin Gothic Book</vt:lpstr>
      <vt:lpstr>Franklin Gothic Demi</vt:lpstr>
      <vt:lpstr>Franklin Gothic Demi </vt:lpstr>
      <vt:lpstr>Wingdings 2</vt:lpstr>
      <vt:lpstr>DividendVTI</vt:lpstr>
      <vt:lpstr>HIMAKAR REDDY KETHU |ap22110011215</vt:lpstr>
      <vt:lpstr>PowerPoint Presentation</vt:lpstr>
      <vt:lpstr>AGENDA</vt:lpstr>
      <vt:lpstr>PROJECT  OVERVIEW</vt:lpstr>
      <vt:lpstr>PowerPoint Presentation</vt:lpstr>
      <vt:lpstr>WHO ARE THE END USERS of this project?</vt:lpstr>
      <vt:lpstr>WHO ARE THE END USERS of this project?</vt:lpstr>
      <vt:lpstr> YOUR SOLUTION AND ITS VALUE PROPOSITION</vt:lpstr>
      <vt:lpstr>YOUR SOLUTION AND ITS VALUE PROPOSITION</vt:lpstr>
      <vt:lpstr>How did you customize the project and make it your own</vt:lpstr>
      <vt:lpstr>How did you customize the project and make it your own</vt:lpstr>
      <vt:lpstr>How did you customize the project and make it your own</vt:lpstr>
      <vt:lpstr>MODELLING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RESULTS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HIMAKAR REDDY KETHU</cp:lastModifiedBy>
  <cp:revision>11</cp:revision>
  <dcterms:created xsi:type="dcterms:W3CDTF">2021-05-26T16:50:10Z</dcterms:created>
  <dcterms:modified xsi:type="dcterms:W3CDTF">2024-07-24T17:01:11Z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