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8"/>
  </p:notesMasterIdLst>
  <p:sldIdLst>
    <p:sldId id="257" r:id="rId5"/>
    <p:sldId id="258" r:id="rId6"/>
    <p:sldId id="259" r:id="rId7"/>
    <p:sldId id="261" r:id="rId8"/>
    <p:sldId id="291" r:id="rId9"/>
    <p:sldId id="262" r:id="rId10"/>
    <p:sldId id="292" r:id="rId11"/>
    <p:sldId id="263" r:id="rId12"/>
    <p:sldId id="269" r:id="rId13"/>
    <p:sldId id="264" r:id="rId14"/>
    <p:sldId id="270" r:id="rId15"/>
    <p:sldId id="271" r:id="rId16"/>
    <p:sldId id="265" r:id="rId17"/>
    <p:sldId id="274" r:id="rId18"/>
    <p:sldId id="275" r:id="rId19"/>
    <p:sldId id="288" r:id="rId20"/>
    <p:sldId id="287" r:id="rId21"/>
    <p:sldId id="281" r:id="rId22"/>
    <p:sldId id="289" r:id="rId23"/>
    <p:sldId id="290" r:id="rId24"/>
    <p:sldId id="285" r:id="rId25"/>
    <p:sldId id="286" r:id="rId26"/>
    <p:sldId id="26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E279AC-3EB1-B1AD-2994-F8275073616D}" v="10" dt="2024-07-05T07:00:15.4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zma Sardar" userId="S::uzma@edunetfoundation.org::890a7be9-5a0a-41fe-80e8-7700810bf9d6" providerId="AD" clId="Web-{92E279AC-3EB1-B1AD-2994-F8275073616D}"/>
    <pc:docChg chg="modSld">
      <pc:chgData name="Uzma Sardar" userId="S::uzma@edunetfoundation.org::890a7be9-5a0a-41fe-80e8-7700810bf9d6" providerId="AD" clId="Web-{92E279AC-3EB1-B1AD-2994-F8275073616D}" dt="2024-07-05T07:00:15.455" v="9" actId="20577"/>
      <pc:docMkLst>
        <pc:docMk/>
      </pc:docMkLst>
      <pc:sldChg chg="modSp">
        <pc:chgData name="Uzma Sardar" userId="S::uzma@edunetfoundation.org::890a7be9-5a0a-41fe-80e8-7700810bf9d6" providerId="AD" clId="Web-{92E279AC-3EB1-B1AD-2994-F8275073616D}" dt="2024-07-05T07:00:15.455" v="9" actId="20577"/>
        <pc:sldMkLst>
          <pc:docMk/>
          <pc:sldMk cId="584653228" sldId="261"/>
        </pc:sldMkLst>
        <pc:spChg chg="mod">
          <ac:chgData name="Uzma Sardar" userId="S::uzma@edunetfoundation.org::890a7be9-5a0a-41fe-80e8-7700810bf9d6" providerId="AD" clId="Web-{92E279AC-3EB1-B1AD-2994-F8275073616D}" dt="2024-07-05T07:00:15.455" v="9" actId="20577"/>
          <ac:spMkLst>
            <pc:docMk/>
            <pc:sldMk cId="584653228" sldId="261"/>
            <ac:spMk id="2" creationId="{A03B2EC1-B7BF-CE7B-C9A6-7635DA95F4F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imakarreddy_kethu@srmap.edu.i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gpt.com/" TargetMode="External"/><Relationship Id="rId2" Type="http://schemas.openxmlformats.org/officeDocument/2006/relationships/hyperlink" Target="https://github.com/himakar4/Car_Dekho_Data_Analytics_Projec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kills.yourlearning.ibm.com/activity/PLAN-D0B733510535" TargetMode="External"/><Relationship Id="rId4" Type="http://schemas.openxmlformats.org/officeDocument/2006/relationships/hyperlink" Target="https://www.kaggle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369375-5188-3826-EA8E-CC714217BA67}"/>
              </a:ext>
            </a:extLst>
          </p:cNvPr>
          <p:cNvSpPr txBox="1"/>
          <p:nvPr/>
        </p:nvSpPr>
        <p:spPr>
          <a:xfrm>
            <a:off x="952061" y="1138872"/>
            <a:ext cx="966861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1"/>
                </a:solidFill>
                <a:latin typeface="Dante" panose="02020502050200020203" pitchFamily="18" charset="0"/>
              </a:rPr>
              <a:t>Name : HIMAKAR REDDY KETHU  | AP22110011215</a:t>
            </a:r>
            <a:endParaRPr lang="en-US" sz="1400" b="1" dirty="0">
              <a:latin typeface="Dante" panose="02020502050200020203" pitchFamily="18" charset="0"/>
            </a:endParaRPr>
          </a:p>
          <a:p>
            <a:r>
              <a:rPr lang="en-US" sz="2400" b="1" dirty="0">
                <a:latin typeface="Dante" panose="02020502050200020203" pitchFamily="18" charset="0"/>
              </a:rPr>
              <a:t>Email : </a:t>
            </a:r>
            <a:r>
              <a:rPr lang="en-US" sz="2400" b="1" dirty="0">
                <a:latin typeface="Dante" panose="02020502050200020203" pitchFamily="18" charset="0"/>
                <a:hlinkClick r:id="rId3"/>
              </a:rPr>
              <a:t>himakarreddy_kethu@srmap.edu.in</a:t>
            </a:r>
            <a:endParaRPr lang="en-US" sz="2400" b="1" dirty="0">
              <a:latin typeface="Dante" panose="02020502050200020203" pitchFamily="18" charset="0"/>
            </a:endParaRPr>
          </a:p>
          <a:p>
            <a:r>
              <a:rPr lang="en-US" sz="2400" b="1" dirty="0">
                <a:latin typeface="Dante" panose="02020502050200020203" pitchFamily="18" charset="0"/>
              </a:rPr>
              <a:t>College Name : SRM University AP</a:t>
            </a:r>
          </a:p>
          <a:p>
            <a:r>
              <a:rPr lang="en-US" sz="2400" b="1" dirty="0">
                <a:latin typeface="Dante" panose="02020502050200020203" pitchFamily="18" charset="0"/>
              </a:rPr>
              <a:t>College State : Andhra Pradesh</a:t>
            </a:r>
          </a:p>
          <a:p>
            <a:r>
              <a:rPr lang="en-US" sz="2400" b="1" dirty="0">
                <a:latin typeface="Dante" panose="02020502050200020203" pitchFamily="18" charset="0"/>
              </a:rPr>
              <a:t>Domain / Date : Data Analytics / 03-06-2024 to 25-07-2024</a:t>
            </a:r>
            <a:endParaRPr lang="en-US" sz="4000" b="1" dirty="0">
              <a:latin typeface="Dante" panose="02020502050200020203" pitchFamily="18" charset="0"/>
            </a:endParaRPr>
          </a:p>
          <a:p>
            <a:endParaRPr lang="en-US" sz="2600" b="1" dirty="0">
              <a:latin typeface="Dante" panose="020205020502000202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C794D1-18C8-362D-2FD0-046BAF21D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3216" y="579569"/>
            <a:ext cx="2386723" cy="253750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C57A28D-9E56-C436-B0D6-C935A3125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390" y="-271840"/>
            <a:ext cx="10993549" cy="1475013"/>
          </a:xfrm>
        </p:spPr>
        <p:txBody>
          <a:bodyPr/>
          <a:lstStyle/>
          <a:p>
            <a:r>
              <a:rPr lang="en-US" dirty="0"/>
              <a:t>Student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How did you customize the project and make it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682532"/>
            <a:ext cx="7761836" cy="3429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Dante" panose="02020502050200020203" pitchFamily="18" charset="0"/>
              </a:rPr>
              <a:t>By finding more insights from the data, it makes my own. Like:</a:t>
            </a:r>
          </a:p>
          <a:p>
            <a:r>
              <a:rPr lang="en-US" sz="2400" dirty="0">
                <a:solidFill>
                  <a:schemeClr val="tx1"/>
                </a:solidFill>
                <a:latin typeface="Dante" panose="02020502050200020203" pitchFamily="18" charset="0"/>
              </a:rPr>
              <a:t>Which brands of vehicles are less affected by cost depreciation 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schemeClr val="tx1"/>
                </a:solidFill>
                <a:latin typeface="Dante" panose="02020502050200020203" pitchFamily="18" charset="0"/>
              </a:rPr>
              <a:t>I did it with Plotting a scatter plot for Car Name and Depreciation cost. The smaller boxes are less affected by cost depreciation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3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C5BFE0-DB69-5A40-20AA-A1EB711F2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026" y="1295400"/>
            <a:ext cx="3778320" cy="52730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3860D3-9762-037C-DBE1-F260195D4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858" y="4687501"/>
            <a:ext cx="6230219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86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7583D-DA90-FDCF-F759-AD10016D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207267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did you customize the project and make it your own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AF1C7-CD50-D003-C064-1101ECD3E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611757"/>
            <a:ext cx="5365519" cy="359685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Dante" panose="02020502050200020203" pitchFamily="18" charset="0"/>
              </a:rPr>
              <a:t>How does the resale value (selling price) vary with the fuel type (Petrol, Diesel, CNG, Electric)?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100" dirty="0">
                <a:solidFill>
                  <a:schemeClr val="tx1"/>
                </a:solidFill>
                <a:latin typeface="Dante" panose="02020502050200020203" pitchFamily="18" charset="0"/>
              </a:rPr>
              <a:t>It seems like Diesel fuel type vehicles have more Selling price then Petrol and CNG.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7C8BF-F9D2-D28E-58EB-A49725E31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11757"/>
            <a:ext cx="5365519" cy="38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33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3DF7-1893-8614-EAEB-0465BDB9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16560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did you customize the project and make it your own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AF11A-0B6C-E303-4041-D15949864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8234"/>
            <a:ext cx="5379770" cy="363448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Dante" panose="02020502050200020203" pitchFamily="18" charset="0"/>
              </a:rPr>
              <a:t>Is there a significant difference in depreciation between vehicles sold by dealers versus individuals?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schemeClr val="tx1"/>
                </a:solidFill>
                <a:latin typeface="Dante" panose="02020502050200020203" pitchFamily="18" charset="0"/>
              </a:rPr>
              <a:t>By looking the output, it can be said that there is a certain Depreciation for Dealers than Individuals. There is no Depreciation in case of individual.</a:t>
            </a:r>
          </a:p>
          <a:p>
            <a:endParaRPr lang="en-IN" sz="2400" dirty="0">
              <a:solidFill>
                <a:schemeClr val="tx1"/>
              </a:solidFill>
              <a:latin typeface="Dante" panose="020205020502000202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95E22-849B-2BE6-5A6A-47D171DDE6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51849" y="1449298"/>
            <a:ext cx="5615547" cy="492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528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06107"/>
            <a:ext cx="11029616" cy="1188720"/>
          </a:xfrm>
        </p:spPr>
        <p:txBody>
          <a:bodyPr anchor="ctr"/>
          <a:lstStyle/>
          <a:p>
            <a:r>
              <a:rPr lang="en-GB" dirty="0">
                <a:solidFill>
                  <a:schemeClr val="tx1"/>
                </a:solidFill>
              </a:rPr>
              <a:t>MODELLING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07783"/>
            <a:ext cx="11029615" cy="4197816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chemeClr val="tx1"/>
                </a:solidFill>
                <a:latin typeface="Dante" panose="02020502050200020203" pitchFamily="18" charset="0"/>
              </a:rPr>
              <a:t>Firstly, we used Google Colab, a cloud platform, and has uploaded data provided by the instructor into Colab for analysis.</a:t>
            </a:r>
          </a:p>
          <a:p>
            <a:r>
              <a:rPr lang="en-US" sz="2600" dirty="0">
                <a:solidFill>
                  <a:schemeClr val="tx1"/>
                </a:solidFill>
                <a:latin typeface="Dante" panose="02020502050200020203" pitchFamily="18" charset="0"/>
              </a:rPr>
              <a:t>Next, Understanding and Preprocessing the data by using built-in functions in Pandas like head, tail, value_count, info, describe and searched for duplicates.</a:t>
            </a:r>
          </a:p>
          <a:p>
            <a:r>
              <a:rPr lang="en-US" sz="2600" dirty="0">
                <a:solidFill>
                  <a:schemeClr val="tx1"/>
                </a:solidFill>
                <a:latin typeface="Dante" panose="02020502050200020203" pitchFamily="18" charset="0"/>
              </a:rPr>
              <a:t>Then, Cleaned the data. Formed another two tables from the data. One for four wheelers and other for two wheelers. </a:t>
            </a:r>
          </a:p>
          <a:p>
            <a:r>
              <a:rPr lang="en-US" sz="2600" dirty="0">
                <a:solidFill>
                  <a:schemeClr val="tx1"/>
                </a:solidFill>
                <a:latin typeface="Dante" panose="02020502050200020203" pitchFamily="18" charset="0"/>
              </a:rPr>
              <a:t>Finally, We did some analysis using questions provided by the instructor and Concluded some insights by using some functions and graphs. </a:t>
            </a:r>
          </a:p>
          <a:p>
            <a:endParaRPr lang="en-US" sz="2400" dirty="0">
              <a:latin typeface="Dante" panose="02020502050200020203" pitchFamily="18" charset="0"/>
            </a:endParaRPr>
          </a:p>
          <a:p>
            <a:endParaRPr lang="en-US" sz="2400" dirty="0">
              <a:latin typeface="Dante" panose="02020502050200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081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2B6F-4617-00F1-34BC-FE405DB74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99" y="312563"/>
            <a:ext cx="11029616" cy="988332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05CF15-455C-A9DE-65A9-2CCD44932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84" y="2229853"/>
            <a:ext cx="11103432" cy="40907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03AC49-0081-F0A0-F6ED-FAD6929CA68B}"/>
              </a:ext>
            </a:extLst>
          </p:cNvPr>
          <p:cNvSpPr txBox="1"/>
          <p:nvPr/>
        </p:nvSpPr>
        <p:spPr>
          <a:xfrm>
            <a:off x="544285" y="1474839"/>
            <a:ext cx="801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ante" panose="02020502050200020203" pitchFamily="18" charset="0"/>
              </a:rPr>
              <a:t>Importing the libraries and Reading the File</a:t>
            </a:r>
            <a:endParaRPr lang="en-IN" sz="3200" b="1" dirty="0">
              <a:latin typeface="Dante" panose="02020502050200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924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D4EC-7986-33F7-062D-2EEBB21DB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64" y="287207"/>
            <a:ext cx="10887755" cy="988332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700C6-D6B9-013B-BDFA-4B6B35677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65" y="1916114"/>
            <a:ext cx="9693891" cy="47993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FE4D49-791E-517A-DE88-78E23FFC4BF0}"/>
              </a:ext>
            </a:extLst>
          </p:cNvPr>
          <p:cNvSpPr txBox="1"/>
          <p:nvPr/>
        </p:nvSpPr>
        <p:spPr>
          <a:xfrm>
            <a:off x="629264" y="1331339"/>
            <a:ext cx="5702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ante" panose="02020502050200020203" pitchFamily="18" charset="0"/>
              </a:rPr>
              <a:t>Statistics</a:t>
            </a:r>
            <a:r>
              <a:rPr lang="en-US" sz="3200" b="1" dirty="0"/>
              <a:t> of the Data  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4012263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F21EF-B0DA-B2D9-708B-507D21F2B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13"/>
            <a:ext cx="10515600" cy="738961"/>
          </a:xfrm>
        </p:spPr>
        <p:txBody>
          <a:bodyPr>
            <a:normAutofit/>
          </a:bodyPr>
          <a:lstStyle/>
          <a:p>
            <a:r>
              <a:rPr lang="en-US" sz="3500" dirty="0"/>
              <a:t>RESULTS</a:t>
            </a:r>
            <a:endParaRPr lang="en-IN" sz="35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DBDD8-0261-510E-56D8-07DF70636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b="1" kern="1200">
                <a:solidFill>
                  <a:schemeClr val="tx2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208ADF-3ADD-483D-A721-14E3EEE2C13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563B219-EE86-98F8-59FF-34A50B37A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252" y="1311661"/>
            <a:ext cx="4390588" cy="50446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5D264E-8CA2-470C-B940-D7DD52A862EA}"/>
              </a:ext>
            </a:extLst>
          </p:cNvPr>
          <p:cNvSpPr txBox="1"/>
          <p:nvPr/>
        </p:nvSpPr>
        <p:spPr>
          <a:xfrm>
            <a:off x="1170039" y="2222090"/>
            <a:ext cx="3401961" cy="2143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922D6-6D98-45F9-E5C4-88FFE4AA91C5}"/>
              </a:ext>
            </a:extLst>
          </p:cNvPr>
          <p:cNvSpPr txBox="1"/>
          <p:nvPr/>
        </p:nvSpPr>
        <p:spPr>
          <a:xfrm>
            <a:off x="1170037" y="2212938"/>
            <a:ext cx="49578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latin typeface="Dante" panose="02020502050200020203" pitchFamily="18" charset="0"/>
              </a:rPr>
              <a:t>Here we are finding, how many records are there in this data set.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latin typeface="Dante" panose="02020502050200020203" pitchFamily="18" charset="0"/>
              </a:rPr>
              <a:t>Are there any missing values in the records ?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800" dirty="0">
                <a:latin typeface="Dante" panose="02020502050200020203" pitchFamily="18" charset="0"/>
              </a:rPr>
              <a:t>How many different vehicles are present in the dataset ?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800" dirty="0">
                <a:latin typeface="Dante" panose="02020502050200020203" pitchFamily="18" charset="0"/>
              </a:rPr>
              <a:t>Which is the most sold vehicle in this data ?</a:t>
            </a:r>
          </a:p>
        </p:txBody>
      </p:sp>
    </p:spTree>
    <p:extLst>
      <p:ext uri="{BB962C8B-B14F-4D97-AF65-F5344CB8AC3E}">
        <p14:creationId xmlns:p14="http://schemas.microsoft.com/office/powerpoint/2010/main" val="4168579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DFDFB-49EB-EE85-6612-B1FCB449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13"/>
            <a:ext cx="10515600" cy="827452"/>
          </a:xfrm>
        </p:spPr>
        <p:txBody>
          <a:bodyPr>
            <a:normAutofit/>
          </a:bodyPr>
          <a:lstStyle/>
          <a:p>
            <a:r>
              <a:rPr lang="en-US" sz="3500" dirty="0"/>
              <a:t>RESULTS</a:t>
            </a:r>
            <a:endParaRPr lang="en-IN" sz="35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5E493-1903-9FBE-D423-596673C1B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b="1" kern="1200">
                <a:solidFill>
                  <a:schemeClr val="tx2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208ADF-3ADD-483D-A721-14E3EEE2C13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E9AEE7-4AE0-0D89-6E0E-C0E6BAF87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373" y="1180846"/>
            <a:ext cx="4390588" cy="49609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8890EF-9285-C845-AF03-DC3AB2FB4965}"/>
              </a:ext>
            </a:extLst>
          </p:cNvPr>
          <p:cNvSpPr txBox="1"/>
          <p:nvPr/>
        </p:nvSpPr>
        <p:spPr>
          <a:xfrm>
            <a:off x="840454" y="2326968"/>
            <a:ext cx="48865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latin typeface="Dante" panose="02020502050200020203" pitchFamily="18" charset="0"/>
              </a:rPr>
              <a:t>Here we are finding, Relation between Selling price and Years( age of the vehicle).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latin typeface="Dante" panose="02020502050200020203" pitchFamily="18" charset="0"/>
              </a:rPr>
              <a:t>Create a table for vehicles that are manufactured after year 2014.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800" dirty="0">
                <a:latin typeface="Dante" panose="02020502050200020203" pitchFamily="18" charset="0"/>
              </a:rPr>
              <a:t>And reset the index of the table </a:t>
            </a:r>
          </a:p>
          <a:p>
            <a:endParaRPr lang="en-IN" sz="2800" dirty="0">
              <a:latin typeface="Dante" panose="02020502050200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214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F0454F-52AE-BCEA-9C43-4BE6E8952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24" y="1560674"/>
            <a:ext cx="5539257" cy="50199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F31712-6796-9100-3A65-A1A94E0CD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567" y="940709"/>
            <a:ext cx="5285205" cy="56399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F31391-ACA0-13FB-946B-6853B6CA37B8}"/>
              </a:ext>
            </a:extLst>
          </p:cNvPr>
          <p:cNvSpPr txBox="1"/>
          <p:nvPr/>
        </p:nvSpPr>
        <p:spPr>
          <a:xfrm>
            <a:off x="664524" y="940709"/>
            <a:ext cx="6570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CHECKING THE GENERAL EXPECTATION</a:t>
            </a:r>
            <a:endParaRPr lang="en-IN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873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AC0AA-4E13-7F5B-4708-02B2E7A5F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b="1" kern="1200">
                <a:solidFill>
                  <a:schemeClr val="tx2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208ADF-3ADD-483D-A721-14E3EEE2C13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212F82E0-AFD1-E7F0-BDCE-5C3C55A8A5C9}"/>
              </a:ext>
            </a:extLst>
          </p:cNvPr>
          <p:cNvSpPr/>
          <p:nvPr/>
        </p:nvSpPr>
        <p:spPr>
          <a:xfrm>
            <a:off x="612058" y="3204614"/>
            <a:ext cx="5171294" cy="3304209"/>
          </a:xfrm>
          <a:custGeom>
            <a:avLst/>
            <a:gdLst/>
            <a:ahLst/>
            <a:cxnLst/>
            <a:rect l="l" t="t" r="r" b="b"/>
            <a:pathLst>
              <a:path w="8590461" h="5783761">
                <a:moveTo>
                  <a:pt x="0" y="0"/>
                </a:moveTo>
                <a:lnTo>
                  <a:pt x="8590461" y="0"/>
                </a:lnTo>
                <a:lnTo>
                  <a:pt x="8590461" y="5783761"/>
                </a:lnTo>
                <a:lnTo>
                  <a:pt x="0" y="57837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10508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A7E4C319-FB78-1DEC-632A-7669FCDBD427}"/>
              </a:ext>
            </a:extLst>
          </p:cNvPr>
          <p:cNvSpPr/>
          <p:nvPr/>
        </p:nvSpPr>
        <p:spPr>
          <a:xfrm>
            <a:off x="5783352" y="3204613"/>
            <a:ext cx="5850495" cy="3304209"/>
          </a:xfrm>
          <a:custGeom>
            <a:avLst/>
            <a:gdLst/>
            <a:ahLst/>
            <a:cxnLst/>
            <a:rect l="l" t="t" r="r" b="b"/>
            <a:pathLst>
              <a:path w="8043389" h="5748095">
                <a:moveTo>
                  <a:pt x="0" y="0"/>
                </a:moveTo>
                <a:lnTo>
                  <a:pt x="8043390" y="0"/>
                </a:lnTo>
                <a:lnTo>
                  <a:pt x="8043390" y="5748095"/>
                </a:lnTo>
                <a:lnTo>
                  <a:pt x="0" y="57480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3217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E72CFC-E351-3491-9009-9042116DC0D1}"/>
              </a:ext>
            </a:extLst>
          </p:cNvPr>
          <p:cNvSpPr txBox="1"/>
          <p:nvPr/>
        </p:nvSpPr>
        <p:spPr>
          <a:xfrm>
            <a:off x="700463" y="679501"/>
            <a:ext cx="5594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Now Bold"/>
              </a:rPr>
              <a:t>SALES ANALYSIS BY VEHICLE MODEL</a:t>
            </a:r>
          </a:p>
          <a:p>
            <a:endParaRPr lang="en-IN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A87098DB-AEC4-38CB-59D0-6D37FF00DFAE}"/>
              </a:ext>
            </a:extLst>
          </p:cNvPr>
          <p:cNvSpPr/>
          <p:nvPr/>
        </p:nvSpPr>
        <p:spPr>
          <a:xfrm>
            <a:off x="700463" y="1307653"/>
            <a:ext cx="6585212" cy="1896959"/>
          </a:xfrm>
          <a:custGeom>
            <a:avLst/>
            <a:gdLst/>
            <a:ahLst/>
            <a:cxnLst/>
            <a:rect l="l" t="t" r="r" b="b"/>
            <a:pathLst>
              <a:path w="10633702" h="2611074">
                <a:moveTo>
                  <a:pt x="0" y="0"/>
                </a:moveTo>
                <a:lnTo>
                  <a:pt x="10633702" y="0"/>
                </a:lnTo>
                <a:lnTo>
                  <a:pt x="10633702" y="2611074"/>
                </a:lnTo>
                <a:lnTo>
                  <a:pt x="0" y="26110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5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67" y="1313360"/>
            <a:ext cx="11029615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>
                <a:solidFill>
                  <a:schemeClr val="tx1"/>
                </a:solidFill>
                <a:latin typeface="Dante(headings)"/>
              </a:rPr>
              <a:t>Comprehensive</a:t>
            </a:r>
            <a:r>
              <a:rPr lang="en-US" sz="5400" b="1" dirty="0">
                <a:solidFill>
                  <a:schemeClr val="tx1"/>
                </a:solidFill>
                <a:latin typeface="Dante" panose="02020502050200020203" pitchFamily="18" charset="0"/>
              </a:rPr>
              <a:t> Analysis of Car Dekho Dataset: Trends, Insights and Anomalies.</a:t>
            </a:r>
          </a:p>
        </p:txBody>
      </p:sp>
    </p:spTree>
    <p:extLst>
      <p:ext uri="{BB962C8B-B14F-4D97-AF65-F5344CB8AC3E}">
        <p14:creationId xmlns:p14="http://schemas.microsoft.com/office/powerpoint/2010/main" val="442835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7">
            <a:extLst>
              <a:ext uri="{FF2B5EF4-FFF2-40B4-BE49-F238E27FC236}">
                <a16:creationId xmlns:a16="http://schemas.microsoft.com/office/drawing/2014/main" id="{6F7EECF7-F497-2BBF-BD73-07BE8272E77E}"/>
              </a:ext>
            </a:extLst>
          </p:cNvPr>
          <p:cNvSpPr/>
          <p:nvPr/>
        </p:nvSpPr>
        <p:spPr>
          <a:xfrm>
            <a:off x="698091" y="1573162"/>
            <a:ext cx="5482986" cy="4985614"/>
          </a:xfrm>
          <a:custGeom>
            <a:avLst/>
            <a:gdLst/>
            <a:ahLst/>
            <a:cxnLst/>
            <a:rect l="l" t="t" r="r" b="b"/>
            <a:pathLst>
              <a:path w="8212941" h="7891705">
                <a:moveTo>
                  <a:pt x="0" y="0"/>
                </a:moveTo>
                <a:lnTo>
                  <a:pt x="8212941" y="0"/>
                </a:lnTo>
                <a:lnTo>
                  <a:pt x="8212941" y="7891705"/>
                </a:lnTo>
                <a:lnTo>
                  <a:pt x="0" y="78917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6736997B-6E34-B6D9-6129-DEC6F96E7CE3}"/>
              </a:ext>
            </a:extLst>
          </p:cNvPr>
          <p:cNvSpPr/>
          <p:nvPr/>
        </p:nvSpPr>
        <p:spPr>
          <a:xfrm>
            <a:off x="6276360" y="1622653"/>
            <a:ext cx="5758324" cy="4886632"/>
          </a:xfrm>
          <a:custGeom>
            <a:avLst/>
            <a:gdLst/>
            <a:ahLst/>
            <a:cxnLst/>
            <a:rect l="l" t="t" r="r" b="b"/>
            <a:pathLst>
              <a:path w="8475475" h="7891705">
                <a:moveTo>
                  <a:pt x="0" y="0"/>
                </a:moveTo>
                <a:lnTo>
                  <a:pt x="8475474" y="0"/>
                </a:lnTo>
                <a:lnTo>
                  <a:pt x="8475474" y="7891705"/>
                </a:lnTo>
                <a:lnTo>
                  <a:pt x="0" y="78917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6B1C19-3E9E-C224-D9DE-2E23678B88BA}"/>
              </a:ext>
            </a:extLst>
          </p:cNvPr>
          <p:cNvSpPr txBox="1"/>
          <p:nvPr/>
        </p:nvSpPr>
        <p:spPr>
          <a:xfrm>
            <a:off x="698091" y="854675"/>
            <a:ext cx="8292216" cy="541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>
              <a:lnSpc>
                <a:spcPts val="3752"/>
              </a:lnSpc>
              <a:spcBef>
                <a:spcPct val="0"/>
              </a:spcBef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Now Bold"/>
              </a:rPr>
              <a:t>COST DEPRECIATION VS. KILOMETERS DRIVEN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4019EE-DC45-908C-45AB-2D6FCADC11FF}"/>
              </a:ext>
            </a:extLst>
          </p:cNvPr>
          <p:cNvSpPr txBox="1"/>
          <p:nvPr/>
        </p:nvSpPr>
        <p:spPr>
          <a:xfrm>
            <a:off x="6276360" y="820425"/>
            <a:ext cx="6096000" cy="572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>
              <a:lnSpc>
                <a:spcPts val="4169"/>
              </a:lnSpc>
              <a:spcBef>
                <a:spcPct val="0"/>
              </a:spcBef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Now Bold"/>
              </a:rPr>
              <a:t>SELLING PRICE VS. KILOMETERS DRIVEN</a:t>
            </a:r>
          </a:p>
        </p:txBody>
      </p:sp>
    </p:spTree>
    <p:extLst>
      <p:ext uri="{BB962C8B-B14F-4D97-AF65-F5344CB8AC3E}">
        <p14:creationId xmlns:p14="http://schemas.microsoft.com/office/powerpoint/2010/main" val="290019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ADEF-9612-AF93-563C-F0A75BA7C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16213"/>
            <a:ext cx="8089490" cy="827452"/>
          </a:xfrm>
        </p:spPr>
        <p:txBody>
          <a:bodyPr>
            <a:normAutofit/>
          </a:bodyPr>
          <a:lstStyle/>
          <a:p>
            <a:r>
              <a:rPr lang="en-US" sz="3500" dirty="0"/>
              <a:t>RESULTS</a:t>
            </a:r>
            <a:endParaRPr lang="en-IN" sz="35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0E1C4-73DF-7DAE-675B-DCD73A076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b="1" kern="1200">
                <a:solidFill>
                  <a:schemeClr val="tx2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208ADF-3ADD-483D-A721-14E3EEE2C13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82F14A-80A2-1F9B-4820-3898865E4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326" y="1060476"/>
            <a:ext cx="5789464" cy="5108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DEC566-5827-EA63-1C4A-417E111C147E}"/>
              </a:ext>
            </a:extLst>
          </p:cNvPr>
          <p:cNvSpPr txBox="1"/>
          <p:nvPr/>
        </p:nvSpPr>
        <p:spPr>
          <a:xfrm>
            <a:off x="510210" y="2410202"/>
            <a:ext cx="48188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Dante" panose="02020502050200020203" pitchFamily="18" charset="0"/>
              </a:rPr>
              <a:t>Here we are creating another table for Two wheelers.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Dante" panose="02020502050200020203" pitchFamily="18" charset="0"/>
              </a:rPr>
              <a:t>By taking the vehicle's present price less than or equal to 3.5 lakhs</a:t>
            </a:r>
            <a:endParaRPr lang="en-IN" sz="2400" dirty="0">
              <a:latin typeface="Dante" panose="02020502050200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750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7A31-7860-6938-2351-277B3F2AF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13"/>
            <a:ext cx="10515600" cy="758626"/>
          </a:xfrm>
        </p:spPr>
        <p:txBody>
          <a:bodyPr>
            <a:normAutofit/>
          </a:bodyPr>
          <a:lstStyle/>
          <a:p>
            <a:r>
              <a:rPr lang="en-US" sz="3500" dirty="0"/>
              <a:t>RESULTS</a:t>
            </a:r>
            <a:endParaRPr lang="en-IN" sz="35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103CB-B54B-6F91-214C-8D3BFC1B0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b="1" kern="1200">
                <a:solidFill>
                  <a:schemeClr val="tx2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208ADF-3ADD-483D-A721-14E3EEE2C13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34FFB0-4776-597C-D831-B3E668F5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879" y="889005"/>
            <a:ext cx="5315565" cy="56269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EFD879-DA0B-9E38-47EC-700D46F523DE}"/>
              </a:ext>
            </a:extLst>
          </p:cNvPr>
          <p:cNvSpPr txBox="1"/>
          <p:nvPr/>
        </p:nvSpPr>
        <p:spPr>
          <a:xfrm>
            <a:off x="1022554" y="2789903"/>
            <a:ext cx="4463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Dante" panose="02020502050200020203" pitchFamily="18" charset="0"/>
              </a:rPr>
              <a:t>Here we are creating another table for four wheelers.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Dante" panose="02020502050200020203" pitchFamily="18" charset="0"/>
              </a:rPr>
              <a:t>By taking the </a:t>
            </a:r>
            <a:r>
              <a:rPr lang="en-US" sz="2400" dirty="0" err="1">
                <a:latin typeface="Dante" panose="02020502050200020203" pitchFamily="18" charset="0"/>
              </a:rPr>
              <a:t>vechicle’s</a:t>
            </a:r>
            <a:r>
              <a:rPr lang="en-US" sz="2400" dirty="0">
                <a:latin typeface="Dante" panose="02020502050200020203" pitchFamily="18" charset="0"/>
              </a:rPr>
              <a:t> present price more than 3.5 lakhs</a:t>
            </a:r>
            <a:endParaRPr lang="en-IN" sz="2400" dirty="0">
              <a:latin typeface="Dante" panose="02020502050200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684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>
            <a:normAutofit/>
          </a:bodyPr>
          <a:lstStyle/>
          <a:p>
            <a:r>
              <a:rPr lang="en-GB" sz="3000" dirty="0">
                <a:solidFill>
                  <a:schemeClr val="tx1"/>
                </a:solidFill>
              </a:rPr>
              <a:t>links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12600"/>
            <a:ext cx="11029615" cy="3634486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>
                <a:solidFill>
                  <a:schemeClr val="tx1"/>
                </a:solidFill>
                <a:latin typeface="Dante" panose="020205020502000202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https://github.com/himakar4/Car_Dekho_Data_Analytics_Project</a:t>
            </a:r>
            <a:endParaRPr lang="en-US" sz="3400" dirty="0">
              <a:solidFill>
                <a:schemeClr val="tx1"/>
              </a:solidFill>
              <a:latin typeface="Dante" panose="02020502050200020203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300" dirty="0">
                <a:solidFill>
                  <a:schemeClr val="tx1"/>
                </a:solidFill>
                <a:latin typeface="+mj-lt"/>
              </a:rPr>
              <a:t>REFERENCES</a:t>
            </a:r>
          </a:p>
          <a:p>
            <a:r>
              <a:rPr lang="en-US" sz="3100" dirty="0">
                <a:solidFill>
                  <a:schemeClr val="tx1"/>
                </a:solidFill>
                <a:latin typeface="Dante" panose="020205020502000202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https://chatgpt.com/</a:t>
            </a:r>
            <a:endParaRPr lang="en-US" sz="3100" dirty="0">
              <a:solidFill>
                <a:schemeClr val="tx1"/>
              </a:solidFill>
              <a:latin typeface="Dante" panose="02020502050200020203" pitchFamily="18" charset="0"/>
            </a:endParaRPr>
          </a:p>
          <a:p>
            <a:r>
              <a:rPr lang="en-US" sz="3100" dirty="0">
                <a:solidFill>
                  <a:schemeClr val="tx1"/>
                </a:solidFill>
                <a:latin typeface="Dante" panose="02020502050200020203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</a:t>
            </a:r>
            <a:endParaRPr lang="en-US" sz="3100" dirty="0">
              <a:solidFill>
                <a:schemeClr val="tx1"/>
              </a:solidFill>
              <a:latin typeface="Dante" panose="02020502050200020203" pitchFamily="18" charset="0"/>
            </a:endParaRPr>
          </a:p>
          <a:p>
            <a:r>
              <a:rPr lang="en-US" sz="3100" dirty="0">
                <a:solidFill>
                  <a:schemeClr val="tx1"/>
                </a:solidFill>
                <a:latin typeface="Dante" panose="02020502050200020203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https://skills.yourlearning.ibm.com/activity/PLAN-D0B733510535</a:t>
            </a:r>
            <a:endParaRPr lang="en-US" sz="3100" dirty="0">
              <a:solidFill>
                <a:schemeClr val="tx1"/>
              </a:solidFill>
              <a:latin typeface="Dante" panose="02020502050200020203" pitchFamily="18" charset="0"/>
            </a:endParaRPr>
          </a:p>
          <a:p>
            <a:r>
              <a:rPr lang="en-US" sz="3100" dirty="0">
                <a:solidFill>
                  <a:schemeClr val="tx1"/>
                </a:solidFill>
                <a:latin typeface="Dante" panose="02020502050200020203" pitchFamily="18" charset="0"/>
              </a:rPr>
              <a:t>https://www.geeksforgeeks.org/data-analysis-tutorial/</a:t>
            </a:r>
          </a:p>
          <a:p>
            <a:r>
              <a:rPr lang="en-US" sz="3100" dirty="0">
                <a:solidFill>
                  <a:schemeClr val="tx1"/>
                </a:solidFill>
                <a:latin typeface="Dante" panose="02020502050200020203" pitchFamily="18" charset="0"/>
              </a:rPr>
              <a:t>https://www.w3schools.com/training/aws/data-analytics-fundamentals.php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89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935224"/>
            <a:ext cx="11029615" cy="363448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ante" panose="02020502050200020203" pitchFamily="18" charset="0"/>
              </a:rPr>
              <a:t>Project Overview.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ante" panose="02020502050200020203" pitchFamily="18" charset="0"/>
              </a:rPr>
              <a:t>Who are the end users of this project?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ante" panose="02020502050200020203" pitchFamily="18" charset="0"/>
              </a:rPr>
              <a:t>Solution and its value Proposition.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ante" panose="02020502050200020203" pitchFamily="18" charset="0"/>
              </a:rPr>
              <a:t>How did you customize the project and make it your own ?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ante" panose="02020502050200020203" pitchFamily="18" charset="0"/>
              </a:rPr>
              <a:t>Modelling.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ante" panose="02020502050200020203" pitchFamily="18" charset="0"/>
              </a:rPr>
              <a:t>Results.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ante" panose="02020502050200020203" pitchFamily="18" charset="0"/>
              </a:rPr>
              <a:t>Links and References.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682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855" y="413398"/>
            <a:ext cx="11029616" cy="1188720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PROJECT 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71" y="2505316"/>
            <a:ext cx="11029615" cy="36344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</a:t>
            </a:r>
            <a:r>
              <a:rPr lang="en-US" sz="3200" b="1" dirty="0">
                <a:solidFill>
                  <a:schemeClr val="tx1"/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The project aims to analyze vehicle depreciation trends using the Car Dekho dataset, employing data analytics to optimize pricing strategies and enhance market insights in the automotive industry.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Scope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Demi 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Franklin Gothic Demi 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Analyzing the Car Dekho dataset to extract insights into vehicle depreciation trends based on factors such as age, mileage, and brand.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Developing predictive models to forecast vehicle depreciation rates and optimize pricing strategies for stakeholders in the automotive industry.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Provide actionable insights to stakeholders in the automotive industry for better decision-making.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Dante" panose="020205020502000202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65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/>
        </p:nvSpPr>
        <p:spPr>
          <a:xfrm>
            <a:off x="581192" y="462437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PROJECT 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17A22-C24E-EB4E-4079-5A6F95BA8DA5}"/>
              </a:ext>
            </a:extLst>
          </p:cNvPr>
          <p:cNvSpPr txBox="1"/>
          <p:nvPr/>
        </p:nvSpPr>
        <p:spPr>
          <a:xfrm>
            <a:off x="581192" y="1651158"/>
            <a:ext cx="1069640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 :</a:t>
            </a:r>
          </a:p>
          <a:p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Dante" panose="02020502050200020203" pitchFamily="18" charset="0"/>
              </a:rPr>
              <a:t>Identify key factors influencing vehicle depreciation based on historical sales data.</a:t>
            </a:r>
            <a:endParaRPr lang="en-US" sz="2800" b="1" dirty="0">
              <a:latin typeface="Dante" panose="020205020502000202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Dante" panose="02020502050200020203" pitchFamily="18" charset="0"/>
              </a:rPr>
              <a:t>Develop predictive models to forecast depreciation rates and optimize pricing strategies.</a:t>
            </a:r>
            <a:endParaRPr lang="en-US" sz="2800" b="1" dirty="0">
              <a:latin typeface="Dante" panose="020205020502000202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Dante" panose="02020502050200020203" pitchFamily="18" charset="0"/>
              </a:rPr>
              <a:t>Provide actionable insights to stakeholders in the automotive industry for better decision-making.</a:t>
            </a:r>
            <a:endParaRPr lang="en-US" sz="2800" b="1" dirty="0">
              <a:latin typeface="Dante" panose="020205020502000202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Dante" panose="02020502050200020203" pitchFamily="18" charset="0"/>
              </a:rPr>
              <a:t>Enhance understanding of market dynamics and consumer preferences related to vehicle resale values.</a:t>
            </a:r>
            <a:endParaRPr lang="en-US" sz="2800" b="1" dirty="0">
              <a:latin typeface="Dante" panose="020205020502000202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584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800" dirty="0">
                <a:solidFill>
                  <a:schemeClr val="tx1"/>
                </a:solidFill>
              </a:rPr>
              <a:t>WHO ARE THE END USERS of this project?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21358"/>
            <a:ext cx="11029615" cy="363448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ante" panose="02020502050200020203" pitchFamily="18" charset="0"/>
              </a:rPr>
              <a:t>The end users of the "Data Analysis of the Car Dekho Dataset" project include a diverse group of stakeholders who can benefit from the insights and recommendations derived from the data analysis. These end users are:</a:t>
            </a:r>
          </a:p>
          <a:p>
            <a:pPr marL="630000" lvl="2" indent="0">
              <a:buNone/>
            </a:pPr>
            <a:r>
              <a:rPr lang="en-IN" sz="2400" b="1" dirty="0">
                <a:solidFill>
                  <a:schemeClr val="tx1"/>
                </a:solidFill>
                <a:latin typeface="Dante" panose="02020502050200020203" pitchFamily="18" charset="0"/>
              </a:rPr>
              <a:t>1. Car and Bike Dealers</a:t>
            </a:r>
          </a:p>
          <a:p>
            <a:pPr marL="1526400" lvl="3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Characteristics</a:t>
            </a:r>
            <a:r>
              <a:rPr lang="en-US" sz="2400" b="1" dirty="0"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400" dirty="0"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Involved in buying, selling, and manufacturing vehicles.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Dante" panose="020205020502000202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26400" lvl="3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Needs</a:t>
            </a:r>
            <a:r>
              <a:rPr lang="en-US" sz="2400" b="1" dirty="0"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400" dirty="0"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Require insights into vehicle depreciation to optimize pricing and manage inventory.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Dante" panose="020205020502000202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26400" lvl="3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Benefits</a:t>
            </a:r>
            <a:r>
              <a:rPr lang="en-US" sz="2400" b="1" dirty="0"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400" dirty="0"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Predictive models will help set competitive prices, adjust inventory levels, and improve profitability.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Dante" panose="020205020502000202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IN" sz="2400" dirty="0">
              <a:latin typeface="Dante" panose="02020502050200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5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DE02AC6-3F96-DC3E-0EBA-0D2D154F3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333188"/>
            <a:ext cx="11029616" cy="1188720"/>
          </a:xfrm>
        </p:spPr>
        <p:txBody>
          <a:bodyPr anchor="ctr"/>
          <a:lstStyle/>
          <a:p>
            <a:r>
              <a:rPr lang="en-US" sz="2800" dirty="0"/>
              <a:t>WHO ARE THE END USERS of this project?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5E5B23-ABA6-54FA-C20A-6EB86F954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602119"/>
            <a:ext cx="11029615" cy="3634486"/>
          </a:xfrm>
        </p:spPr>
        <p:txBody>
          <a:bodyPr>
            <a:noAutofit/>
          </a:bodyPr>
          <a:lstStyle/>
          <a:p>
            <a:pPr marL="630000" lvl="2" indent="0">
              <a:buNone/>
            </a:pPr>
            <a:endParaRPr lang="en-IN" sz="2400" dirty="0">
              <a:latin typeface="Dante" panose="02020502050200020203" pitchFamily="18" charset="0"/>
            </a:endParaRPr>
          </a:p>
          <a:p>
            <a:pPr marL="324000" lvl="1" indent="0">
              <a:buNone/>
            </a:pPr>
            <a:r>
              <a:rPr lang="en-IN" sz="2500" dirty="0">
                <a:solidFill>
                  <a:schemeClr val="tx1"/>
                </a:solidFill>
                <a:latin typeface="Dante" panose="02020502050200020203" pitchFamily="18" charset="0"/>
              </a:rPr>
              <a:t>2</a:t>
            </a:r>
            <a:r>
              <a:rPr lang="en-IN" sz="2500" b="1" dirty="0">
                <a:solidFill>
                  <a:schemeClr val="tx1"/>
                </a:solidFill>
                <a:latin typeface="Dante" panose="02020502050200020203" pitchFamily="18" charset="0"/>
              </a:rPr>
              <a:t>. Resale Platforms</a:t>
            </a:r>
          </a:p>
          <a:p>
            <a:pPr marL="1184400" lvl="2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Characteristics:</a:t>
            </a:r>
            <a:r>
              <a:rPr lang="en-US" sz="2400" dirty="0">
                <a:solidFill>
                  <a:schemeClr val="tx1"/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Individuals and businesses interested in buying or selling used vehicles.</a:t>
            </a:r>
            <a:endParaRPr lang="en-IN" sz="2400" dirty="0">
              <a:solidFill>
                <a:schemeClr val="tx1"/>
              </a:solidFill>
              <a:latin typeface="Dante" panose="020205020502000202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84400" lvl="2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Needs:</a:t>
            </a:r>
            <a:r>
              <a:rPr lang="en-US" sz="2400" dirty="0">
                <a:solidFill>
                  <a:schemeClr val="tx1"/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Seek transparency in pricing and reliable predictions of resale values.</a:t>
            </a:r>
            <a:endParaRPr lang="en-IN" sz="2400" dirty="0">
              <a:solidFill>
                <a:schemeClr val="tx1"/>
              </a:solidFill>
              <a:latin typeface="Dante" panose="020205020502000202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84400" lvl="2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Benefits:</a:t>
            </a:r>
            <a:r>
              <a:rPr lang="en-US" sz="2400" dirty="0">
                <a:solidFill>
                  <a:schemeClr val="tx1"/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Insights will empower better decision-making, negotiation, and improved financial outcomes</a:t>
            </a:r>
            <a:r>
              <a:rPr lang="en-US" sz="2400" dirty="0">
                <a:solidFill>
                  <a:schemeClr val="tx1"/>
                </a:solidFill>
                <a:latin typeface="Dante" panose="02020502050200020203" pitchFamily="18" charset="0"/>
              </a:rPr>
              <a:t>.</a:t>
            </a:r>
            <a:endParaRPr lang="en-IN" sz="2500" dirty="0">
              <a:latin typeface="Dante" panose="02020502050200020203" pitchFamily="18" charset="0"/>
            </a:endParaRPr>
          </a:p>
          <a:p>
            <a:pPr marL="324000" lvl="1" indent="0">
              <a:buNone/>
            </a:pPr>
            <a:r>
              <a:rPr lang="en-IN" sz="2400" b="1" dirty="0">
                <a:solidFill>
                  <a:schemeClr val="tx1"/>
                </a:solidFill>
                <a:latin typeface="Dante" panose="02020502050200020203" pitchFamily="18" charset="0"/>
              </a:rPr>
              <a:t>3.</a:t>
            </a:r>
            <a:r>
              <a:rPr lang="en-IN" sz="2400" dirty="0">
                <a:solidFill>
                  <a:schemeClr val="tx1"/>
                </a:solidFill>
                <a:latin typeface="Dante" panose="02020502050200020203" pitchFamily="18" charset="0"/>
              </a:rPr>
              <a:t> </a:t>
            </a:r>
            <a:r>
              <a:rPr lang="en-IN" sz="2400" b="1" dirty="0">
                <a:solidFill>
                  <a:schemeClr val="tx1"/>
                </a:solidFill>
                <a:latin typeface="Dante" panose="02020502050200020203" pitchFamily="18" charset="0"/>
              </a:rPr>
              <a:t>Market Analysts</a:t>
            </a:r>
          </a:p>
          <a:p>
            <a:pPr marL="1184400" lvl="2" indent="-4572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tx1"/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Characteristics</a:t>
            </a:r>
            <a:r>
              <a:rPr lang="en-US" sz="2300" dirty="0">
                <a:solidFill>
                  <a:schemeClr val="tx1"/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: Professionals analyzing trends and conducting research in the automotive sector.</a:t>
            </a:r>
            <a:endParaRPr lang="en-IN" sz="2300" dirty="0">
              <a:solidFill>
                <a:schemeClr val="tx1"/>
              </a:solidFill>
              <a:latin typeface="Dante" panose="020205020502000202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84400" lvl="2" indent="-4572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tx1"/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Needs</a:t>
            </a:r>
            <a:r>
              <a:rPr lang="en-US" sz="2300" dirty="0">
                <a:solidFill>
                  <a:schemeClr val="tx1"/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: Require comprehensive data and analytical tools to generate insights</a:t>
            </a:r>
            <a:endParaRPr lang="en-IN" sz="2300" dirty="0">
              <a:solidFill>
                <a:schemeClr val="tx1"/>
              </a:solidFill>
              <a:latin typeface="Dante" panose="020205020502000202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84400" lvl="2" indent="-4572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tx1"/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Benefits</a:t>
            </a:r>
            <a:r>
              <a:rPr lang="en-US" sz="2300" dirty="0">
                <a:solidFill>
                  <a:schemeClr val="tx1"/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: Project insights will aid in understanding market dynamics, identifying trends, and publishing industry reports.</a:t>
            </a:r>
            <a:endParaRPr lang="en-IN" sz="2300" dirty="0">
              <a:solidFill>
                <a:schemeClr val="tx1"/>
              </a:solidFill>
              <a:latin typeface="Dante" panose="020205020502000202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24000" lvl="1" indent="0">
              <a:buNone/>
            </a:pPr>
            <a:endParaRPr lang="en-IN" sz="2500" dirty="0">
              <a:latin typeface="Dante" panose="02020502050200020203" pitchFamily="18" charset="0"/>
            </a:endParaRPr>
          </a:p>
          <a:p>
            <a:pPr marL="324000" lvl="1" indent="0">
              <a:buNone/>
            </a:pPr>
            <a:r>
              <a:rPr lang="en-IN" sz="2700" dirty="0">
                <a:latin typeface="Dante" panose="02020502050200020203" pitchFamily="18" charset="0"/>
              </a:rPr>
              <a:t>	</a:t>
            </a:r>
            <a:endParaRPr lang="en-US" sz="2700" dirty="0">
              <a:latin typeface="Dante" panose="02020502050200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98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0" y="371400"/>
            <a:ext cx="11029616" cy="1188720"/>
          </a:xfrm>
        </p:spPr>
        <p:txBody>
          <a:bodyPr anchor="ctr"/>
          <a:lstStyle/>
          <a:p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YOUR SOLUTION AND ITS VALUE PROPOSITION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546512"/>
            <a:ext cx="11029615" cy="3634486"/>
          </a:xfrm>
        </p:spPr>
        <p:txBody>
          <a:bodyPr>
            <a:noAutofit/>
          </a:bodyPr>
          <a:lstStyle/>
          <a:p>
            <a:r>
              <a:rPr lang="en-US" sz="2800" dirty="0">
                <a:latin typeface="Dante" panose="02020502050200020203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Manufacturing Years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Dante" panose="02020502050200020203" pitchFamily="18" charset="0"/>
              </a:rPr>
              <a:t>We found that the Dataset contains vehicles info from 2003 to 2018. 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 Range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>
                <a:latin typeface="Dante" panose="02020502050200020203" pitchFamily="18" charset="0"/>
              </a:rPr>
              <a:t>The lowest and Highest prices are 10k and 35lakhs. There are 98 different models in both Cars and Bikes. 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Selled Vehicle: </a:t>
            </a:r>
            <a:r>
              <a:rPr lang="en-US" sz="2400" dirty="0">
                <a:latin typeface="Dante" panose="02020502050200020203" pitchFamily="18" charset="0"/>
              </a:rPr>
              <a:t>A car named CITY was most sold vehicle in cars and Royal Enfield Classic 350 is most sold Bike in the data.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Depreciation Analysis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>
                <a:latin typeface="Dante" panose="02020502050200020203" pitchFamily="18" charset="0"/>
              </a:rPr>
              <a:t>The most and least cost depreciated vehicle in data are LAND CRUISER with 57.6lakhs and HONDA ACTIVA 4G with 3k. </a:t>
            </a:r>
          </a:p>
          <a:p>
            <a:endParaRPr lang="en-US" sz="1800" dirty="0">
              <a:latin typeface="Dante" panose="02020502050200020203" pitchFamily="18" charset="0"/>
            </a:endParaRPr>
          </a:p>
          <a:p>
            <a:endParaRPr lang="en-US" sz="2800" dirty="0">
              <a:latin typeface="Dante" panose="02020502050200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851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5EE4-5E64-F0CD-36D8-DABA9FFA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70788"/>
            <a:ext cx="11029616" cy="989484"/>
          </a:xfrm>
        </p:spPr>
        <p:txBody>
          <a:bodyPr/>
          <a:lstStyle/>
          <a:p>
            <a:r>
              <a:rPr lang="en-US" sz="2800" dirty="0"/>
              <a:t>YOUR SOLUTION AND ITS VALUE PROPOSITION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9C123-7D9F-2EEA-6D4D-90E2C3070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430699"/>
            <a:ext cx="11029615" cy="4130521"/>
          </a:xfrm>
        </p:spPr>
        <p:txBody>
          <a:bodyPr>
            <a:normAutofit fontScale="77500" lnSpcReduction="20000"/>
          </a:bodyPr>
          <a:lstStyle/>
          <a:p>
            <a:r>
              <a:rPr lang="en-US" sz="31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Seller Analysis</a:t>
            </a:r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3100" dirty="0">
                <a:latin typeface="Dante" panose="02020502050200020203" pitchFamily="18" charset="0"/>
              </a:rPr>
              <a:t>The selling price is affected by age of vehicle and distance driven by vehicle. We found that by Plotting a scatter plot graph.</a:t>
            </a:r>
          </a:p>
          <a:p>
            <a:r>
              <a:rPr lang="en-US" sz="31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 Expectations: </a:t>
            </a:r>
            <a:r>
              <a:rPr lang="en-US" sz="3100" dirty="0">
                <a:latin typeface="Dante" panose="02020502050200020203" pitchFamily="18" charset="0"/>
              </a:rPr>
              <a:t>There are Two Bikes that exceeded general expectations in selling Price and several cars also exceeded general expectations. Found it by Plotting a boxplot graph.</a:t>
            </a:r>
          </a:p>
          <a:p>
            <a:r>
              <a:rPr lang="en-US" sz="31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Four-Wheelers: </a:t>
            </a:r>
            <a:r>
              <a:rPr lang="en-US" sz="3100" dirty="0">
                <a:latin typeface="Dante" panose="02020502050200020203" pitchFamily="18" charset="0"/>
              </a:rPr>
              <a:t>The Newest Car is Vitara Brezza and Oldest car in the dataset is SX4.</a:t>
            </a:r>
          </a:p>
          <a:p>
            <a:r>
              <a:rPr lang="en-US" sz="31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Two-Wheelers: </a:t>
            </a:r>
            <a:r>
              <a:rPr lang="en-US" sz="3100" dirty="0">
                <a:latin typeface="Dante" panose="02020502050200020203" pitchFamily="18" charset="0"/>
              </a:rPr>
              <a:t>The Oldest Bike in the dataset is Hero Super Splendor and there are several Newest bikes.</a:t>
            </a:r>
          </a:p>
          <a:p>
            <a:r>
              <a:rPr lang="en-US" sz="31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Mileage Impact: </a:t>
            </a:r>
            <a:r>
              <a:rPr lang="en-US" sz="3100" dirty="0"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 strong correlation between mileage and selling price/depreciation is observed, with higher mileage generally correlating with lower selling prices</a:t>
            </a:r>
            <a:endParaRPr lang="en-IN" sz="3100" dirty="0">
              <a:latin typeface="Dante" panose="020205020502000202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600" dirty="0">
              <a:latin typeface="Dante" panose="02020502050200020203" pitchFamily="18" charset="0"/>
            </a:endParaRPr>
          </a:p>
          <a:p>
            <a:endParaRPr lang="en-US" sz="2600" dirty="0">
              <a:latin typeface="Dante" panose="02020502050200020203" pitchFamily="18" charset="0"/>
            </a:endParaRPr>
          </a:p>
          <a:p>
            <a:endParaRPr lang="en-IN" dirty="0">
              <a:latin typeface="Dante" panose="02020502050200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4885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template.pptx" id="{DD7D02DF-74B2-BE46-8E60-C19E1E020CC7}" vid="{4A44C851-0219-434E-AA92-1FCB39E6E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</TotalTime>
  <Words>1171</Words>
  <Application>Microsoft Office PowerPoint</Application>
  <PresentationFormat>Widescreen</PresentationFormat>
  <Paragraphs>113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Courier New</vt:lpstr>
      <vt:lpstr>Dante</vt:lpstr>
      <vt:lpstr>Dante(headings)</vt:lpstr>
      <vt:lpstr>Franklin Gothic Book</vt:lpstr>
      <vt:lpstr>Franklin Gothic Demi</vt:lpstr>
      <vt:lpstr>Franklin Gothic Demi </vt:lpstr>
      <vt:lpstr>Wingdings 2</vt:lpstr>
      <vt:lpstr>DividendVTI</vt:lpstr>
      <vt:lpstr>Student details</vt:lpstr>
      <vt:lpstr>PowerPoint Presentation</vt:lpstr>
      <vt:lpstr>AGENDA</vt:lpstr>
      <vt:lpstr>PROJECT  OVERVIEW</vt:lpstr>
      <vt:lpstr>PowerPoint Presentation</vt:lpstr>
      <vt:lpstr>WHO ARE THE END USERS of this project?</vt:lpstr>
      <vt:lpstr>WHO ARE THE END USERS of this project?</vt:lpstr>
      <vt:lpstr> YOUR SOLUTION AND ITS VALUE PROPOSITION</vt:lpstr>
      <vt:lpstr>YOUR SOLUTION AND ITS VALUE PROPOSITION</vt:lpstr>
      <vt:lpstr>How did you customize the project and make it your own</vt:lpstr>
      <vt:lpstr>How did you customize the project and make it your own</vt:lpstr>
      <vt:lpstr>How did you customize the project and make it your own</vt:lpstr>
      <vt:lpstr>MODELLING</vt:lpstr>
      <vt:lpstr>RESULTS</vt:lpstr>
      <vt:lpstr>Results</vt:lpstr>
      <vt:lpstr>RESULTS</vt:lpstr>
      <vt:lpstr>RESULTS</vt:lpstr>
      <vt:lpstr>PowerPoint Presentation</vt:lpstr>
      <vt:lpstr>PowerPoint Presentation</vt:lpstr>
      <vt:lpstr>PowerPoint Presentation</vt:lpstr>
      <vt:lpstr>RESULTS</vt:lpstr>
      <vt:lpstr>RESULTS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HIMAKAR REDDY KETHU</cp:lastModifiedBy>
  <cp:revision>13</cp:revision>
  <dcterms:created xsi:type="dcterms:W3CDTF">2021-05-26T16:50:10Z</dcterms:created>
  <dcterms:modified xsi:type="dcterms:W3CDTF">2024-07-25T05:59:53Z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