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6" r:id="rId2"/>
    <p:sldId id="259" r:id="rId3"/>
    <p:sldId id="266" r:id="rId4"/>
    <p:sldId id="267" r:id="rId5"/>
    <p:sldId id="270" r:id="rId6"/>
    <p:sldId id="271" r:id="rId7"/>
    <p:sldId id="272" r:id="rId8"/>
    <p:sldId id="273" r:id="rId9"/>
    <p:sldId id="274" r:id="rId10"/>
    <p:sldId id="275" r:id="rId11"/>
    <p:sldId id="276" r:id="rId12"/>
    <p:sldId id="269" r:id="rId13"/>
    <p:sldId id="268" r:id="rId14"/>
    <p:sldId id="277" r:id="rId15"/>
    <p:sldId id="278" r:id="rId16"/>
    <p:sldId id="279" r:id="rId17"/>
    <p:sldId id="280" r:id="rId18"/>
    <p:sldId id="264" r:id="rId19"/>
    <p:sldId id="265" r:id="rId20"/>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ＭＳ Ｐゴシック" pitchFamily="34" charset="-128"/>
        <a:cs typeface="+mn-cs"/>
      </a:defRPr>
    </a:lvl5pPr>
    <a:lvl6pPr marL="2286000" algn="l" defTabSz="914400" rtl="0" eaLnBrk="1" latinLnBrk="0" hangingPunct="1">
      <a:defRPr kern="1200">
        <a:solidFill>
          <a:schemeClr val="tx1"/>
        </a:solidFill>
        <a:latin typeface="Calibri" pitchFamily="34" charset="0"/>
        <a:ea typeface="ＭＳ Ｐゴシック" pitchFamily="34" charset="-128"/>
        <a:cs typeface="+mn-cs"/>
      </a:defRPr>
    </a:lvl6pPr>
    <a:lvl7pPr marL="2743200" algn="l" defTabSz="914400" rtl="0" eaLnBrk="1" latinLnBrk="0" hangingPunct="1">
      <a:defRPr kern="1200">
        <a:solidFill>
          <a:schemeClr val="tx1"/>
        </a:solidFill>
        <a:latin typeface="Calibri" pitchFamily="34" charset="0"/>
        <a:ea typeface="ＭＳ Ｐゴシック" pitchFamily="34" charset="-128"/>
        <a:cs typeface="+mn-cs"/>
      </a:defRPr>
    </a:lvl7pPr>
    <a:lvl8pPr marL="3200400" algn="l" defTabSz="914400" rtl="0" eaLnBrk="1" latinLnBrk="0" hangingPunct="1">
      <a:defRPr kern="1200">
        <a:solidFill>
          <a:schemeClr val="tx1"/>
        </a:solidFill>
        <a:latin typeface="Calibri" pitchFamily="34" charset="0"/>
        <a:ea typeface="ＭＳ Ｐゴシック" pitchFamily="34" charset="-128"/>
        <a:cs typeface="+mn-cs"/>
      </a:defRPr>
    </a:lvl8pPr>
    <a:lvl9pPr marL="3657600" algn="l" defTabSz="914400" rtl="0" eaLnBrk="1" latinLnBrk="0" hangingPunct="1">
      <a:defRPr kern="1200">
        <a:solidFill>
          <a:schemeClr val="tx1"/>
        </a:solidFill>
        <a:latin typeface="Calibri"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snapToObjects="1">
      <p:cViewPr varScale="1">
        <p:scale>
          <a:sx n="85" d="100"/>
          <a:sy n="85" d="100"/>
        </p:scale>
        <p:origin x="-1416"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Calibri" charset="0"/>
                <a:ea typeface="ＭＳ Ｐゴシック" charset="0"/>
                <a:cs typeface="ＭＳ Ｐゴシック" charset="0"/>
              </a:defRPr>
            </a:lvl1pPr>
          </a:lstStyle>
          <a:p>
            <a:pPr>
              <a:defRPr/>
            </a:pPr>
            <a:fld id="{F019C493-0C50-4E14-A9C6-AB49975EAEEA}" type="datetimeFigureOut">
              <a:rPr lang="en-US"/>
              <a:pPr>
                <a:defRPr/>
              </a:pPr>
              <a:t>3/11/2021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74510DC1-D6CE-4DA7-A9C2-87CE35478ED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Calibri" charset="0"/>
                <a:ea typeface="ＭＳ Ｐゴシック" charset="0"/>
                <a:cs typeface="ＭＳ Ｐゴシック" charset="0"/>
              </a:defRPr>
            </a:lvl1pPr>
          </a:lstStyle>
          <a:p>
            <a:pPr>
              <a:defRPr/>
            </a:pPr>
            <a:fld id="{F540461A-C467-47F6-90EB-9D6BD96C8BD2}" type="datetimeFigureOut">
              <a:rPr lang="en-US"/>
              <a:pPr>
                <a:defRPr/>
              </a:pPr>
              <a:t>3/11/2021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C9622899-D042-4826-8205-65C8E021E981}"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A9A9145-F247-4BE8-A876-046DFF4C4593}" type="datetime1">
              <a:rPr lang="en-IN"/>
              <a:pPr>
                <a:defRPr/>
              </a:pPr>
              <a:t>11-03-2021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Computer Science and Engineering, GIT, GITAM</a:t>
            </a:r>
          </a:p>
        </p:txBody>
      </p:sp>
      <p:sp>
        <p:nvSpPr>
          <p:cNvPr id="6" name="Slide Number Placeholder 5"/>
          <p:cNvSpPr>
            <a:spLocks noGrp="1"/>
          </p:cNvSpPr>
          <p:nvPr>
            <p:ph type="sldNum" sz="quarter" idx="12"/>
          </p:nvPr>
        </p:nvSpPr>
        <p:spPr/>
        <p:txBody>
          <a:bodyPr/>
          <a:lstStyle>
            <a:lvl1pPr>
              <a:defRPr/>
            </a:lvl1pPr>
          </a:lstStyle>
          <a:p>
            <a:fld id="{43FE48F8-B612-411C-B4B0-56AD7B861DD3}"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55F7D02-E131-4736-8288-7CCC263A98B3}" type="datetime1">
              <a:rPr lang="en-IN"/>
              <a:pPr>
                <a:defRPr/>
              </a:pPr>
              <a:t>11-03-2021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Computer Science and Engineering, GIT, GITAM</a:t>
            </a:r>
          </a:p>
        </p:txBody>
      </p:sp>
      <p:sp>
        <p:nvSpPr>
          <p:cNvPr id="6" name="Slide Number Placeholder 5"/>
          <p:cNvSpPr>
            <a:spLocks noGrp="1"/>
          </p:cNvSpPr>
          <p:nvPr>
            <p:ph type="sldNum" sz="quarter" idx="12"/>
          </p:nvPr>
        </p:nvSpPr>
        <p:spPr/>
        <p:txBody>
          <a:bodyPr/>
          <a:lstStyle>
            <a:lvl1pPr>
              <a:defRPr/>
            </a:lvl1pPr>
          </a:lstStyle>
          <a:p>
            <a:fld id="{CBDB9123-0EF4-4D8C-8367-69AD515DEEBB}"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D737E-861C-4DFB-AB6F-AAE737B61C3C}" type="datetime1">
              <a:rPr lang="en-IN"/>
              <a:pPr>
                <a:defRPr/>
              </a:pPr>
              <a:t>11-03-2021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Computer Science and Engineering, GIT, GITAM</a:t>
            </a:r>
          </a:p>
        </p:txBody>
      </p:sp>
      <p:sp>
        <p:nvSpPr>
          <p:cNvPr id="6" name="Slide Number Placeholder 5"/>
          <p:cNvSpPr>
            <a:spLocks noGrp="1"/>
          </p:cNvSpPr>
          <p:nvPr>
            <p:ph type="sldNum" sz="quarter" idx="12"/>
          </p:nvPr>
        </p:nvSpPr>
        <p:spPr/>
        <p:txBody>
          <a:bodyPr/>
          <a:lstStyle>
            <a:lvl1pPr>
              <a:defRPr/>
            </a:lvl1pPr>
          </a:lstStyle>
          <a:p>
            <a:fld id="{CF41F4B4-C7C4-445B-A7D4-3BDB474B2A3E}"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F0F2311-E9A2-4949-B704-071302CA09DC}" type="datetime1">
              <a:rPr lang="en-IN"/>
              <a:pPr>
                <a:defRPr/>
              </a:pPr>
              <a:t>11-03-2021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Computer Science and Engineering, GIT, GITAM</a:t>
            </a:r>
          </a:p>
        </p:txBody>
      </p:sp>
      <p:sp>
        <p:nvSpPr>
          <p:cNvPr id="6" name="Slide Number Placeholder 5"/>
          <p:cNvSpPr>
            <a:spLocks noGrp="1"/>
          </p:cNvSpPr>
          <p:nvPr>
            <p:ph type="sldNum" sz="quarter" idx="12"/>
          </p:nvPr>
        </p:nvSpPr>
        <p:spPr/>
        <p:txBody>
          <a:bodyPr/>
          <a:lstStyle>
            <a:lvl1pPr>
              <a:defRPr/>
            </a:lvl1pPr>
          </a:lstStyle>
          <a:p>
            <a:fld id="{7C97D846-80ED-47EF-B932-0CF45414C2B2}"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8D1932D-EFA9-45DA-AD46-0ECBB87ACC45}" type="datetime1">
              <a:rPr lang="en-IN"/>
              <a:pPr>
                <a:defRPr/>
              </a:pPr>
              <a:t>11-03-2021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Computer Science and Engineering, GIT, GITAM</a:t>
            </a:r>
          </a:p>
        </p:txBody>
      </p:sp>
      <p:sp>
        <p:nvSpPr>
          <p:cNvPr id="6" name="Slide Number Placeholder 5"/>
          <p:cNvSpPr>
            <a:spLocks noGrp="1"/>
          </p:cNvSpPr>
          <p:nvPr>
            <p:ph type="sldNum" sz="quarter" idx="12"/>
          </p:nvPr>
        </p:nvSpPr>
        <p:spPr/>
        <p:txBody>
          <a:bodyPr/>
          <a:lstStyle>
            <a:lvl1pPr>
              <a:defRPr/>
            </a:lvl1pPr>
          </a:lstStyle>
          <a:p>
            <a:fld id="{B67B4F93-424A-4991-AC6D-3CD0BC23FC55}"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2A4552D-5F2E-4E7E-9006-4698D188E56C}" type="datetime1">
              <a:rPr lang="en-IN"/>
              <a:pPr>
                <a:defRPr/>
              </a:pPr>
              <a:t>11-03-2021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Computer Science and Engineering, GIT, GITAM</a:t>
            </a:r>
          </a:p>
        </p:txBody>
      </p:sp>
      <p:sp>
        <p:nvSpPr>
          <p:cNvPr id="7" name="Slide Number Placeholder 5"/>
          <p:cNvSpPr>
            <a:spLocks noGrp="1"/>
          </p:cNvSpPr>
          <p:nvPr>
            <p:ph type="sldNum" sz="quarter" idx="12"/>
          </p:nvPr>
        </p:nvSpPr>
        <p:spPr/>
        <p:txBody>
          <a:bodyPr/>
          <a:lstStyle>
            <a:lvl1pPr>
              <a:defRPr/>
            </a:lvl1pPr>
          </a:lstStyle>
          <a:p>
            <a:fld id="{C324886F-88F4-423F-A129-AEA2D9FE4834}"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FEB70A07-8A66-40E3-8F8C-C6CB2A8B225B}" type="datetime1">
              <a:rPr lang="en-IN"/>
              <a:pPr>
                <a:defRPr/>
              </a:pPr>
              <a:t>11-03-2021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Department of Computer Science and Engineering, GIT, GITAM</a:t>
            </a:r>
          </a:p>
        </p:txBody>
      </p:sp>
      <p:sp>
        <p:nvSpPr>
          <p:cNvPr id="9" name="Slide Number Placeholder 5"/>
          <p:cNvSpPr>
            <a:spLocks noGrp="1"/>
          </p:cNvSpPr>
          <p:nvPr>
            <p:ph type="sldNum" sz="quarter" idx="12"/>
          </p:nvPr>
        </p:nvSpPr>
        <p:spPr/>
        <p:txBody>
          <a:bodyPr/>
          <a:lstStyle>
            <a:lvl1pPr>
              <a:defRPr/>
            </a:lvl1pPr>
          </a:lstStyle>
          <a:p>
            <a:fld id="{E0EEA7BE-C1E6-4BF2-86B6-E869D1D75D68}"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63B90D3-F1A5-4A50-A2F2-2D17F72EFC0F}" type="datetime1">
              <a:rPr lang="en-IN"/>
              <a:pPr>
                <a:defRPr/>
              </a:pPr>
              <a:t>11-03-2021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Department of Computer Science and Engineering, GIT, GITAM</a:t>
            </a:r>
          </a:p>
        </p:txBody>
      </p:sp>
      <p:sp>
        <p:nvSpPr>
          <p:cNvPr id="5" name="Slide Number Placeholder 5"/>
          <p:cNvSpPr>
            <a:spLocks noGrp="1"/>
          </p:cNvSpPr>
          <p:nvPr>
            <p:ph type="sldNum" sz="quarter" idx="12"/>
          </p:nvPr>
        </p:nvSpPr>
        <p:spPr/>
        <p:txBody>
          <a:bodyPr/>
          <a:lstStyle>
            <a:lvl1pPr>
              <a:defRPr/>
            </a:lvl1pPr>
          </a:lstStyle>
          <a:p>
            <a:fld id="{A101C1BC-E2FD-474B-98CA-77DD165013F3}"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2B68150-3779-4BEC-AE96-C99D40B60053}" type="datetime1">
              <a:rPr lang="en-IN"/>
              <a:pPr>
                <a:defRPr/>
              </a:pPr>
              <a:t>11-03-2021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Department of Computer Science and Engineering, GIT, GITAM</a:t>
            </a:r>
          </a:p>
        </p:txBody>
      </p:sp>
      <p:sp>
        <p:nvSpPr>
          <p:cNvPr id="4" name="Slide Number Placeholder 5"/>
          <p:cNvSpPr>
            <a:spLocks noGrp="1"/>
          </p:cNvSpPr>
          <p:nvPr>
            <p:ph type="sldNum" sz="quarter" idx="12"/>
          </p:nvPr>
        </p:nvSpPr>
        <p:spPr/>
        <p:txBody>
          <a:bodyPr/>
          <a:lstStyle>
            <a:lvl1pPr>
              <a:defRPr/>
            </a:lvl1pPr>
          </a:lstStyle>
          <a:p>
            <a:fld id="{84F6DD87-F84C-4AEE-94CA-C66045942563}"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5D5EE3C-6F1D-4CE0-85FE-F11AB12584F7}" type="datetime1">
              <a:rPr lang="en-IN"/>
              <a:pPr>
                <a:defRPr/>
              </a:pPr>
              <a:t>11-03-2021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Computer Science and Engineering, GIT, GITAM</a:t>
            </a:r>
          </a:p>
        </p:txBody>
      </p:sp>
      <p:sp>
        <p:nvSpPr>
          <p:cNvPr id="7" name="Slide Number Placeholder 5"/>
          <p:cNvSpPr>
            <a:spLocks noGrp="1"/>
          </p:cNvSpPr>
          <p:nvPr>
            <p:ph type="sldNum" sz="quarter" idx="12"/>
          </p:nvPr>
        </p:nvSpPr>
        <p:spPr/>
        <p:txBody>
          <a:bodyPr/>
          <a:lstStyle>
            <a:lvl1pPr>
              <a:defRPr/>
            </a:lvl1pPr>
          </a:lstStyle>
          <a:p>
            <a:fld id="{2E251B4B-BA8D-448D-9BD1-B4F957C3C3E4}"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5F0C1FB-CE37-4CFD-95E8-F8A29FDE2199}" type="datetime1">
              <a:rPr lang="en-IN"/>
              <a:pPr>
                <a:defRPr/>
              </a:pPr>
              <a:t>11-03-2021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Computer Science and Engineering, GIT, GITAM</a:t>
            </a:r>
          </a:p>
        </p:txBody>
      </p:sp>
      <p:sp>
        <p:nvSpPr>
          <p:cNvPr id="7" name="Slide Number Placeholder 5"/>
          <p:cNvSpPr>
            <a:spLocks noGrp="1"/>
          </p:cNvSpPr>
          <p:nvPr>
            <p:ph type="sldNum" sz="quarter" idx="12"/>
          </p:nvPr>
        </p:nvSpPr>
        <p:spPr/>
        <p:txBody>
          <a:bodyPr/>
          <a:lstStyle>
            <a:lvl1pPr>
              <a:defRPr/>
            </a:lvl1pPr>
          </a:lstStyle>
          <a:p>
            <a:fld id="{631AED47-E8B2-40C4-8D38-D234EF987F5F}"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BA7C93F8-377B-4D88-BB35-5AE6EFD9AD78}" type="datetime1">
              <a:rPr lang="en-IN"/>
              <a:pPr>
                <a:defRPr/>
              </a:pPr>
              <a:t>11-03-2021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r>
              <a:rPr lang="en-US"/>
              <a:t>Department of Computer Science and Engineering, GIT, GITAM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CFC1F721-F43D-4C2A-9061-90EE42CCBC9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towardsdatascienc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762000" y="1949450"/>
            <a:ext cx="7772400" cy="1470025"/>
          </a:xfrm>
        </p:spPr>
        <p:txBody>
          <a:bodyPr/>
          <a:lstStyle/>
          <a:p>
            <a:pPr eaLnBrk="1" hangingPunct="1"/>
            <a:r>
              <a:rPr lang="en-US" altLang="en-US" sz="4000" dirty="0" smtClean="0">
                <a:ea typeface="ＭＳ Ｐゴシック" pitchFamily="34" charset="-128"/>
              </a:rPr>
              <a:t/>
            </a:r>
            <a:br>
              <a:rPr lang="en-US" altLang="en-US" sz="4000" dirty="0" smtClean="0">
                <a:ea typeface="ＭＳ Ｐゴシック" pitchFamily="34" charset="-128"/>
              </a:rPr>
            </a:br>
            <a:r>
              <a:rPr lang="en-US" altLang="en-US" sz="4000" dirty="0" smtClean="0">
                <a:ea typeface="ＭＳ Ｐゴシック" pitchFamily="34" charset="-128"/>
              </a:rPr>
              <a:t>Machine Learning-</a:t>
            </a:r>
            <a:r>
              <a:rPr lang="en-US" altLang="en-US" dirty="0" smtClean="0">
                <a:ea typeface="ＭＳ Ｐゴシック" pitchFamily="34" charset="-128"/>
              </a:rPr>
              <a:t/>
            </a:r>
            <a:br>
              <a:rPr lang="en-US" altLang="en-US" dirty="0" smtClean="0">
                <a:ea typeface="ＭＳ Ｐゴシック" pitchFamily="34" charset="-128"/>
              </a:rPr>
            </a:br>
            <a:r>
              <a:rPr lang="en-US" altLang="en-US" dirty="0" smtClean="0">
                <a:ea typeface="ＭＳ Ｐゴシック" pitchFamily="34" charset="-128"/>
              </a:rPr>
              <a:t>(</a:t>
            </a:r>
            <a:r>
              <a:rPr lang="en-US" altLang="en-US" sz="3000" dirty="0" smtClean="0">
                <a:ea typeface="ＭＳ Ｐゴシック" pitchFamily="34" charset="-128"/>
              </a:rPr>
              <a:t>Exploratory Data Analysis </a:t>
            </a:r>
            <a:r>
              <a:rPr lang="en-US" altLang="en-US" dirty="0" smtClean="0">
                <a:ea typeface="ＭＳ Ｐゴシック" pitchFamily="34" charset="-128"/>
              </a:rPr>
              <a:t>, </a:t>
            </a:r>
            <a:r>
              <a:rPr lang="en-US" altLang="en-US" sz="3000" dirty="0" smtClean="0">
                <a:ea typeface="ＭＳ Ｐゴシック" pitchFamily="34" charset="-128"/>
              </a:rPr>
              <a:t>Ensambling Data Modeling)</a:t>
            </a:r>
            <a:r>
              <a:rPr lang="en-US" altLang="en-US" dirty="0" smtClean="0">
                <a:ea typeface="ＭＳ Ｐゴシック" pitchFamily="34" charset="-128"/>
              </a:rPr>
              <a:t/>
            </a:r>
            <a:br>
              <a:rPr lang="en-US" altLang="en-US" dirty="0" smtClean="0">
                <a:ea typeface="ＭＳ Ｐゴシック" pitchFamily="34" charset="-128"/>
              </a:rPr>
            </a:br>
            <a:endParaRPr lang="en-US" altLang="en-US" dirty="0" smtClean="0">
              <a:ea typeface="ＭＳ Ｐゴシック" pitchFamily="34" charset="-128"/>
            </a:endParaRPr>
          </a:p>
        </p:txBody>
      </p:sp>
      <p:sp>
        <p:nvSpPr>
          <p:cNvPr id="4099" name="Subtitle 2"/>
          <p:cNvSpPr>
            <a:spLocks noGrp="1"/>
          </p:cNvSpPr>
          <p:nvPr>
            <p:ph type="subTitle" idx="1"/>
          </p:nvPr>
        </p:nvSpPr>
        <p:spPr>
          <a:xfrm>
            <a:off x="1430338" y="3565525"/>
            <a:ext cx="6400800" cy="1800225"/>
          </a:xfrm>
        </p:spPr>
        <p:txBody>
          <a:bodyPr/>
          <a:lstStyle/>
          <a:p>
            <a:pPr eaLnBrk="1" hangingPunct="1"/>
            <a:r>
              <a:rPr lang="en-US" altLang="en-US" sz="2400" dirty="0" smtClean="0">
                <a:solidFill>
                  <a:srgbClr val="000000"/>
                </a:solidFill>
                <a:ea typeface="ＭＳ Ｐゴシック" pitchFamily="34" charset="-128"/>
              </a:rPr>
              <a:t>Section : B16</a:t>
            </a:r>
          </a:p>
          <a:p>
            <a:pPr eaLnBrk="1" hangingPunct="1"/>
            <a:r>
              <a:rPr lang="en-US" altLang="en-US" sz="2400" dirty="0" smtClean="0">
                <a:solidFill>
                  <a:srgbClr val="000000"/>
                </a:solidFill>
                <a:ea typeface="ＭＳ Ｐゴシック" pitchFamily="34" charset="-128"/>
              </a:rPr>
              <a:t>Register Number :121810316009</a:t>
            </a:r>
          </a:p>
          <a:p>
            <a:pPr eaLnBrk="1" hangingPunct="1"/>
            <a:r>
              <a:rPr lang="en-US" altLang="en-US" sz="2400" dirty="0" smtClean="0">
                <a:solidFill>
                  <a:srgbClr val="000000"/>
                </a:solidFill>
                <a:ea typeface="ＭＳ Ｐゴシック" pitchFamily="34" charset="-128"/>
              </a:rPr>
              <a:t>Student Name : Ananthasetty Himakar</a:t>
            </a:r>
          </a:p>
          <a:p>
            <a:pPr eaLnBrk="1" hangingPunct="1"/>
            <a:r>
              <a:rPr lang="en-US" altLang="en-US" sz="2400" dirty="0" smtClean="0">
                <a:solidFill>
                  <a:srgbClr val="000000"/>
                </a:solidFill>
                <a:ea typeface="ＭＳ Ｐゴシック" pitchFamily="34" charset="-128"/>
              </a:rPr>
              <a:t>Date &amp; Time : 18</a:t>
            </a:r>
            <a:r>
              <a:rPr lang="en-US" altLang="en-US" sz="2400" baseline="30000" dirty="0" smtClean="0">
                <a:solidFill>
                  <a:srgbClr val="000000"/>
                </a:solidFill>
                <a:ea typeface="ＭＳ Ｐゴシック" pitchFamily="34" charset="-128"/>
              </a:rPr>
              <a:t>th</a:t>
            </a:r>
            <a:r>
              <a:rPr lang="en-US" altLang="en-US" sz="2400" dirty="0" smtClean="0">
                <a:solidFill>
                  <a:srgbClr val="000000"/>
                </a:solidFill>
                <a:ea typeface="ＭＳ Ｐゴシック" pitchFamily="34" charset="-128"/>
              </a:rPr>
              <a:t> feb 2021 @14:00</a:t>
            </a:r>
          </a:p>
        </p:txBody>
      </p:sp>
      <p:sp>
        <p:nvSpPr>
          <p:cNvPr id="4" name="Rectangle 3"/>
          <p:cNvSpPr/>
          <p:nvPr/>
        </p:nvSpPr>
        <p:spPr>
          <a:xfrm>
            <a:off x="8229600" y="0"/>
            <a:ext cx="914400" cy="914400"/>
          </a:xfrm>
          <a:prstGeom prst="rect">
            <a:avLst/>
          </a:prstGeom>
          <a:blipFill dpi="0" rotWithShape="1">
            <a:blip r:embed="rId2">
              <a:alphaModFix amt="62000"/>
            </a:blip>
            <a:srcRect/>
            <a:stretch>
              <a:fillRect/>
            </a:stretch>
          </a:blip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01" name="TextBox 1"/>
          <p:cNvSpPr txBox="1">
            <a:spLocks noChangeArrowheads="1"/>
          </p:cNvSpPr>
          <p:nvPr/>
        </p:nvSpPr>
        <p:spPr bwMode="auto">
          <a:xfrm>
            <a:off x="523875" y="325438"/>
            <a:ext cx="8010525" cy="2585323"/>
          </a:xfrm>
          <a:prstGeom prst="rect">
            <a:avLst/>
          </a:prstGeom>
          <a:noFill/>
          <a:ln w="9525">
            <a:noFill/>
            <a:miter lim="800000"/>
            <a:headEnd/>
            <a:tailEnd/>
          </a:ln>
        </p:spPr>
        <p:txBody>
          <a:bodyPr>
            <a:spAutoFit/>
          </a:bodyPr>
          <a:lstStyle/>
          <a:p>
            <a:pPr algn="ctr" eaLnBrk="1" hangingPunct="1"/>
            <a:r>
              <a:rPr lang="en-US" altLang="en-US" sz="2400" dirty="0">
                <a:solidFill>
                  <a:srgbClr val="000000"/>
                </a:solidFill>
              </a:rPr>
              <a:t>Department of Computer Science and Engineering</a:t>
            </a:r>
          </a:p>
          <a:p>
            <a:pPr algn="ctr" eaLnBrk="1" hangingPunct="1"/>
            <a:r>
              <a:rPr lang="en-US" altLang="en-US" sz="2400" dirty="0">
                <a:solidFill>
                  <a:srgbClr val="000000"/>
                </a:solidFill>
              </a:rPr>
              <a:t>GIT</a:t>
            </a:r>
          </a:p>
          <a:p>
            <a:pPr algn="ctr" eaLnBrk="1" hangingPunct="1"/>
            <a:r>
              <a:rPr lang="en-US" altLang="en-US" sz="2400" dirty="0">
                <a:solidFill>
                  <a:srgbClr val="000000"/>
                </a:solidFill>
              </a:rPr>
              <a:t>GITAM (Deemed to be University</a:t>
            </a:r>
            <a:r>
              <a:rPr lang="en-US" altLang="en-US" sz="2400" dirty="0" smtClean="0">
                <a:solidFill>
                  <a:srgbClr val="000000"/>
                </a:solidFill>
              </a:rPr>
              <a:t>)</a:t>
            </a:r>
          </a:p>
          <a:p>
            <a:pPr algn="ctr" eaLnBrk="1" hangingPunct="1"/>
            <a:endParaRPr lang="en-US" altLang="en-US" sz="2400" dirty="0">
              <a:solidFill>
                <a:srgbClr val="000000"/>
              </a:solidFill>
            </a:endParaRPr>
          </a:p>
          <a:p>
            <a:pPr algn="ctr" eaLnBrk="1" hangingPunct="1"/>
            <a:endParaRPr lang="en-US" altLang="en-US" sz="2400" dirty="0" smtClean="0">
              <a:solidFill>
                <a:srgbClr val="000000"/>
              </a:solidFill>
            </a:endParaRPr>
          </a:p>
          <a:p>
            <a:pPr algn="ctr" eaLnBrk="1" hangingPunct="1"/>
            <a:endParaRPr lang="en-US" altLang="en-US" sz="2400" dirty="0">
              <a:solidFill>
                <a:srgbClr val="000000"/>
              </a:solidFill>
            </a:endParaRPr>
          </a:p>
          <a:p>
            <a:pPr algn="ctr" eaLnBrk="1" hangingPunct="1"/>
            <a:endParaRPr lang="en-US" altLang="en-US" dirty="0"/>
          </a:p>
        </p:txBody>
      </p:sp>
      <p:sp>
        <p:nvSpPr>
          <p:cNvPr id="4102" name="Slide Number Placeholder 2"/>
          <p:cNvSpPr>
            <a:spLocks noGrp="1" noChangeArrowheads="1"/>
          </p:cNvSpPr>
          <p:nvPr>
            <p:ph type="sldNum" sz="quarter" idx="12"/>
          </p:nvPr>
        </p:nvSpPr>
        <p:spPr bwMode="auto">
          <a:noFill/>
          <a:ln>
            <a:miter lim="800000"/>
            <a:headEnd/>
            <a:tailEnd/>
          </a:ln>
        </p:spPr>
        <p:txBody>
          <a:bodyPr/>
          <a:lstStyle/>
          <a:p>
            <a:fld id="{765CDCB2-4701-46D9-8AEB-426B476B93E5}" type="slidenum">
              <a:rPr lang="en-US" altLang="en-US"/>
              <a:pPr/>
              <a:t>1</a:t>
            </a:fld>
            <a:endParaRPr lang="en-US" altLang="en-US"/>
          </a:p>
        </p:txBody>
      </p:sp>
      <p:sp>
        <p:nvSpPr>
          <p:cNvPr id="5" name="Footer Placeholder 4"/>
          <p:cNvSpPr>
            <a:spLocks noGrp="1"/>
          </p:cNvSpPr>
          <p:nvPr>
            <p:ph type="ftr" sz="quarter" idx="11"/>
          </p:nvPr>
        </p:nvSpPr>
        <p:spPr>
          <a:xfrm>
            <a:off x="2789238" y="6237288"/>
            <a:ext cx="3482975" cy="484187"/>
          </a:xfrm>
        </p:spPr>
        <p:txBody>
          <a:bodyPr/>
          <a:lstStyle/>
          <a:p>
            <a:pPr>
              <a:defRPr/>
            </a:pPr>
            <a:r>
              <a:rPr lang="en-US"/>
              <a:t>Department of Computer Science and Engineering, GIT, GITAM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1342"/>
            <a:ext cx="8229600" cy="5704822"/>
          </a:xfrm>
        </p:spPr>
        <p:txBody>
          <a:bodyPr/>
          <a:lstStyle/>
          <a:p>
            <a:r>
              <a:rPr lang="en-US" dirty="0" smtClean="0"/>
              <a:t>Box plot: </a:t>
            </a:r>
          </a:p>
          <a:p>
            <a:pPr lvl="3">
              <a:buNone/>
            </a:pPr>
            <a:r>
              <a:rPr lang="en-US" dirty="0" smtClean="0"/>
              <a:t>	</a:t>
            </a:r>
            <a:r>
              <a:rPr lang="en-US" sz="2200" dirty="0" smtClean="0"/>
              <a:t>Invented by John Tukey to display the features of data set based on percentiles.</a:t>
            </a:r>
          </a:p>
          <a:p>
            <a:pPr lvl="3">
              <a:buNone/>
            </a:pPr>
            <a:r>
              <a:rPr lang="en-US" sz="2400" b="1" dirty="0" smtClean="0"/>
              <a:t>	</a:t>
            </a:r>
            <a:r>
              <a:rPr lang="en-US" sz="2400" dirty="0" smtClean="0"/>
              <a:t>Interquartile range(IQR) : Is a measure of variability, based on dividing a data set into quartiles.</a:t>
            </a:r>
            <a:endParaRPr lang="en-US" sz="2200" dirty="0"/>
          </a:p>
        </p:txBody>
      </p:sp>
      <p:sp>
        <p:nvSpPr>
          <p:cNvPr id="4" name="Footer Placeholder 3"/>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5" name="Slide Number Placeholder 4"/>
          <p:cNvSpPr>
            <a:spLocks noGrp="1"/>
          </p:cNvSpPr>
          <p:nvPr>
            <p:ph type="sldNum" sz="quarter" idx="12"/>
          </p:nvPr>
        </p:nvSpPr>
        <p:spPr/>
        <p:txBody>
          <a:bodyPr/>
          <a:lstStyle/>
          <a:p>
            <a:fld id="{7C97D846-80ED-47EF-B932-0CF45414C2B2}" type="slidenum">
              <a:rPr lang="en-US" altLang="en-US" smtClean="0"/>
              <a:pPr/>
              <a:t>10</a:t>
            </a:fld>
            <a:endParaRPr lang="en-US" altLang="en-US"/>
          </a:p>
        </p:txBody>
      </p:sp>
      <p:pic>
        <p:nvPicPr>
          <p:cNvPr id="6" name="Picture 5" descr="boxplot.PNG"/>
          <p:cNvPicPr>
            <a:picLocks noChangeAspect="1"/>
          </p:cNvPicPr>
          <p:nvPr/>
        </p:nvPicPr>
        <p:blipFill>
          <a:blip r:embed="rId2"/>
          <a:stretch>
            <a:fillRect/>
          </a:stretch>
        </p:blipFill>
        <p:spPr>
          <a:xfrm>
            <a:off x="268941" y="2967312"/>
            <a:ext cx="5020710" cy="2922873"/>
          </a:xfrm>
          <a:prstGeom prst="rect">
            <a:avLst/>
          </a:prstGeom>
        </p:spPr>
      </p:pic>
      <p:pic>
        <p:nvPicPr>
          <p:cNvPr id="7" name="Picture 6" descr="bos.PNG"/>
          <p:cNvPicPr>
            <a:picLocks noChangeAspect="1"/>
          </p:cNvPicPr>
          <p:nvPr/>
        </p:nvPicPr>
        <p:blipFill>
          <a:blip r:embed="rId3"/>
          <a:stretch>
            <a:fillRect/>
          </a:stretch>
        </p:blipFill>
        <p:spPr>
          <a:xfrm>
            <a:off x="5705527" y="3661325"/>
            <a:ext cx="3438473" cy="271295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6872"/>
            <a:ext cx="8229600" cy="5839292"/>
          </a:xfrm>
        </p:spPr>
        <p:txBody>
          <a:bodyPr/>
          <a:lstStyle/>
          <a:p>
            <a:pPr lvl="1">
              <a:buNone/>
            </a:pPr>
            <a:r>
              <a:rPr lang="en-US" altLang="en-US" sz="3200" b="1" dirty="0" smtClean="0">
                <a:ea typeface="ＭＳ Ｐゴシック" pitchFamily="34" charset="-128"/>
              </a:rPr>
              <a:t>Training and Testing:</a:t>
            </a:r>
          </a:p>
          <a:p>
            <a:pPr lvl="1">
              <a:buNone/>
            </a:pPr>
            <a:endParaRPr lang="en-US" altLang="en-US" sz="2200" dirty="0" smtClean="0">
              <a:ea typeface="ＭＳ Ｐゴシック" pitchFamily="34" charset="-128"/>
            </a:endParaRPr>
          </a:p>
          <a:p>
            <a:pPr lvl="1">
              <a:buNone/>
            </a:pPr>
            <a:r>
              <a:rPr lang="en-US" altLang="en-US" sz="2200" dirty="0" smtClean="0">
                <a:ea typeface="ＭＳ Ｐゴシック" pitchFamily="34" charset="-128"/>
              </a:rPr>
              <a:t>Training set is the one on which we train and fit our model .</a:t>
            </a:r>
          </a:p>
          <a:p>
            <a:pPr lvl="1">
              <a:buNone/>
            </a:pPr>
            <a:r>
              <a:rPr lang="en-US" altLang="en-US" sz="2200" dirty="0" smtClean="0">
                <a:ea typeface="ＭＳ Ｐゴシック" pitchFamily="34" charset="-128"/>
              </a:rPr>
              <a:t>Basically we try to fit the parameters, whereas testing data is only</a:t>
            </a:r>
          </a:p>
          <a:p>
            <a:pPr lvl="1">
              <a:buNone/>
            </a:pPr>
            <a:r>
              <a:rPr lang="en-US" altLang="en-US" sz="2200" dirty="0" smtClean="0">
                <a:ea typeface="ＭＳ Ｐゴシック" pitchFamily="34" charset="-128"/>
              </a:rPr>
              <a:t>to access the performance of the model.</a:t>
            </a:r>
          </a:p>
          <a:p>
            <a:pPr lvl="1">
              <a:buNone/>
            </a:pPr>
            <a:endParaRPr lang="en-US" altLang="en-US" sz="2200" dirty="0" smtClean="0">
              <a:ea typeface="ＭＳ Ｐゴシック" pitchFamily="34" charset="-128"/>
            </a:endParaRPr>
          </a:p>
          <a:p>
            <a:pPr lvl="1">
              <a:buNone/>
            </a:pPr>
            <a:r>
              <a:rPr lang="en-US" altLang="en-US" sz="2200" dirty="0" smtClean="0">
                <a:ea typeface="ＭＳ Ｐゴシック" pitchFamily="34" charset="-128"/>
              </a:rPr>
              <a:t>Training data’s output is access to model where as testing data is</a:t>
            </a:r>
          </a:p>
          <a:p>
            <a:pPr lvl="1">
              <a:buNone/>
            </a:pPr>
            <a:r>
              <a:rPr lang="en-US" altLang="en-US" sz="2200" dirty="0" smtClean="0">
                <a:ea typeface="ＭＳ Ｐゴシック" pitchFamily="34" charset="-128"/>
              </a:rPr>
              <a:t>unseen data for which prediction have to be made.</a:t>
            </a:r>
          </a:p>
          <a:p>
            <a:pPr lvl="1">
              <a:buNone/>
            </a:pPr>
            <a:r>
              <a:rPr lang="en-US" altLang="en-US" sz="2200" dirty="0" smtClean="0">
                <a:ea typeface="ＭＳ Ｐゴシック" pitchFamily="34" charset="-128"/>
              </a:rPr>
              <a:t>Eg:</a:t>
            </a:r>
          </a:p>
          <a:p>
            <a:pPr lvl="1">
              <a:buNone/>
            </a:pPr>
            <a:r>
              <a:rPr lang="en-US" sz="2400" dirty="0" smtClean="0"/>
              <a:t>Predictand </a:t>
            </a:r>
            <a:r>
              <a:rPr lang="en-US" altLang="en-US" sz="2200" dirty="0" smtClean="0">
                <a:ea typeface="ＭＳ Ｐゴシック" pitchFamily="34" charset="-128"/>
              </a:rPr>
              <a:t>and Predictors</a:t>
            </a:r>
          </a:p>
        </p:txBody>
      </p:sp>
      <p:sp>
        <p:nvSpPr>
          <p:cNvPr id="4" name="Footer Placeholder 3"/>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5" name="Slide Number Placeholder 4"/>
          <p:cNvSpPr>
            <a:spLocks noGrp="1"/>
          </p:cNvSpPr>
          <p:nvPr>
            <p:ph type="sldNum" sz="quarter" idx="12"/>
          </p:nvPr>
        </p:nvSpPr>
        <p:spPr/>
        <p:txBody>
          <a:bodyPr/>
          <a:lstStyle/>
          <a:p>
            <a:fld id="{7C97D846-80ED-47EF-B932-0CF45414C2B2}" type="slidenum">
              <a:rPr lang="en-US" altLang="en-US" smtClean="0"/>
              <a:pPr/>
              <a:t>11</a:t>
            </a:fld>
            <a:endParaRPr lang="en-US"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5" name="Slide Number Placeholder 4"/>
          <p:cNvSpPr>
            <a:spLocks noGrp="1"/>
          </p:cNvSpPr>
          <p:nvPr>
            <p:ph type="sldNum" sz="quarter" idx="12"/>
          </p:nvPr>
        </p:nvSpPr>
        <p:spPr/>
        <p:txBody>
          <a:bodyPr/>
          <a:lstStyle/>
          <a:p>
            <a:fld id="{7C97D846-80ED-47EF-B932-0CF45414C2B2}" type="slidenum">
              <a:rPr lang="en-US" altLang="en-US" smtClean="0"/>
              <a:pPr/>
              <a:t>12</a:t>
            </a:fld>
            <a:endParaRPr lang="en-US" altLang="en-US"/>
          </a:p>
        </p:txBody>
      </p:sp>
      <p:pic>
        <p:nvPicPr>
          <p:cNvPr id="8" name="Content Placeholder 7" descr="1.PNG"/>
          <p:cNvPicPr>
            <a:picLocks noGrp="1" noChangeAspect="1"/>
          </p:cNvPicPr>
          <p:nvPr>
            <p:ph idx="1"/>
          </p:nvPr>
        </p:nvPicPr>
        <p:blipFill>
          <a:blip r:embed="rId2"/>
          <a:stretch>
            <a:fillRect/>
          </a:stretch>
        </p:blipFill>
        <p:spPr>
          <a:xfrm>
            <a:off x="706382" y="268942"/>
            <a:ext cx="7819053" cy="2582018"/>
          </a:xfrm>
        </p:spPr>
      </p:pic>
      <p:sp>
        <p:nvSpPr>
          <p:cNvPr id="9" name="TextBox 8"/>
          <p:cNvSpPr txBox="1"/>
          <p:nvPr/>
        </p:nvSpPr>
        <p:spPr>
          <a:xfrm>
            <a:off x="591671" y="3153747"/>
            <a:ext cx="8235088" cy="1477328"/>
          </a:xfrm>
          <a:prstGeom prst="rect">
            <a:avLst/>
          </a:prstGeom>
          <a:noFill/>
        </p:spPr>
        <p:txBody>
          <a:bodyPr wrap="square" rtlCol="0">
            <a:spAutoFit/>
          </a:bodyPr>
          <a:lstStyle/>
          <a:p>
            <a:r>
              <a:rPr lang="en-US" b="1" dirty="0" smtClean="0"/>
              <a:t>Linear Regression</a:t>
            </a:r>
            <a:r>
              <a:rPr lang="en-US" dirty="0" smtClean="0"/>
              <a:t>: Linear regression is a Machine Learning Statistical method that can be used to quantify and make predictions based on relationship between numerical variables.</a:t>
            </a:r>
          </a:p>
          <a:p>
            <a:r>
              <a:rPr lang="en-US" b="1" dirty="0" smtClean="0"/>
              <a:t>Assumptions: </a:t>
            </a:r>
            <a:r>
              <a:rPr lang="en-US" dirty="0" smtClean="0"/>
              <a:t>All variables should be in numerical not categorical.</a:t>
            </a:r>
            <a:endParaRPr lang="en-US" b="1" dirty="0" smtClean="0"/>
          </a:p>
          <a:p>
            <a:endParaRPr lang="en-US" dirty="0" smtClean="0"/>
          </a:p>
        </p:txBody>
      </p:sp>
      <p:pic>
        <p:nvPicPr>
          <p:cNvPr id="10" name="Picture 9" descr="2.PNG"/>
          <p:cNvPicPr>
            <a:picLocks noChangeAspect="1"/>
          </p:cNvPicPr>
          <p:nvPr/>
        </p:nvPicPr>
        <p:blipFill>
          <a:blip r:embed="rId3"/>
          <a:stretch>
            <a:fillRect/>
          </a:stretch>
        </p:blipFill>
        <p:spPr>
          <a:xfrm>
            <a:off x="5486400" y="4310743"/>
            <a:ext cx="3545633" cy="241073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59976"/>
            <a:ext cx="8229600" cy="5866187"/>
          </a:xfrm>
        </p:spPr>
        <p:txBody>
          <a:bodyPr/>
          <a:lstStyle/>
          <a:p>
            <a:r>
              <a:rPr lang="en-US" dirty="0" smtClean="0"/>
              <a:t>Ensambling Data Modeling:</a:t>
            </a:r>
          </a:p>
          <a:p>
            <a:pPr>
              <a:buNone/>
            </a:pPr>
            <a:r>
              <a:rPr lang="en-US" dirty="0" smtClean="0"/>
              <a:t>	-</a:t>
            </a:r>
            <a:r>
              <a:rPr lang="en-US" sz="2200" dirty="0" smtClean="0"/>
              <a:t>Ensemble modeling is a process where multiple diverse models are    	created to predict an outcome, either by using many 	different modeling algorithms or using different training data sets. 	The ensemble model then aggregates the prediction of each base 	model and results in once final prediction for the unseen data. 	</a:t>
            </a:r>
          </a:p>
          <a:p>
            <a:pPr>
              <a:buNone/>
            </a:pPr>
            <a:r>
              <a:rPr lang="en-US" sz="2200" dirty="0" smtClean="0"/>
              <a:t>	eg : Bank investor to n bank advisors.</a:t>
            </a:r>
          </a:p>
          <a:p>
            <a:pPr>
              <a:buNone/>
            </a:pPr>
            <a:r>
              <a:rPr lang="en-US" sz="2200" dirty="0" smtClean="0"/>
              <a:t>	</a:t>
            </a:r>
          </a:p>
          <a:p>
            <a:pPr>
              <a:buNone/>
            </a:pPr>
            <a:r>
              <a:rPr lang="en-US" sz="2200" dirty="0" smtClean="0"/>
              <a:t>		Types:</a:t>
            </a:r>
          </a:p>
          <a:p>
            <a:pPr>
              <a:buNone/>
            </a:pPr>
            <a:r>
              <a:rPr lang="en-US" sz="2200" dirty="0" smtClean="0"/>
              <a:t>				1)KNN</a:t>
            </a:r>
          </a:p>
          <a:p>
            <a:pPr>
              <a:buNone/>
            </a:pPr>
            <a:r>
              <a:rPr lang="en-US" sz="2200" dirty="0" smtClean="0"/>
              <a:t>				2)SVM</a:t>
            </a:r>
          </a:p>
          <a:p>
            <a:pPr>
              <a:buNone/>
            </a:pPr>
            <a:r>
              <a:rPr lang="en-US" sz="2200" dirty="0" smtClean="0"/>
              <a:t>				3)Random Forest Method</a:t>
            </a:r>
          </a:p>
          <a:p>
            <a:pPr>
              <a:buNone/>
            </a:pPr>
            <a:r>
              <a:rPr lang="en-US" sz="2200" dirty="0" smtClean="0"/>
              <a:t>	-	They are applied to regression(ex : polynomial , etc) and 	classification </a:t>
            </a:r>
            <a:endParaRPr lang="en-US" sz="2200" dirty="0"/>
          </a:p>
        </p:txBody>
      </p:sp>
      <p:sp>
        <p:nvSpPr>
          <p:cNvPr id="4" name="Footer Placeholder 3"/>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5" name="Slide Number Placeholder 4"/>
          <p:cNvSpPr>
            <a:spLocks noGrp="1"/>
          </p:cNvSpPr>
          <p:nvPr>
            <p:ph type="sldNum" sz="quarter" idx="12"/>
          </p:nvPr>
        </p:nvSpPr>
        <p:spPr/>
        <p:txBody>
          <a:bodyPr/>
          <a:lstStyle/>
          <a:p>
            <a:fld id="{7C97D846-80ED-47EF-B932-0CF45414C2B2}" type="slidenum">
              <a:rPr lang="en-US" altLang="en-US" smtClean="0"/>
              <a:pPr/>
              <a:t>13</a:t>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lstStyle/>
          <a:p>
            <a:r>
              <a:rPr lang="en-US" dirty="0" smtClean="0"/>
              <a:t>KNN-K Nearest Neighbors:</a:t>
            </a:r>
          </a:p>
          <a:p>
            <a:pPr>
              <a:buNone/>
            </a:pPr>
            <a:r>
              <a:rPr lang="en-US" sz="2200" dirty="0" smtClean="0"/>
              <a:t>		In statistics , the </a:t>
            </a:r>
            <a:r>
              <a:rPr lang="en-US" sz="2200" b="1" dirty="0" smtClean="0"/>
              <a:t>k-nearest neighbors algorithm</a:t>
            </a:r>
            <a:r>
              <a:rPr lang="en-US" sz="2200" dirty="0" smtClean="0"/>
              <a:t> (</a:t>
            </a:r>
            <a:r>
              <a:rPr lang="en-US" sz="2200" b="1" dirty="0" smtClean="0"/>
              <a:t>k-NN</a:t>
            </a:r>
            <a:r>
              <a:rPr lang="en-US" sz="2200" dirty="0" smtClean="0"/>
              <a:t>) is a non-	parametric classification method first developed by Evelyn Fix and 	Joseph Hodges in 1951, and later expanded by Thomas Cover. It is 	used for classification and regression. In both cases, the input 	consists of the k closest training examples in data set.</a:t>
            </a:r>
          </a:p>
          <a:p>
            <a:pPr>
              <a:buNone/>
            </a:pPr>
            <a:r>
              <a:rPr lang="en-US" sz="2200" dirty="0" smtClean="0"/>
              <a:t>		1)It is a lazy algorithm</a:t>
            </a:r>
          </a:p>
          <a:p>
            <a:pPr>
              <a:buNone/>
            </a:pPr>
            <a:r>
              <a:rPr lang="en-US" sz="2200" dirty="0" smtClean="0"/>
              <a:t>		2)Target variable can be Classification or Regression </a:t>
            </a:r>
          </a:p>
          <a:p>
            <a:pPr>
              <a:buNone/>
            </a:pPr>
            <a:endParaRPr lang="en-US" sz="2200" dirty="0" smtClean="0"/>
          </a:p>
          <a:p>
            <a:pPr>
              <a:buNone/>
            </a:pPr>
            <a:endParaRPr lang="en-US" sz="2200" dirty="0" smtClean="0"/>
          </a:p>
          <a:p>
            <a:endParaRPr lang="en-US" sz="2200" dirty="0"/>
          </a:p>
        </p:txBody>
      </p:sp>
      <p:sp>
        <p:nvSpPr>
          <p:cNvPr id="4" name="Footer Placeholder 3"/>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5" name="Slide Number Placeholder 4"/>
          <p:cNvSpPr>
            <a:spLocks noGrp="1"/>
          </p:cNvSpPr>
          <p:nvPr>
            <p:ph type="sldNum" sz="quarter" idx="12"/>
          </p:nvPr>
        </p:nvSpPr>
        <p:spPr/>
        <p:txBody>
          <a:bodyPr/>
          <a:lstStyle/>
          <a:p>
            <a:fld id="{7C97D846-80ED-47EF-B932-0CF45414C2B2}" type="slidenum">
              <a:rPr lang="en-US" altLang="en-US" smtClean="0"/>
              <a:pPr/>
              <a:t>14</a:t>
            </a:fld>
            <a:endParaRPr lang="en-US" altLang="en-US"/>
          </a:p>
        </p:txBody>
      </p:sp>
      <p:pic>
        <p:nvPicPr>
          <p:cNvPr id="6" name="Picture 5" descr="kkn1.PNG"/>
          <p:cNvPicPr>
            <a:picLocks noChangeAspect="1"/>
          </p:cNvPicPr>
          <p:nvPr/>
        </p:nvPicPr>
        <p:blipFill>
          <a:blip r:embed="rId2"/>
          <a:stretch>
            <a:fillRect/>
          </a:stretch>
        </p:blipFill>
        <p:spPr>
          <a:xfrm>
            <a:off x="2633552" y="3524516"/>
            <a:ext cx="3215919" cy="176037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knn2.PNG"/>
          <p:cNvPicPr>
            <a:picLocks noGrp="1" noChangeAspect="1"/>
          </p:cNvPicPr>
          <p:nvPr>
            <p:ph idx="1"/>
          </p:nvPr>
        </p:nvPicPr>
        <p:blipFill>
          <a:blip r:embed="rId2"/>
          <a:stretch>
            <a:fillRect/>
          </a:stretch>
        </p:blipFill>
        <p:spPr>
          <a:xfrm>
            <a:off x="2902381" y="143435"/>
            <a:ext cx="3017782" cy="1889924"/>
          </a:xfrm>
        </p:spPr>
      </p:pic>
      <p:sp>
        <p:nvSpPr>
          <p:cNvPr id="4" name="Footer Placeholder 3"/>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5" name="Slide Number Placeholder 4"/>
          <p:cNvSpPr>
            <a:spLocks noGrp="1"/>
          </p:cNvSpPr>
          <p:nvPr>
            <p:ph type="sldNum" sz="quarter" idx="12"/>
          </p:nvPr>
        </p:nvSpPr>
        <p:spPr/>
        <p:txBody>
          <a:bodyPr/>
          <a:lstStyle/>
          <a:p>
            <a:fld id="{7C97D846-80ED-47EF-B932-0CF45414C2B2}" type="slidenum">
              <a:rPr lang="en-US" altLang="en-US" smtClean="0"/>
              <a:pPr/>
              <a:t>15</a:t>
            </a:fld>
            <a:endParaRPr lang="en-US" altLang="en-US"/>
          </a:p>
        </p:txBody>
      </p:sp>
      <p:pic>
        <p:nvPicPr>
          <p:cNvPr id="7" name="Picture 6" descr="knn3.PNG"/>
          <p:cNvPicPr>
            <a:picLocks noChangeAspect="1"/>
          </p:cNvPicPr>
          <p:nvPr/>
        </p:nvPicPr>
        <p:blipFill>
          <a:blip r:embed="rId3"/>
          <a:stretch>
            <a:fillRect/>
          </a:stretch>
        </p:blipFill>
        <p:spPr>
          <a:xfrm>
            <a:off x="2955725" y="2214283"/>
            <a:ext cx="2949196" cy="1897545"/>
          </a:xfrm>
          <a:prstGeom prst="rect">
            <a:avLst/>
          </a:prstGeom>
        </p:spPr>
      </p:pic>
      <p:pic>
        <p:nvPicPr>
          <p:cNvPr id="8" name="Picture 7" descr="knn4.PNG"/>
          <p:cNvPicPr>
            <a:picLocks noChangeAspect="1"/>
          </p:cNvPicPr>
          <p:nvPr/>
        </p:nvPicPr>
        <p:blipFill>
          <a:blip r:embed="rId4"/>
          <a:stretch>
            <a:fillRect/>
          </a:stretch>
        </p:blipFill>
        <p:spPr>
          <a:xfrm>
            <a:off x="2955725" y="4275023"/>
            <a:ext cx="3002540" cy="197375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330"/>
            <a:ext cx="8229600" cy="5955834"/>
          </a:xfrm>
        </p:spPr>
        <p:txBody>
          <a:bodyPr/>
          <a:lstStyle/>
          <a:p>
            <a:r>
              <a:rPr lang="en-US" dirty="0" smtClean="0"/>
              <a:t>SVM- Support Vector Machine</a:t>
            </a:r>
          </a:p>
          <a:p>
            <a:pPr>
              <a:buNone/>
            </a:pPr>
            <a:r>
              <a:rPr lang="en-US" dirty="0" smtClean="0"/>
              <a:t>  	</a:t>
            </a:r>
            <a:r>
              <a:rPr lang="en-US" sz="2200" dirty="0" smtClean="0"/>
              <a:t>Support Vector Machine (SVM) is a supervised machine learning algorithm which can be used for both classification or regression challenges. However,  it is mostly used in classification problems.</a:t>
            </a:r>
          </a:p>
          <a:p>
            <a:pPr>
              <a:buNone/>
            </a:pPr>
            <a:r>
              <a:rPr lang="en-US" sz="2200" dirty="0" smtClean="0"/>
              <a:t>	</a:t>
            </a:r>
          </a:p>
          <a:p>
            <a:pPr>
              <a:buNone/>
            </a:pPr>
            <a:r>
              <a:rPr lang="en-US" sz="2200" dirty="0" smtClean="0"/>
              <a:t>	We perform classification by finding the Optimal hyper-plane that differentiates the two classes very well. It can be used for higher dimensions.</a:t>
            </a:r>
            <a:endParaRPr lang="en-US" sz="2200" dirty="0"/>
          </a:p>
        </p:txBody>
      </p:sp>
      <p:sp>
        <p:nvSpPr>
          <p:cNvPr id="4" name="Footer Placeholder 3"/>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5" name="Slide Number Placeholder 4"/>
          <p:cNvSpPr>
            <a:spLocks noGrp="1"/>
          </p:cNvSpPr>
          <p:nvPr>
            <p:ph type="sldNum" sz="quarter" idx="12"/>
          </p:nvPr>
        </p:nvSpPr>
        <p:spPr/>
        <p:txBody>
          <a:bodyPr/>
          <a:lstStyle/>
          <a:p>
            <a:fld id="{7C97D846-80ED-47EF-B932-0CF45414C2B2}" type="slidenum">
              <a:rPr lang="en-US" altLang="en-US" smtClean="0"/>
              <a:pPr/>
              <a:t>16</a:t>
            </a:fld>
            <a:endParaRPr lang="en-US" altLang="en-US"/>
          </a:p>
        </p:txBody>
      </p:sp>
      <p:pic>
        <p:nvPicPr>
          <p:cNvPr id="6" name="Picture 5" descr="svm2.PNG"/>
          <p:cNvPicPr>
            <a:picLocks noChangeAspect="1"/>
          </p:cNvPicPr>
          <p:nvPr/>
        </p:nvPicPr>
        <p:blipFill>
          <a:blip r:embed="rId2"/>
          <a:stretch>
            <a:fillRect/>
          </a:stretch>
        </p:blipFill>
        <p:spPr>
          <a:xfrm>
            <a:off x="726141" y="3469341"/>
            <a:ext cx="7727575" cy="2887009"/>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5" name="Slide Number Placeholder 4"/>
          <p:cNvSpPr>
            <a:spLocks noGrp="1"/>
          </p:cNvSpPr>
          <p:nvPr>
            <p:ph type="sldNum" sz="quarter" idx="12"/>
          </p:nvPr>
        </p:nvSpPr>
        <p:spPr/>
        <p:txBody>
          <a:bodyPr/>
          <a:lstStyle/>
          <a:p>
            <a:fld id="{7C97D846-80ED-47EF-B932-0CF45414C2B2}" type="slidenum">
              <a:rPr lang="en-US" altLang="en-US" smtClean="0"/>
              <a:pPr/>
              <a:t>17</a:t>
            </a:fld>
            <a:endParaRPr lang="en-US" altLang="en-US"/>
          </a:p>
        </p:txBody>
      </p:sp>
      <p:sp>
        <p:nvSpPr>
          <p:cNvPr id="7" name="Content Placeholder 6"/>
          <p:cNvSpPr>
            <a:spLocks noGrp="1"/>
          </p:cNvSpPr>
          <p:nvPr>
            <p:ph idx="1"/>
          </p:nvPr>
        </p:nvSpPr>
        <p:spPr>
          <a:xfrm>
            <a:off x="457200" y="179294"/>
            <a:ext cx="8229600" cy="5946869"/>
          </a:xfrm>
        </p:spPr>
        <p:txBody>
          <a:bodyPr/>
          <a:lstStyle/>
          <a:p>
            <a:r>
              <a:rPr lang="en-US" dirty="0" smtClean="0"/>
              <a:t>Random Forest Algorithm:</a:t>
            </a:r>
          </a:p>
          <a:p>
            <a:pPr>
              <a:buNone/>
            </a:pPr>
            <a:r>
              <a:rPr lang="en-US" sz="2200" dirty="0" smtClean="0"/>
              <a:t>	Random forest is a supervised learning algorithm. The "forest" it builds, is an ensemble of decision trees, usually trained with the “bagging and bootstrapping” method. The general idea of the bagging method is that a combination of learning models increases the overall result</a:t>
            </a:r>
            <a:r>
              <a:rPr lang="en-US" dirty="0" smtClean="0"/>
              <a:t>.</a:t>
            </a:r>
            <a:endParaRPr lang="en-US" dirty="0"/>
          </a:p>
        </p:txBody>
      </p:sp>
      <p:pic>
        <p:nvPicPr>
          <p:cNvPr id="8" name="Picture 7" descr="bagging-1.png"/>
          <p:cNvPicPr>
            <a:picLocks noChangeAspect="1"/>
          </p:cNvPicPr>
          <p:nvPr/>
        </p:nvPicPr>
        <p:blipFill>
          <a:blip r:embed="rId2"/>
          <a:stretch>
            <a:fillRect/>
          </a:stretch>
        </p:blipFill>
        <p:spPr>
          <a:xfrm>
            <a:off x="1333500" y="2731453"/>
            <a:ext cx="6477000" cy="339471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smtClean="0">
                <a:ea typeface="ＭＳ Ｐゴシック" pitchFamily="34" charset="-128"/>
              </a:rPr>
              <a:t>Conclusion</a:t>
            </a:r>
          </a:p>
        </p:txBody>
      </p:sp>
      <p:sp>
        <p:nvSpPr>
          <p:cNvPr id="7171" name="Content Placeholder 2"/>
          <p:cNvSpPr>
            <a:spLocks noGrp="1"/>
          </p:cNvSpPr>
          <p:nvPr>
            <p:ph idx="1"/>
          </p:nvPr>
        </p:nvSpPr>
        <p:spPr/>
        <p:txBody>
          <a:bodyPr/>
          <a:lstStyle/>
          <a:p>
            <a:pPr marL="457200" indent="-457200" eaLnBrk="1" hangingPunct="1">
              <a:buFont typeface="Arial" pitchFamily="34" charset="0"/>
              <a:buAutoNum type="arabicParenR"/>
            </a:pPr>
            <a:r>
              <a:rPr lang="en-US" altLang="en-US" sz="2200" dirty="0" smtClean="0">
                <a:ea typeface="ＭＳ Ｐゴシック" pitchFamily="34" charset="-128"/>
              </a:rPr>
              <a:t>Any task in this world first need to be analyzed and then implement</a:t>
            </a:r>
          </a:p>
          <a:p>
            <a:pPr marL="457200" indent="-457200" eaLnBrk="1" hangingPunct="1">
              <a:buFont typeface="Arial" pitchFamily="34" charset="0"/>
              <a:buAutoNum type="arabicParenR"/>
            </a:pPr>
            <a:r>
              <a:rPr lang="en-US" altLang="en-US" sz="2200" dirty="0" smtClean="0">
                <a:ea typeface="ＭＳ Ｐゴシック" pitchFamily="34" charset="-128"/>
              </a:rPr>
              <a:t>Data Analysis is one of the important steps in Data Science .</a:t>
            </a:r>
          </a:p>
          <a:p>
            <a:pPr marL="457200" indent="-457200" eaLnBrk="1" hangingPunct="1">
              <a:buFont typeface="Arial" pitchFamily="34" charset="0"/>
              <a:buAutoNum type="arabicParenR"/>
            </a:pPr>
            <a:r>
              <a:rPr lang="en-US" altLang="en-US" sz="2200" dirty="0" smtClean="0">
                <a:ea typeface="ＭＳ Ｐゴシック" pitchFamily="34" charset="-128"/>
              </a:rPr>
              <a:t>A Data can be imagined good in pictorial format than remembering the data points.</a:t>
            </a:r>
          </a:p>
          <a:p>
            <a:pPr marL="457200" indent="-457200" eaLnBrk="1" hangingPunct="1">
              <a:buFont typeface="Arial" pitchFamily="34" charset="0"/>
              <a:buAutoNum type="arabicParenR"/>
            </a:pPr>
            <a:r>
              <a:rPr lang="en-US" altLang="en-US" sz="2200" dirty="0" smtClean="0">
                <a:ea typeface="ＭＳ Ｐゴシック" pitchFamily="34" charset="-128"/>
              </a:rPr>
              <a:t>Feature selection plays a vital role in data cleaning.</a:t>
            </a:r>
          </a:p>
          <a:p>
            <a:pPr marL="457200" indent="-457200" eaLnBrk="1" hangingPunct="1">
              <a:buFont typeface="Arial" pitchFamily="34" charset="0"/>
              <a:buAutoNum type="arabicParenR"/>
            </a:pPr>
            <a:r>
              <a:rPr lang="en-US" altLang="en-US" sz="2200" dirty="0" smtClean="0">
                <a:ea typeface="ＭＳ Ｐゴシック" pitchFamily="34" charset="-128"/>
              </a:rPr>
              <a:t>Making a conclusion and selecting appropriate model for ensambling modeling leads to less errors.</a:t>
            </a:r>
          </a:p>
          <a:p>
            <a:pPr marL="457200" indent="-457200" eaLnBrk="1" hangingPunct="1">
              <a:buFont typeface="Arial" pitchFamily="34" charset="0"/>
              <a:buAutoNum type="arabicParenR"/>
            </a:pPr>
            <a:endParaRPr lang="en-US" altLang="en-US" sz="2200" dirty="0" smtClean="0">
              <a:ea typeface="ＭＳ Ｐゴシック" pitchFamily="34" charset="-128"/>
            </a:endParaRPr>
          </a:p>
          <a:p>
            <a:pPr marL="457200" indent="-457200" eaLnBrk="1" hangingPunct="1">
              <a:buFont typeface="Arial" pitchFamily="34" charset="0"/>
              <a:buAutoNum type="arabicParenR"/>
            </a:pPr>
            <a:endParaRPr lang="en-US" altLang="en-US" sz="2200" dirty="0" smtClean="0">
              <a:ea typeface="ＭＳ Ｐゴシック" pitchFamily="34" charset="-128"/>
            </a:endParaRPr>
          </a:p>
        </p:txBody>
      </p:sp>
      <p:sp>
        <p:nvSpPr>
          <p:cNvPr id="4" name="Rectangle 3"/>
          <p:cNvSpPr/>
          <p:nvPr/>
        </p:nvSpPr>
        <p:spPr>
          <a:xfrm>
            <a:off x="8229600" y="0"/>
            <a:ext cx="914400" cy="914400"/>
          </a:xfrm>
          <a:prstGeom prst="rect">
            <a:avLst/>
          </a:prstGeom>
          <a:blipFill dpi="0" rotWithShape="1">
            <a:blip r:embed="rId2">
              <a:alphaModFix amt="72000"/>
            </a:blip>
            <a:srcRect/>
            <a:stretch>
              <a:fillRect/>
            </a:stretch>
          </a:blip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73" name="Slide Number Placeholder 1"/>
          <p:cNvSpPr>
            <a:spLocks noGrp="1" noChangeArrowheads="1"/>
          </p:cNvSpPr>
          <p:nvPr>
            <p:ph type="sldNum" sz="quarter" idx="12"/>
          </p:nvPr>
        </p:nvSpPr>
        <p:spPr bwMode="auto">
          <a:noFill/>
          <a:ln>
            <a:miter lim="800000"/>
            <a:headEnd/>
            <a:tailEnd/>
          </a:ln>
        </p:spPr>
        <p:txBody>
          <a:bodyPr/>
          <a:lstStyle/>
          <a:p>
            <a:fld id="{56E50762-4175-4850-99AA-6B75889C4448}" type="slidenum">
              <a:rPr lang="en-US" altLang="en-US"/>
              <a:pPr/>
              <a:t>18</a:t>
            </a:fld>
            <a:endParaRPr lang="en-US" altLang="en-US"/>
          </a:p>
        </p:txBody>
      </p:sp>
      <p:sp>
        <p:nvSpPr>
          <p:cNvPr id="3" name="Footer Placeholder 2"/>
          <p:cNvSpPr>
            <a:spLocks noGrp="1"/>
          </p:cNvSpPr>
          <p:nvPr>
            <p:ph type="ftr" sz="quarter" idx="11"/>
          </p:nvPr>
        </p:nvSpPr>
        <p:spPr/>
        <p:txBody>
          <a:bodyPr/>
          <a:lstStyle/>
          <a:p>
            <a:pPr>
              <a:defRPr/>
            </a:pPr>
            <a:r>
              <a:rPr lang="en-US"/>
              <a:t>Department of Computer Science and Engineering, GIT, GITAM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dirty="0" smtClean="0">
                <a:ea typeface="ＭＳ Ｐゴシック" pitchFamily="34" charset="-128"/>
              </a:rPr>
              <a:t>Bibliography</a:t>
            </a:r>
          </a:p>
        </p:txBody>
      </p:sp>
      <p:sp>
        <p:nvSpPr>
          <p:cNvPr id="8195" name="Content Placeholder 2"/>
          <p:cNvSpPr>
            <a:spLocks noGrp="1"/>
          </p:cNvSpPr>
          <p:nvPr>
            <p:ph idx="1"/>
          </p:nvPr>
        </p:nvSpPr>
        <p:spPr/>
        <p:txBody>
          <a:bodyPr/>
          <a:lstStyle/>
          <a:p>
            <a:pPr marL="0" indent="0" eaLnBrk="1" hangingPunct="1">
              <a:buNone/>
            </a:pPr>
            <a:r>
              <a:rPr lang="en-US" altLang="en-US" dirty="0" smtClean="0">
                <a:ea typeface="ＭＳ Ｐゴシック" pitchFamily="34" charset="-128"/>
                <a:hlinkClick r:id="rId2"/>
              </a:rPr>
              <a:t>https://towardsdatascience.com/</a:t>
            </a:r>
            <a:endParaRPr lang="en-US" altLang="en-US" dirty="0" smtClean="0">
              <a:ea typeface="ＭＳ Ｐゴシック" pitchFamily="34" charset="-128"/>
            </a:endParaRPr>
          </a:p>
          <a:p>
            <a:pPr marL="0" indent="0" eaLnBrk="1" hangingPunct="1">
              <a:buNone/>
            </a:pPr>
            <a:endParaRPr lang="en-US" altLang="en-US" dirty="0" smtClean="0">
              <a:ea typeface="ＭＳ Ｐゴシック" pitchFamily="34" charset="-128"/>
            </a:endParaRPr>
          </a:p>
          <a:p>
            <a:pPr marL="0" indent="0" eaLnBrk="1" hangingPunct="1">
              <a:buNone/>
            </a:pPr>
            <a:r>
              <a:rPr lang="en-US" altLang="en-US" dirty="0" smtClean="0">
                <a:ea typeface="ＭＳ Ｐゴシック" pitchFamily="34" charset="-128"/>
              </a:rPr>
              <a:t>https://www.slideshare.net/</a:t>
            </a:r>
          </a:p>
          <a:p>
            <a:pPr marL="0" indent="0" eaLnBrk="1" hangingPunct="1">
              <a:buNone/>
            </a:pPr>
            <a:endParaRPr lang="en-US" altLang="en-US" dirty="0" smtClean="0">
              <a:ea typeface="ＭＳ Ｐゴシック" pitchFamily="34" charset="-128"/>
            </a:endParaRPr>
          </a:p>
        </p:txBody>
      </p:sp>
      <p:sp>
        <p:nvSpPr>
          <p:cNvPr id="4" name="Rectangle 3"/>
          <p:cNvSpPr/>
          <p:nvPr/>
        </p:nvSpPr>
        <p:spPr>
          <a:xfrm>
            <a:off x="8229600" y="0"/>
            <a:ext cx="914400" cy="914400"/>
          </a:xfrm>
          <a:prstGeom prst="rect">
            <a:avLst/>
          </a:prstGeom>
          <a:blipFill dpi="0" rotWithShape="1">
            <a:blip r:embed="rId3">
              <a:alphaModFix amt="72000"/>
            </a:blip>
            <a:srcRect/>
            <a:stretch>
              <a:fillRect/>
            </a:stretch>
          </a:blip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97" name="Slide Number Placeholder 1"/>
          <p:cNvSpPr>
            <a:spLocks noGrp="1" noChangeArrowheads="1"/>
          </p:cNvSpPr>
          <p:nvPr>
            <p:ph type="sldNum" sz="quarter" idx="12"/>
          </p:nvPr>
        </p:nvSpPr>
        <p:spPr bwMode="auto">
          <a:noFill/>
          <a:ln>
            <a:miter lim="800000"/>
            <a:headEnd/>
            <a:tailEnd/>
          </a:ln>
        </p:spPr>
        <p:txBody>
          <a:bodyPr/>
          <a:lstStyle/>
          <a:p>
            <a:fld id="{EAFA22BA-28D2-43C0-B011-403BB8EFE612}" type="slidenum">
              <a:rPr lang="en-US" altLang="en-US"/>
              <a:pPr/>
              <a:t>19</a:t>
            </a:fld>
            <a:endParaRPr lang="en-US" altLang="en-US"/>
          </a:p>
        </p:txBody>
      </p:sp>
      <p:sp>
        <p:nvSpPr>
          <p:cNvPr id="3" name="Footer Placeholder 2"/>
          <p:cNvSpPr>
            <a:spLocks noGrp="1"/>
          </p:cNvSpPr>
          <p:nvPr>
            <p:ph type="ftr" sz="quarter" idx="11"/>
          </p:nvPr>
        </p:nvSpPr>
        <p:spPr/>
        <p:txBody>
          <a:bodyPr/>
          <a:lstStyle/>
          <a:p>
            <a:pPr>
              <a:defRPr/>
            </a:pPr>
            <a:r>
              <a:rPr lang="en-US"/>
              <a:t>Department of Computer Science and Engineering, GIT, GITAM</a:t>
            </a:r>
          </a:p>
        </p:txBody>
      </p:sp>
      <p:sp>
        <p:nvSpPr>
          <p:cNvPr id="7" name="TextBox 6"/>
          <p:cNvSpPr txBox="1"/>
          <p:nvPr/>
        </p:nvSpPr>
        <p:spPr>
          <a:xfrm>
            <a:off x="3720287" y="5910719"/>
            <a:ext cx="1663277" cy="430887"/>
          </a:xfrm>
          <a:prstGeom prst="rect">
            <a:avLst/>
          </a:prstGeom>
          <a:noFill/>
        </p:spPr>
        <p:txBody>
          <a:bodyPr wrap="none" rtlCol="0">
            <a:spAutoFit/>
          </a:bodyPr>
          <a:lstStyle/>
          <a:p>
            <a:pPr algn="ctr"/>
            <a:r>
              <a:rPr lang="en-US" sz="2200" b="1" dirty="0" smtClean="0"/>
              <a:t>THANK YOU</a:t>
            </a: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altLang="en-US" b="1" dirty="0" smtClean="0">
                <a:latin typeface="AppleGothic"/>
                <a:ea typeface="AppleGothic"/>
                <a:cs typeface="AppleGothic"/>
              </a:rPr>
              <a:t/>
            </a:r>
            <a:br>
              <a:rPr lang="en-US" altLang="en-US" b="1" dirty="0" smtClean="0">
                <a:latin typeface="AppleGothic"/>
                <a:ea typeface="AppleGothic"/>
                <a:cs typeface="AppleGothic"/>
              </a:rPr>
            </a:br>
            <a:r>
              <a:rPr lang="en-US" altLang="en-US" b="1" dirty="0" smtClean="0">
                <a:latin typeface="AppleGothic"/>
                <a:ea typeface="AppleGothic"/>
                <a:cs typeface="AppleGothic"/>
              </a:rPr>
              <a:t>Agenda:</a:t>
            </a:r>
            <a:br>
              <a:rPr lang="en-US" altLang="en-US" b="1" dirty="0" smtClean="0">
                <a:latin typeface="AppleGothic"/>
                <a:ea typeface="AppleGothic"/>
                <a:cs typeface="AppleGothic"/>
              </a:rPr>
            </a:br>
            <a:endParaRPr lang="en-US" altLang="en-US" b="1" dirty="0" smtClean="0">
              <a:latin typeface="AppleGothic"/>
              <a:ea typeface="AppleGothic"/>
              <a:cs typeface="AppleGothic"/>
            </a:endParaRPr>
          </a:p>
        </p:txBody>
      </p:sp>
      <p:sp>
        <p:nvSpPr>
          <p:cNvPr id="5123" name="Content Placeholder 2"/>
          <p:cNvSpPr>
            <a:spLocks noGrp="1"/>
          </p:cNvSpPr>
          <p:nvPr>
            <p:ph idx="1"/>
          </p:nvPr>
        </p:nvSpPr>
        <p:spPr>
          <a:xfrm>
            <a:off x="457200" y="1417638"/>
            <a:ext cx="8229600" cy="4708525"/>
          </a:xfrm>
        </p:spPr>
        <p:txBody>
          <a:bodyPr/>
          <a:lstStyle/>
          <a:p>
            <a:pPr eaLnBrk="1" hangingPunct="1"/>
            <a:r>
              <a:rPr lang="en-US" altLang="en-US" dirty="0" smtClean="0">
                <a:ea typeface="ＭＳ Ｐゴシック" pitchFamily="34" charset="-128"/>
              </a:rPr>
              <a:t>1)Exploratory Data Analysis (EDA)</a:t>
            </a:r>
          </a:p>
          <a:p>
            <a:pPr lvl="4" eaLnBrk="1" hangingPunct="1"/>
            <a:r>
              <a:rPr lang="en-US" altLang="en-US" dirty="0" smtClean="0">
                <a:ea typeface="ＭＳ Ｐゴシック" pitchFamily="34" charset="-128"/>
              </a:rPr>
              <a:t>Data Visualization : Line plot ,Scatter plot , Histogram ,</a:t>
            </a:r>
          </a:p>
          <a:p>
            <a:pPr lvl="4" eaLnBrk="1" hangingPunct="1">
              <a:buNone/>
            </a:pPr>
            <a:r>
              <a:rPr lang="en-US" altLang="en-US" dirty="0" smtClean="0">
                <a:ea typeface="ＭＳ Ｐゴシック" pitchFamily="34" charset="-128"/>
              </a:rPr>
              <a:t>						 Box plot.</a:t>
            </a:r>
          </a:p>
          <a:p>
            <a:pPr eaLnBrk="1" hangingPunct="1"/>
            <a:r>
              <a:rPr lang="en-US" altLang="en-US" dirty="0" smtClean="0">
                <a:ea typeface="ＭＳ Ｐゴシック" pitchFamily="34" charset="-128"/>
              </a:rPr>
              <a:t>2)Machine Learning</a:t>
            </a:r>
          </a:p>
          <a:p>
            <a:pPr lvl="4" eaLnBrk="1" hangingPunct="1"/>
            <a:r>
              <a:rPr lang="en-US" altLang="en-US" dirty="0" smtClean="0">
                <a:ea typeface="ＭＳ Ｐゴシック" pitchFamily="34" charset="-128"/>
              </a:rPr>
              <a:t>Supervised Learning</a:t>
            </a:r>
          </a:p>
          <a:p>
            <a:pPr lvl="4" eaLnBrk="1" hangingPunct="1"/>
            <a:r>
              <a:rPr lang="en-US" altLang="en-US" dirty="0" smtClean="0">
                <a:ea typeface="ＭＳ Ｐゴシック" pitchFamily="34" charset="-128"/>
              </a:rPr>
              <a:t>Unsupervised Learning</a:t>
            </a:r>
          </a:p>
          <a:p>
            <a:pPr lvl="4" eaLnBrk="1" hangingPunct="1">
              <a:buNone/>
            </a:pPr>
            <a:endParaRPr lang="en-US" altLang="en-US" dirty="0" smtClean="0">
              <a:ea typeface="ＭＳ Ｐゴシック" pitchFamily="34" charset="-128"/>
            </a:endParaRPr>
          </a:p>
          <a:p>
            <a:pPr eaLnBrk="1" hangingPunct="1"/>
            <a:r>
              <a:rPr lang="en-US" altLang="en-US" dirty="0" smtClean="0">
                <a:ea typeface="ＭＳ Ｐゴシック" pitchFamily="34" charset="-128"/>
              </a:rPr>
              <a:t>3)Ensambling Data Modeling</a:t>
            </a:r>
          </a:p>
          <a:p>
            <a:pPr lvl="4" eaLnBrk="1" hangingPunct="1"/>
            <a:r>
              <a:rPr lang="en-US" altLang="en-US" dirty="0" smtClean="0">
                <a:ea typeface="ＭＳ Ｐゴシック" pitchFamily="34" charset="-128"/>
              </a:rPr>
              <a:t>KNN , SVM, Random Forest algorithms												</a:t>
            </a:r>
          </a:p>
        </p:txBody>
      </p:sp>
      <p:sp>
        <p:nvSpPr>
          <p:cNvPr id="4" name="Rectangle 3"/>
          <p:cNvSpPr/>
          <p:nvPr/>
        </p:nvSpPr>
        <p:spPr>
          <a:xfrm>
            <a:off x="8229600" y="0"/>
            <a:ext cx="914400" cy="914400"/>
          </a:xfrm>
          <a:prstGeom prst="rect">
            <a:avLst/>
          </a:prstGeom>
          <a:blipFill dpi="0" rotWithShape="1">
            <a:blip r:embed="rId2">
              <a:alphaModFix amt="72000"/>
            </a:blip>
            <a:srcRect/>
            <a:stretch>
              <a:fillRect/>
            </a:stretch>
          </a:blip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25" name="Slide Number Placeholder 1"/>
          <p:cNvSpPr>
            <a:spLocks noGrp="1" noChangeArrowheads="1"/>
          </p:cNvSpPr>
          <p:nvPr>
            <p:ph type="sldNum" sz="quarter" idx="12"/>
          </p:nvPr>
        </p:nvSpPr>
        <p:spPr bwMode="auto">
          <a:noFill/>
          <a:ln>
            <a:miter lim="800000"/>
            <a:headEnd/>
            <a:tailEnd/>
          </a:ln>
        </p:spPr>
        <p:txBody>
          <a:bodyPr/>
          <a:lstStyle/>
          <a:p>
            <a:fld id="{58DED229-D7CE-4FE9-92ED-677832B1BD42}" type="slidenum">
              <a:rPr lang="en-US" altLang="en-US"/>
              <a:pPr/>
              <a:t>2</a:t>
            </a:fld>
            <a:endParaRPr lang="en-US" altLang="en-US"/>
          </a:p>
        </p:txBody>
      </p:sp>
      <p:sp>
        <p:nvSpPr>
          <p:cNvPr id="3" name="Footer Placeholder 2"/>
          <p:cNvSpPr>
            <a:spLocks noGrp="1"/>
          </p:cNvSpPr>
          <p:nvPr>
            <p:ph type="ftr" sz="quarter" idx="11"/>
          </p:nvPr>
        </p:nvSpPr>
        <p:spPr/>
        <p:txBody>
          <a:bodyPr/>
          <a:lstStyle/>
          <a:p>
            <a:pPr>
              <a:defRPr/>
            </a:pPr>
            <a:r>
              <a:rPr lang="en-US"/>
              <a:t>Department of Computer Science and Engineering, GIT, GITAM</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376518"/>
            <a:ext cx="8229600" cy="5979832"/>
          </a:xfrm>
        </p:spPr>
        <p:txBody>
          <a:bodyPr/>
          <a:lstStyle/>
          <a:p>
            <a:pPr eaLnBrk="1" hangingPunct="1"/>
            <a:r>
              <a:rPr lang="en-US" dirty="0" smtClean="0">
                <a:ea typeface="ＭＳ Ｐゴシック" pitchFamily="34" charset="-128"/>
              </a:rPr>
              <a:t>Machine Learning: </a:t>
            </a:r>
            <a:r>
              <a:rPr lang="en-US" sz="2200" dirty="0" smtClean="0"/>
              <a:t>Machine learning is a method of data analysis that automates analytical model building. It is a branch of Artificial Intelligence based on the idea that systems can learn from data, identify patterns and make decisions with minimal human intervention.</a:t>
            </a:r>
          </a:p>
          <a:p>
            <a:pPr eaLnBrk="1" hangingPunct="1"/>
            <a:r>
              <a:rPr lang="en-US" sz="2200" dirty="0" smtClean="0">
                <a:ea typeface="ＭＳ Ｐゴシック" pitchFamily="34" charset="-128"/>
              </a:rPr>
              <a:t>It is an application/function of AI that provides the system the ability to automatically learn and improve from the experience.</a:t>
            </a:r>
          </a:p>
          <a:p>
            <a:pPr eaLnBrk="1" hangingPunct="1"/>
            <a:r>
              <a:rPr lang="en-US" dirty="0" smtClean="0">
                <a:ea typeface="ＭＳ Ｐゴシック" pitchFamily="34" charset="-128"/>
              </a:rPr>
              <a:t>Types: </a:t>
            </a:r>
            <a:endParaRPr lang="en-US" sz="2500" dirty="0" smtClean="0">
              <a:ea typeface="ＭＳ Ｐゴシック" pitchFamily="34" charset="-128"/>
            </a:endParaRPr>
          </a:p>
          <a:p>
            <a:pPr lvl="1" eaLnBrk="1" hangingPunct="1"/>
            <a:r>
              <a:rPr lang="en-US" sz="2200" dirty="0" smtClean="0">
                <a:ea typeface="ＭＳ Ｐゴシック" pitchFamily="34" charset="-128"/>
              </a:rPr>
              <a:t>Supervised Learning: Occurs when algorithm learns from example data(Target Output) ex : Regression(continuous value) , Classification(discrete value).</a:t>
            </a:r>
          </a:p>
          <a:p>
            <a:pPr lvl="1" eaLnBrk="1" hangingPunct="1"/>
            <a:r>
              <a:rPr lang="en-US" sz="2200" dirty="0" smtClean="0">
                <a:ea typeface="ＭＳ Ｐゴシック" pitchFamily="34" charset="-128"/>
              </a:rPr>
              <a:t>Classification types: Binary Classification(Two data) , Multi Class Classification(More than two data).</a:t>
            </a:r>
          </a:p>
          <a:p>
            <a:pPr lvl="1" eaLnBrk="1" hangingPunct="1"/>
            <a:r>
              <a:rPr lang="en-US" sz="2200" dirty="0" smtClean="0">
                <a:ea typeface="ＭＳ Ｐゴシック" pitchFamily="34" charset="-128"/>
              </a:rPr>
              <a:t>Un Supervised Learning: Occurs when algorithm learns from plain data(No Target Output) ex: clustering.</a:t>
            </a:r>
          </a:p>
          <a:p>
            <a:pPr eaLnBrk="1" hangingPunct="1"/>
            <a:endParaRPr lang="en-US" sz="2500" dirty="0" smtClean="0">
              <a:ea typeface="ＭＳ Ｐゴシック" pitchFamily="34" charset="-128"/>
            </a:endParaRPr>
          </a:p>
          <a:p>
            <a:pPr eaLnBrk="1" hangingPunct="1"/>
            <a:endParaRPr lang="en-US" sz="2500" dirty="0" smtClean="0">
              <a:ea typeface="ＭＳ Ｐゴシック" pitchFamily="34" charset="-128"/>
            </a:endParaRPr>
          </a:p>
          <a:p>
            <a:pPr eaLnBrk="1" hangingPunct="1"/>
            <a:endParaRPr lang="en-IN" dirty="0" smtClean="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Department of Computer Science and Engineering, GIT, GITAM</a:t>
            </a:r>
          </a:p>
        </p:txBody>
      </p:sp>
      <p:sp>
        <p:nvSpPr>
          <p:cNvPr id="6148" name="Slide Number Placeholder 4"/>
          <p:cNvSpPr>
            <a:spLocks noGrp="1" noChangeArrowheads="1"/>
          </p:cNvSpPr>
          <p:nvPr>
            <p:ph type="sldNum" sz="quarter" idx="12"/>
          </p:nvPr>
        </p:nvSpPr>
        <p:spPr bwMode="auto">
          <a:noFill/>
          <a:ln>
            <a:miter lim="800000"/>
            <a:headEnd/>
            <a:tailEnd/>
          </a:ln>
        </p:spPr>
        <p:txBody>
          <a:bodyPr/>
          <a:lstStyle/>
          <a:p>
            <a:fld id="{5EDAE921-0FF9-48EB-B484-7B582FBFC7C2}" type="slidenum">
              <a:rPr lang="en-US" altLang="en-US"/>
              <a:pPr/>
              <a:t>3</a:t>
            </a:fld>
            <a:endParaRPr lang="en-US" altLang="en-US"/>
          </a:p>
        </p:txBody>
      </p:sp>
      <p:sp>
        <p:nvSpPr>
          <p:cNvPr id="6" name="Rectangle 5"/>
          <p:cNvSpPr/>
          <p:nvPr/>
        </p:nvSpPr>
        <p:spPr>
          <a:xfrm>
            <a:off x="8229600" y="0"/>
            <a:ext cx="914400" cy="914400"/>
          </a:xfrm>
          <a:prstGeom prst="rect">
            <a:avLst/>
          </a:prstGeom>
          <a:blipFill dpi="0" rotWithShape="1">
            <a:blip r:embed="rId2">
              <a:alphaModFix amt="72000"/>
            </a:blip>
            <a:srcRect/>
            <a:stretch>
              <a:fillRect/>
            </a:stretch>
          </a:blip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51012"/>
            <a:ext cx="8229600" cy="5737412"/>
          </a:xfrm>
        </p:spPr>
        <p:txBody>
          <a:bodyPr/>
          <a:lstStyle/>
          <a:p>
            <a:r>
              <a:rPr lang="en-US" b="1" dirty="0" smtClean="0"/>
              <a:t>Exploratory Data Analysis</a:t>
            </a:r>
            <a:r>
              <a:rPr lang="en-US" dirty="0" smtClean="0"/>
              <a:t>:</a:t>
            </a:r>
          </a:p>
          <a:p>
            <a:endParaRPr lang="en-US" dirty="0" smtClean="0"/>
          </a:p>
          <a:p>
            <a:pPr>
              <a:buNone/>
            </a:pPr>
            <a:r>
              <a:rPr lang="en-US" sz="2200" dirty="0" smtClean="0"/>
              <a:t>	EDA was promoted by John Tukey in 1977 to encourage statisticians visually to examine their data set , to formulate the hypothesis that could be tested on Data sets</a:t>
            </a:r>
            <a:r>
              <a:rPr lang="en-US" dirty="0" smtClean="0"/>
              <a:t>.</a:t>
            </a:r>
          </a:p>
          <a:p>
            <a:pPr>
              <a:buNone/>
            </a:pPr>
            <a:endParaRPr lang="en-US" dirty="0" smtClean="0"/>
          </a:p>
          <a:p>
            <a:pPr>
              <a:buNone/>
            </a:pPr>
            <a:r>
              <a:rPr lang="en-US" sz="2200" dirty="0" smtClean="0"/>
              <a:t>	Exploratory Data analysis can never be a full story ,but nothing else can serve as a the foundation stone.</a:t>
            </a:r>
          </a:p>
          <a:p>
            <a:pPr lvl="1">
              <a:buNone/>
            </a:pPr>
            <a:r>
              <a:rPr lang="en-US" sz="2200" dirty="0" smtClean="0"/>
              <a:t>							- John Tukey</a:t>
            </a:r>
          </a:p>
          <a:p>
            <a:pPr lvl="1">
              <a:buNone/>
            </a:pPr>
            <a:endParaRPr lang="en-US" sz="2200" dirty="0" smtClean="0"/>
          </a:p>
          <a:p>
            <a:pPr lvl="1">
              <a:buNone/>
            </a:pPr>
            <a:r>
              <a:rPr lang="en-US" sz="2200" dirty="0" smtClean="0"/>
              <a:t>EDA technique are generally graphical . </a:t>
            </a:r>
          </a:p>
          <a:p>
            <a:pPr lvl="1">
              <a:buNone/>
            </a:pPr>
            <a:r>
              <a:rPr lang="en-US" sz="2200" dirty="0" smtClean="0"/>
              <a:t>They include </a:t>
            </a:r>
            <a:r>
              <a:rPr lang="en-US" altLang="en-US" sz="2200" dirty="0" smtClean="0">
                <a:ea typeface="ＭＳ Ｐゴシック" pitchFamily="34" charset="-128"/>
              </a:rPr>
              <a:t>Box plot ,Histogram , Scatter Plot , Line plot.</a:t>
            </a:r>
          </a:p>
        </p:txBody>
      </p:sp>
      <p:sp>
        <p:nvSpPr>
          <p:cNvPr id="2" name="Footer Placeholder 1"/>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3" name="Slide Number Placeholder 2"/>
          <p:cNvSpPr>
            <a:spLocks noGrp="1"/>
          </p:cNvSpPr>
          <p:nvPr>
            <p:ph type="sldNum" sz="quarter" idx="12"/>
          </p:nvPr>
        </p:nvSpPr>
        <p:spPr/>
        <p:txBody>
          <a:bodyPr/>
          <a:lstStyle/>
          <a:p>
            <a:fld id="{84F6DD87-F84C-4AEE-94CA-C66045942563}" type="slidenum">
              <a:rPr lang="en-US" altLang="en-US" smtClean="0"/>
              <a:pPr/>
              <a:t>4</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330"/>
            <a:ext cx="8229600" cy="6186020"/>
          </a:xfrm>
        </p:spPr>
        <p:txBody>
          <a:bodyPr/>
          <a:lstStyle/>
          <a:p>
            <a:r>
              <a:rPr lang="en-US" dirty="0" smtClean="0"/>
              <a:t>Line Plot:</a:t>
            </a:r>
          </a:p>
          <a:p>
            <a:pPr>
              <a:buNone/>
            </a:pPr>
            <a:r>
              <a:rPr lang="en-US" sz="2200" dirty="0" smtClean="0"/>
              <a:t>	A line plot or line graph or curve chart which displays information as a series of data points called 'markers' connected by straight line segments</a:t>
            </a:r>
            <a:r>
              <a:rPr lang="en-US"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5" name="Slide Number Placeholder 4"/>
          <p:cNvSpPr>
            <a:spLocks noGrp="1"/>
          </p:cNvSpPr>
          <p:nvPr>
            <p:ph type="sldNum" sz="quarter" idx="12"/>
          </p:nvPr>
        </p:nvSpPr>
        <p:spPr/>
        <p:txBody>
          <a:bodyPr/>
          <a:lstStyle/>
          <a:p>
            <a:fld id="{7C97D846-80ED-47EF-B932-0CF45414C2B2}" type="slidenum">
              <a:rPr lang="en-US" altLang="en-US" smtClean="0"/>
              <a:pPr/>
              <a:t>5</a:t>
            </a:fld>
            <a:endParaRPr lang="en-US" altLang="en-US"/>
          </a:p>
        </p:txBody>
      </p:sp>
      <p:pic>
        <p:nvPicPr>
          <p:cNvPr id="6" name="Picture 5" descr="lineplot.PNG"/>
          <p:cNvPicPr>
            <a:picLocks noChangeAspect="1"/>
          </p:cNvPicPr>
          <p:nvPr/>
        </p:nvPicPr>
        <p:blipFill>
          <a:blip r:embed="rId2"/>
          <a:stretch>
            <a:fillRect/>
          </a:stretch>
        </p:blipFill>
        <p:spPr>
          <a:xfrm>
            <a:off x="2348753" y="2079811"/>
            <a:ext cx="5567082" cy="294042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330"/>
            <a:ext cx="8229600" cy="5955834"/>
          </a:xfrm>
        </p:spPr>
        <p:txBody>
          <a:bodyPr/>
          <a:lstStyle/>
          <a:p>
            <a:r>
              <a:rPr lang="en-US" dirty="0" smtClean="0"/>
              <a:t>Scatter Plot:</a:t>
            </a:r>
          </a:p>
          <a:p>
            <a:r>
              <a:rPr lang="en-US" sz="2200" dirty="0" smtClean="0"/>
              <a:t>A  scatter plot (also called  </a:t>
            </a:r>
            <a:r>
              <a:rPr lang="en-US" sz="2200" b="1" dirty="0" smtClean="0"/>
              <a:t>scatter diagram</a:t>
            </a:r>
            <a:r>
              <a:rPr lang="en-US" sz="2200" dirty="0" smtClean="0"/>
              <a:t>) is a type of plot or mathematical diagram</a:t>
            </a:r>
            <a:r>
              <a:rPr lang="en-US" sz="2200" smtClean="0"/>
              <a:t> uses </a:t>
            </a:r>
            <a:r>
              <a:rPr lang="en-US" sz="2200" dirty="0" smtClean="0"/>
              <a:t>Cartesian coordinates to display values for typically two variables for a set of data.</a:t>
            </a:r>
          </a:p>
          <a:p>
            <a:endParaRPr lang="en-US" dirty="0"/>
          </a:p>
        </p:txBody>
      </p:sp>
      <p:sp>
        <p:nvSpPr>
          <p:cNvPr id="4" name="Footer Placeholder 3"/>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5" name="Slide Number Placeholder 4"/>
          <p:cNvSpPr>
            <a:spLocks noGrp="1"/>
          </p:cNvSpPr>
          <p:nvPr>
            <p:ph type="sldNum" sz="quarter" idx="12"/>
          </p:nvPr>
        </p:nvSpPr>
        <p:spPr/>
        <p:txBody>
          <a:bodyPr/>
          <a:lstStyle/>
          <a:p>
            <a:fld id="{7C97D846-80ED-47EF-B932-0CF45414C2B2}" type="slidenum">
              <a:rPr lang="en-US" altLang="en-US" smtClean="0"/>
              <a:pPr/>
              <a:t>6</a:t>
            </a:fld>
            <a:endParaRPr lang="en-US" altLang="en-US"/>
          </a:p>
        </p:txBody>
      </p:sp>
      <p:pic>
        <p:nvPicPr>
          <p:cNvPr id="6" name="Picture 5" descr="scatterplot.PNG"/>
          <p:cNvPicPr>
            <a:picLocks noChangeAspect="1"/>
          </p:cNvPicPr>
          <p:nvPr/>
        </p:nvPicPr>
        <p:blipFill>
          <a:blip r:embed="rId2"/>
          <a:stretch>
            <a:fillRect/>
          </a:stretch>
        </p:blipFill>
        <p:spPr>
          <a:xfrm>
            <a:off x="3124200" y="2303930"/>
            <a:ext cx="4540624" cy="303007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4118"/>
            <a:ext cx="8229600" cy="5902045"/>
          </a:xfrm>
        </p:spPr>
        <p:txBody>
          <a:bodyPr/>
          <a:lstStyle/>
          <a:p>
            <a:r>
              <a:rPr lang="en-US" dirty="0" smtClean="0"/>
              <a:t>Histogram:</a:t>
            </a:r>
          </a:p>
          <a:p>
            <a:pPr>
              <a:buNone/>
            </a:pPr>
            <a:r>
              <a:rPr lang="en-US" sz="2200" dirty="0" smtClean="0"/>
              <a:t>					It is a type of visualization used to explore 							the data set . A histogram is a graphical display of data 				using bars of different heights .Taller bars show that 					more data falls in that range.</a:t>
            </a:r>
          </a:p>
          <a:p>
            <a:pPr lvl="5">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5" name="Slide Number Placeholder 4"/>
          <p:cNvSpPr>
            <a:spLocks noGrp="1"/>
          </p:cNvSpPr>
          <p:nvPr>
            <p:ph type="sldNum" sz="quarter" idx="12"/>
          </p:nvPr>
        </p:nvSpPr>
        <p:spPr/>
        <p:txBody>
          <a:bodyPr/>
          <a:lstStyle/>
          <a:p>
            <a:fld id="{7C97D846-80ED-47EF-B932-0CF45414C2B2}" type="slidenum">
              <a:rPr lang="en-US" altLang="en-US" smtClean="0"/>
              <a:pPr/>
              <a:t>7</a:t>
            </a:fld>
            <a:endParaRPr lang="en-US" altLang="en-US"/>
          </a:p>
        </p:txBody>
      </p:sp>
      <p:pic>
        <p:nvPicPr>
          <p:cNvPr id="6" name="Picture 5" descr="hist1.PNG"/>
          <p:cNvPicPr>
            <a:picLocks noChangeAspect="1"/>
          </p:cNvPicPr>
          <p:nvPr/>
        </p:nvPicPr>
        <p:blipFill>
          <a:blip r:embed="rId2"/>
          <a:stretch>
            <a:fillRect/>
          </a:stretch>
        </p:blipFill>
        <p:spPr>
          <a:xfrm>
            <a:off x="2052917" y="2918012"/>
            <a:ext cx="5662151" cy="1196444"/>
          </a:xfrm>
          <a:prstGeom prst="rect">
            <a:avLst/>
          </a:prstGeom>
        </p:spPr>
      </p:pic>
      <p:pic>
        <p:nvPicPr>
          <p:cNvPr id="7" name="Picture 6" descr="hist2.PNG"/>
          <p:cNvPicPr>
            <a:picLocks noChangeAspect="1"/>
          </p:cNvPicPr>
          <p:nvPr/>
        </p:nvPicPr>
        <p:blipFill>
          <a:blip r:embed="rId3"/>
          <a:stretch>
            <a:fillRect/>
          </a:stretch>
        </p:blipFill>
        <p:spPr>
          <a:xfrm>
            <a:off x="1925641" y="4834987"/>
            <a:ext cx="5466698" cy="92630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3" name="Slide Number Placeholder 2"/>
          <p:cNvSpPr>
            <a:spLocks noGrp="1"/>
          </p:cNvSpPr>
          <p:nvPr>
            <p:ph type="sldNum" sz="quarter" idx="12"/>
          </p:nvPr>
        </p:nvSpPr>
        <p:spPr/>
        <p:txBody>
          <a:bodyPr/>
          <a:lstStyle/>
          <a:p>
            <a:fld id="{84F6DD87-F84C-4AEE-94CA-C66045942563}" type="slidenum">
              <a:rPr lang="en-US" altLang="en-US" smtClean="0"/>
              <a:pPr/>
              <a:t>8</a:t>
            </a:fld>
            <a:endParaRPr lang="en-US" altLang="en-US"/>
          </a:p>
        </p:txBody>
      </p:sp>
      <p:pic>
        <p:nvPicPr>
          <p:cNvPr id="4" name="Picture 3" descr="hist3.PNG"/>
          <p:cNvPicPr>
            <a:picLocks noChangeAspect="1"/>
          </p:cNvPicPr>
          <p:nvPr/>
        </p:nvPicPr>
        <p:blipFill>
          <a:blip r:embed="rId2"/>
          <a:stretch>
            <a:fillRect/>
          </a:stretch>
        </p:blipFill>
        <p:spPr>
          <a:xfrm>
            <a:off x="2146177" y="1263964"/>
            <a:ext cx="4564776" cy="1371719"/>
          </a:xfrm>
          <a:prstGeom prst="rect">
            <a:avLst/>
          </a:prstGeom>
        </p:spPr>
      </p:pic>
      <p:pic>
        <p:nvPicPr>
          <p:cNvPr id="5" name="Picture 4" descr="hist4.PNG"/>
          <p:cNvPicPr>
            <a:picLocks noChangeAspect="1"/>
          </p:cNvPicPr>
          <p:nvPr/>
        </p:nvPicPr>
        <p:blipFill>
          <a:blip r:embed="rId3"/>
          <a:stretch>
            <a:fillRect/>
          </a:stretch>
        </p:blipFill>
        <p:spPr>
          <a:xfrm>
            <a:off x="2271683" y="3801641"/>
            <a:ext cx="4671465" cy="153175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7224"/>
            <a:ext cx="8229600" cy="6159126"/>
          </a:xfrm>
        </p:spPr>
        <p:txBody>
          <a:bodyPr/>
          <a:lstStyle/>
          <a:p>
            <a:r>
              <a:rPr lang="en-US" dirty="0" smtClean="0"/>
              <a:t>Bee swarm plot:</a:t>
            </a:r>
          </a:p>
          <a:p>
            <a:pPr lvl="7">
              <a:buNone/>
            </a:pPr>
            <a:r>
              <a:rPr lang="en-US" sz="2200" dirty="0" smtClean="0"/>
              <a:t>A bee swarm plot is a one-dimensional scatter plot similar to “stripchart”, except that would-be overlapping points are separated such that each point is visible.</a:t>
            </a:r>
          </a:p>
          <a:p>
            <a:endParaRPr lang="en-US" dirty="0"/>
          </a:p>
        </p:txBody>
      </p:sp>
      <p:sp>
        <p:nvSpPr>
          <p:cNvPr id="4" name="Footer Placeholder 3"/>
          <p:cNvSpPr>
            <a:spLocks noGrp="1"/>
          </p:cNvSpPr>
          <p:nvPr>
            <p:ph type="ftr" sz="quarter" idx="11"/>
          </p:nvPr>
        </p:nvSpPr>
        <p:spPr/>
        <p:txBody>
          <a:bodyPr/>
          <a:lstStyle/>
          <a:p>
            <a:pPr>
              <a:defRPr/>
            </a:pPr>
            <a:r>
              <a:rPr lang="en-US" smtClean="0"/>
              <a:t>Department of Computer Science and Engineering, GIT, GITAM</a:t>
            </a:r>
            <a:endParaRPr lang="en-US"/>
          </a:p>
        </p:txBody>
      </p:sp>
      <p:sp>
        <p:nvSpPr>
          <p:cNvPr id="5" name="Slide Number Placeholder 4"/>
          <p:cNvSpPr>
            <a:spLocks noGrp="1"/>
          </p:cNvSpPr>
          <p:nvPr>
            <p:ph type="sldNum" sz="quarter" idx="12"/>
          </p:nvPr>
        </p:nvSpPr>
        <p:spPr/>
        <p:txBody>
          <a:bodyPr/>
          <a:lstStyle/>
          <a:p>
            <a:fld id="{7C97D846-80ED-47EF-B932-0CF45414C2B2}" type="slidenum">
              <a:rPr lang="en-US" altLang="en-US" smtClean="0"/>
              <a:pPr/>
              <a:t>9</a:t>
            </a:fld>
            <a:endParaRPr lang="en-US" altLang="en-US"/>
          </a:p>
        </p:txBody>
      </p:sp>
      <p:pic>
        <p:nvPicPr>
          <p:cNvPr id="7" name="Picture 6" descr="swarm.PNG"/>
          <p:cNvPicPr>
            <a:picLocks noChangeAspect="1"/>
          </p:cNvPicPr>
          <p:nvPr/>
        </p:nvPicPr>
        <p:blipFill>
          <a:blip r:embed="rId2"/>
          <a:stretch>
            <a:fillRect/>
          </a:stretch>
        </p:blipFill>
        <p:spPr>
          <a:xfrm>
            <a:off x="457200" y="837974"/>
            <a:ext cx="2904565" cy="2591025"/>
          </a:xfrm>
          <a:prstGeom prst="rect">
            <a:avLst/>
          </a:prstGeom>
        </p:spPr>
      </p:pic>
      <p:pic>
        <p:nvPicPr>
          <p:cNvPr id="9" name="Picture 8" descr="swarmop.PNG"/>
          <p:cNvPicPr>
            <a:picLocks noChangeAspect="1"/>
          </p:cNvPicPr>
          <p:nvPr/>
        </p:nvPicPr>
        <p:blipFill>
          <a:blip r:embed="rId3"/>
          <a:stretch>
            <a:fillRect/>
          </a:stretch>
        </p:blipFill>
        <p:spPr>
          <a:xfrm>
            <a:off x="433980" y="3830740"/>
            <a:ext cx="4000847" cy="2804403"/>
          </a:xfrm>
          <a:prstGeom prst="rect">
            <a:avLst/>
          </a:prstGeom>
        </p:spPr>
      </p:pic>
      <p:pic>
        <p:nvPicPr>
          <p:cNvPr id="10" name="Picture 9" descr="swarmplot.PNG"/>
          <p:cNvPicPr>
            <a:picLocks noChangeAspect="1"/>
          </p:cNvPicPr>
          <p:nvPr/>
        </p:nvPicPr>
        <p:blipFill>
          <a:blip r:embed="rId4"/>
          <a:stretch>
            <a:fillRect/>
          </a:stretch>
        </p:blipFill>
        <p:spPr>
          <a:xfrm>
            <a:off x="5135572" y="3830740"/>
            <a:ext cx="3551228" cy="2370026"/>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ITAM-review-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dpi="0" rotWithShape="1">
          <a:blip xmlns:r="http://schemas.openxmlformats.org/officeDocument/2006/relationships" r:embed="rId1">
            <a:alphaModFix amt="72000"/>
          </a:blip>
          <a:srcRect/>
          <a:stretch>
            <a:fillRect/>
          </a:stretch>
        </a:blipFill>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GITAM-review-ppt.pot</Template>
  <TotalTime>2611</TotalTime>
  <Words>501</Words>
  <Application>Microsoft Office PowerPoint</Application>
  <PresentationFormat>On-screen Show (4:3)</PresentationFormat>
  <Paragraphs>128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GITAM-review-ppt</vt:lpstr>
      <vt:lpstr> Machine Learning- (Exploratory Data Analysis , Ensambling Data Modeling) </vt:lpstr>
      <vt:lpstr> Agenda: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Conclusion</vt:lpstr>
      <vt:lpstr>Bibliography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kranthi kiran mandava</dc:creator>
  <cp:lastModifiedBy>Vedavyas Sai Ananthasetty</cp:lastModifiedBy>
  <cp:revision>122</cp:revision>
  <dcterms:created xsi:type="dcterms:W3CDTF">2019-11-14T15:36:49Z</dcterms:created>
  <dcterms:modified xsi:type="dcterms:W3CDTF">2021-03-11T06:46:39Z</dcterms:modified>
</cp:coreProperties>
</file>