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56" r:id="rId3"/>
    <p:sldId id="271" r:id="rId4"/>
    <p:sldId id="275" r:id="rId5"/>
    <p:sldId id="276" r:id="rId6"/>
    <p:sldId id="277" r:id="rId7"/>
    <p:sldId id="278" r:id="rId8"/>
    <p:sldId id="272" r:id="rId9"/>
    <p:sldId id="279" r:id="rId10"/>
    <p:sldId id="280" r:id="rId11"/>
    <p:sldId id="262" r:id="rId12"/>
    <p:sldId id="281"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74" autoAdjust="0"/>
  </p:normalViewPr>
  <p:slideViewPr>
    <p:cSldViewPr>
      <p:cViewPr varScale="1">
        <p:scale>
          <a:sx n="114" d="100"/>
          <a:sy n="114" d="100"/>
        </p:scale>
        <p:origin x="414" y="10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3/26/2017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3/26/2017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3/26/2017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3/26/2017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3/26/2017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3/26/2017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3/26/2017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3/26/2017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3/26/2017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Pneumatic_tub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NETWORKING TODAY</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		  internet protocols </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36520" y="1676400"/>
            <a:ext cx="5068185" cy="5029200"/>
          </a:xfrm>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639762"/>
          </a:xfrm>
        </p:spPr>
        <p:txBody>
          <a:bodyPr>
            <a:normAutofit fontScale="90000"/>
          </a:bodyPr>
          <a:lstStyle/>
          <a:p>
            <a:r>
              <a:rPr lang="en-US" dirty="0"/>
              <a:t>				  </a:t>
            </a:r>
            <a:r>
              <a:rPr lang="en-US" dirty="0" err="1"/>
              <a:t>arp</a:t>
            </a:r>
            <a:r>
              <a:rPr lang="en-US" dirty="0"/>
              <a:t> / </a:t>
            </a:r>
            <a:r>
              <a:rPr lang="en-US" dirty="0" err="1"/>
              <a:t>rarp</a:t>
            </a:r>
            <a:endParaRPr lang="en-US" dirty="0"/>
          </a:p>
        </p:txBody>
      </p:sp>
      <p:sp>
        <p:nvSpPr>
          <p:cNvPr id="3" name="Content Placeholder 2"/>
          <p:cNvSpPr>
            <a:spLocks noGrp="1"/>
          </p:cNvSpPr>
          <p:nvPr>
            <p:ph sz="half" idx="1"/>
          </p:nvPr>
        </p:nvSpPr>
        <p:spPr>
          <a:xfrm>
            <a:off x="989012" y="914400"/>
            <a:ext cx="5273467" cy="5943600"/>
          </a:xfrm>
        </p:spPr>
        <p:txBody>
          <a:bodyPr>
            <a:noAutofit/>
          </a:bodyPr>
          <a:lstStyle/>
          <a:p>
            <a:r>
              <a:rPr lang="en-US" sz="1400" dirty="0"/>
              <a:t>ARP operates at Layer 2 in the OSI model. </a:t>
            </a:r>
          </a:p>
          <a:p>
            <a:r>
              <a:rPr lang="en-US" sz="1400" dirty="0"/>
              <a:t>ARP works on modern Ethernet and Wi-Fi networks as follows: Network adapters are produced with a physical address embedded in the hardware called the Media Access Control (MAC) address. Manufacturers take care to ensure these 6-byte (48-bit) addresses are unique, as IP relies on these unique identifiers for message delivery.</a:t>
            </a:r>
          </a:p>
          <a:p>
            <a:r>
              <a:rPr lang="en-US" sz="1400" dirty="0"/>
              <a:t>When any device wishes to send data to another target device, it must first determine the MAC address of that target given its IP address These IP-to-MAC address mappings are derived from an ARP cache maintained on each device.</a:t>
            </a:r>
          </a:p>
          <a:p>
            <a:r>
              <a:rPr lang="en-US" sz="1400" dirty="0"/>
              <a:t>If the given IP address does not appear in a device's cache, that device cannot direct messages to that target until it obtains a new mapping. To do this, the initiating device first sends an ARP request broadcast message on the local subnet. The host with the given IP address sends an ARP reply in response to the broadcast, allowing the initiating device to update its cache and proceed to deliver messages directly to the target.</a:t>
            </a:r>
            <a:endParaRPr lang="en-US" sz="1400" dirty="0"/>
          </a:p>
        </p:txBody>
      </p:sp>
      <p:sp>
        <p:nvSpPr>
          <p:cNvPr id="4" name="Content Placeholder 3"/>
          <p:cNvSpPr>
            <a:spLocks noGrp="1"/>
          </p:cNvSpPr>
          <p:nvPr>
            <p:ph sz="half" idx="2"/>
          </p:nvPr>
        </p:nvSpPr>
        <p:spPr/>
        <p:txBody>
          <a:bodyPr>
            <a:normAutofit fontScale="77500" lnSpcReduction="20000"/>
          </a:bodyPr>
          <a:lstStyle/>
          <a:p>
            <a:r>
              <a:rPr lang="en-US" dirty="0"/>
              <a:t>A network protocol called RARP (Reverse ARP) was also developed in the 1980s to complement ARP. As its name implies, RARP performed the opposite function of ARP, converting from physical network addresses to the IP addresses assigned to those devices. RARP was made obsolete by DHCP and is no longer used.</a:t>
            </a:r>
          </a:p>
          <a:p>
            <a:endParaRPr lang="en-US" dirty="0"/>
          </a:p>
          <a:p>
            <a:r>
              <a:rPr lang="en-US" dirty="0"/>
              <a:t>A separate protocol called Inverse ARP also supports the reverse address mapping function. Inverse ARP is not used on Ethernet or Wi-Fi networks either although it can sometimes be found on other types.</a:t>
            </a:r>
            <a:endParaRPr lang="en-US" dirty="0"/>
          </a:p>
        </p:txBody>
      </p:sp>
    </p:spTree>
    <p:extLst>
      <p:ext uri="{BB962C8B-B14F-4D97-AF65-F5344CB8AC3E}">
        <p14:creationId xmlns:p14="http://schemas.microsoft.com/office/powerpoint/2010/main" val="230283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 technologies</a:t>
            </a:r>
          </a:p>
        </p:txBody>
      </p:sp>
      <p:sp>
        <p:nvSpPr>
          <p:cNvPr id="3" name="Content Placeholder 2"/>
          <p:cNvSpPr>
            <a:spLocks noGrp="1"/>
          </p:cNvSpPr>
          <p:nvPr>
            <p:ph idx="1"/>
          </p:nvPr>
        </p:nvSpPr>
        <p:spPr/>
        <p:txBody>
          <a:bodyPr/>
          <a:lstStyle/>
          <a:p>
            <a:r>
              <a:rPr lang="en-US" dirty="0"/>
              <a:t>Ethernet</a:t>
            </a:r>
          </a:p>
          <a:p>
            <a:r>
              <a:rPr lang="en-US" dirty="0"/>
              <a:t>Fast Ethernet</a:t>
            </a:r>
          </a:p>
          <a:p>
            <a:r>
              <a:rPr lang="en-US" dirty="0"/>
              <a:t>Gigabit Ethernet</a:t>
            </a:r>
          </a:p>
          <a:p>
            <a:r>
              <a:rPr lang="en-US" dirty="0"/>
              <a:t>10 Gigabit Ethernet</a:t>
            </a:r>
          </a:p>
          <a:p>
            <a:r>
              <a:rPr lang="en-US" dirty="0"/>
              <a:t>Asynchronous Transfer Mode (ATM)</a:t>
            </a:r>
          </a:p>
          <a:p>
            <a:r>
              <a:rPr lang="en-US" dirty="0"/>
              <a:t>Power over Ethernet (</a:t>
            </a:r>
            <a:r>
              <a:rPr lang="en-US" dirty="0" err="1"/>
              <a:t>PoE</a:t>
            </a:r>
            <a:r>
              <a:rPr lang="en-US" dirty="0"/>
              <a:t>)</a:t>
            </a:r>
          </a:p>
          <a:p>
            <a:pPr marL="45720" indent="0">
              <a:buNone/>
            </a:pPr>
            <a:endParaRPr lang="en-US"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 technologies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511101"/>
              </p:ext>
            </p:extLst>
          </p:nvPr>
        </p:nvGraphicFramePr>
        <p:xfrm>
          <a:off x="1217613" y="1828800"/>
          <a:ext cx="9753600" cy="4241800"/>
        </p:xfrm>
        <a:graphic>
          <a:graphicData uri="http://schemas.openxmlformats.org/drawingml/2006/table">
            <a:tbl>
              <a:tblPr firstRow="1" bandRow="1">
                <a:tableStyleId>{073A0DAA-6AF3-43AB-8588-CEC1D06C72B9}</a:tableStyleId>
              </a:tblPr>
              <a:tblGrid>
                <a:gridCol w="1950720">
                  <a:extLst>
                    <a:ext uri="{9D8B030D-6E8A-4147-A177-3AD203B41FA5}">
                      <a16:colId xmlns:a16="http://schemas.microsoft.com/office/drawing/2014/main" val="2245061156"/>
                    </a:ext>
                  </a:extLst>
                </a:gridCol>
                <a:gridCol w="1950720">
                  <a:extLst>
                    <a:ext uri="{9D8B030D-6E8A-4147-A177-3AD203B41FA5}">
                      <a16:colId xmlns:a16="http://schemas.microsoft.com/office/drawing/2014/main" val="409503000"/>
                    </a:ext>
                  </a:extLst>
                </a:gridCol>
                <a:gridCol w="1950720">
                  <a:extLst>
                    <a:ext uri="{9D8B030D-6E8A-4147-A177-3AD203B41FA5}">
                      <a16:colId xmlns:a16="http://schemas.microsoft.com/office/drawing/2014/main" val="2293284177"/>
                    </a:ext>
                  </a:extLst>
                </a:gridCol>
                <a:gridCol w="1950720">
                  <a:extLst>
                    <a:ext uri="{9D8B030D-6E8A-4147-A177-3AD203B41FA5}">
                      <a16:colId xmlns:a16="http://schemas.microsoft.com/office/drawing/2014/main" val="4257414664"/>
                    </a:ext>
                  </a:extLst>
                </a:gridCol>
                <a:gridCol w="1950720">
                  <a:extLst>
                    <a:ext uri="{9D8B030D-6E8A-4147-A177-3AD203B41FA5}">
                      <a16:colId xmlns:a16="http://schemas.microsoft.com/office/drawing/2014/main" val="958093171"/>
                    </a:ext>
                  </a:extLst>
                </a:gridCol>
              </a:tblGrid>
              <a:tr h="370840">
                <a:tc>
                  <a:txBody>
                    <a:bodyPr/>
                    <a:lstStyle/>
                    <a:p>
                      <a:pPr algn="l" fontAlgn="t"/>
                      <a:r>
                        <a:rPr lang="en-US" b="1">
                          <a:effectLst/>
                        </a:rPr>
                        <a:t>Name</a:t>
                      </a:r>
                      <a:endParaRPr lang="en-US">
                        <a:effectLst/>
                      </a:endParaRPr>
                    </a:p>
                  </a:txBody>
                  <a:tcPr marL="38100" marR="38100" marT="38100" marB="38100"/>
                </a:tc>
                <a:tc>
                  <a:txBody>
                    <a:bodyPr/>
                    <a:lstStyle/>
                    <a:p>
                      <a:pPr algn="l" fontAlgn="t"/>
                      <a:r>
                        <a:rPr lang="en-US" b="1">
                          <a:effectLst/>
                        </a:rPr>
                        <a:t>IEEE Standard</a:t>
                      </a:r>
                      <a:endParaRPr lang="en-US">
                        <a:effectLst/>
                      </a:endParaRPr>
                    </a:p>
                  </a:txBody>
                  <a:tcPr marL="38100" marR="38100" marT="38100" marB="38100"/>
                </a:tc>
                <a:tc>
                  <a:txBody>
                    <a:bodyPr/>
                    <a:lstStyle/>
                    <a:p>
                      <a:pPr algn="l" fontAlgn="t"/>
                      <a:r>
                        <a:rPr lang="en-US" b="1">
                          <a:effectLst/>
                        </a:rPr>
                        <a:t>Data Rate</a:t>
                      </a:r>
                      <a:endParaRPr lang="en-US">
                        <a:effectLst/>
                      </a:endParaRPr>
                    </a:p>
                  </a:txBody>
                  <a:tcPr marL="38100" marR="38100" marT="38100" marB="38100"/>
                </a:tc>
                <a:tc>
                  <a:txBody>
                    <a:bodyPr/>
                    <a:lstStyle/>
                    <a:p>
                      <a:pPr algn="l" fontAlgn="t"/>
                      <a:r>
                        <a:rPr lang="en-US" b="1">
                          <a:effectLst/>
                        </a:rPr>
                        <a:t>Media Type</a:t>
                      </a:r>
                      <a:endParaRPr lang="en-US">
                        <a:effectLst/>
                      </a:endParaRPr>
                    </a:p>
                  </a:txBody>
                  <a:tcPr marL="38100" marR="38100" marT="38100" marB="38100"/>
                </a:tc>
                <a:tc>
                  <a:txBody>
                    <a:bodyPr/>
                    <a:lstStyle/>
                    <a:p>
                      <a:pPr algn="l" fontAlgn="t"/>
                      <a:r>
                        <a:rPr lang="en-US" b="1">
                          <a:effectLst/>
                        </a:rPr>
                        <a:t>Maximum Distance</a:t>
                      </a:r>
                      <a:endParaRPr lang="en-US">
                        <a:effectLst/>
                      </a:endParaRPr>
                    </a:p>
                  </a:txBody>
                  <a:tcPr marL="38100" marR="38100" marT="38100" marB="38100"/>
                </a:tc>
                <a:extLst>
                  <a:ext uri="{0D108BD9-81ED-4DB2-BD59-A6C34878D82A}">
                    <a16:rowId xmlns:a16="http://schemas.microsoft.com/office/drawing/2014/main" val="2165427131"/>
                  </a:ext>
                </a:extLst>
              </a:tr>
              <a:tr h="370840">
                <a:tc>
                  <a:txBody>
                    <a:bodyPr/>
                    <a:lstStyle/>
                    <a:p>
                      <a:pPr algn="l" fontAlgn="t"/>
                      <a:r>
                        <a:rPr lang="en-US">
                          <a:effectLst/>
                        </a:rPr>
                        <a:t>Ethernet</a:t>
                      </a:r>
                    </a:p>
                  </a:txBody>
                  <a:tcPr marL="38100" marR="38100" marT="38100" marB="38100"/>
                </a:tc>
                <a:tc>
                  <a:txBody>
                    <a:bodyPr/>
                    <a:lstStyle/>
                    <a:p>
                      <a:pPr algn="l" fontAlgn="t"/>
                      <a:r>
                        <a:rPr lang="en-US">
                          <a:effectLst/>
                        </a:rPr>
                        <a:t>802.3</a:t>
                      </a:r>
                    </a:p>
                  </a:txBody>
                  <a:tcPr marL="38100" marR="38100" marT="38100" marB="38100"/>
                </a:tc>
                <a:tc>
                  <a:txBody>
                    <a:bodyPr/>
                    <a:lstStyle/>
                    <a:p>
                      <a:pPr algn="l" fontAlgn="t"/>
                      <a:r>
                        <a:rPr lang="en-US">
                          <a:effectLst/>
                        </a:rPr>
                        <a:t>10 Mbps</a:t>
                      </a:r>
                    </a:p>
                  </a:txBody>
                  <a:tcPr marL="38100" marR="38100" marT="38100" marB="38100"/>
                </a:tc>
                <a:tc>
                  <a:txBody>
                    <a:bodyPr/>
                    <a:lstStyle/>
                    <a:p>
                      <a:pPr algn="l" fontAlgn="t"/>
                      <a:r>
                        <a:rPr lang="en-US">
                          <a:effectLst/>
                        </a:rPr>
                        <a:t>10Base-T</a:t>
                      </a:r>
                    </a:p>
                  </a:txBody>
                  <a:tcPr marL="38100" marR="38100" marT="38100" marB="38100"/>
                </a:tc>
                <a:tc>
                  <a:txBody>
                    <a:bodyPr/>
                    <a:lstStyle/>
                    <a:p>
                      <a:pPr algn="l" fontAlgn="t"/>
                      <a:r>
                        <a:rPr lang="en-US">
                          <a:effectLst/>
                        </a:rPr>
                        <a:t>100 meters</a:t>
                      </a:r>
                    </a:p>
                  </a:txBody>
                  <a:tcPr marL="38100" marR="38100" marT="38100" marB="38100"/>
                </a:tc>
                <a:extLst>
                  <a:ext uri="{0D108BD9-81ED-4DB2-BD59-A6C34878D82A}">
                    <a16:rowId xmlns:a16="http://schemas.microsoft.com/office/drawing/2014/main" val="290443227"/>
                  </a:ext>
                </a:extLst>
              </a:tr>
              <a:tr h="370840">
                <a:tc>
                  <a:txBody>
                    <a:bodyPr/>
                    <a:lstStyle/>
                    <a:p>
                      <a:pPr algn="l" fontAlgn="t"/>
                      <a:r>
                        <a:rPr lang="en-US">
                          <a:effectLst/>
                        </a:rPr>
                        <a:t>Fast Ethernet/</a:t>
                      </a:r>
                      <a:br>
                        <a:rPr lang="en-US">
                          <a:effectLst/>
                        </a:rPr>
                      </a:br>
                      <a:r>
                        <a:rPr lang="en-US">
                          <a:effectLst/>
                        </a:rPr>
                        <a:t>100Base-T</a:t>
                      </a:r>
                    </a:p>
                  </a:txBody>
                  <a:tcPr marL="38100" marR="38100" marT="38100" marB="38100"/>
                </a:tc>
                <a:tc>
                  <a:txBody>
                    <a:bodyPr/>
                    <a:lstStyle/>
                    <a:p>
                      <a:pPr algn="l" fontAlgn="t"/>
                      <a:r>
                        <a:rPr lang="en-US" u="none" strike="noStrike" dirty="0">
                          <a:solidFill>
                            <a:schemeClr val="tx1"/>
                          </a:solidFill>
                          <a:effectLst/>
                        </a:rPr>
                        <a:t>802.3u</a:t>
                      </a:r>
                      <a:endParaRPr lang="en-US" dirty="0">
                        <a:solidFill>
                          <a:schemeClr val="tx1"/>
                        </a:solidFill>
                        <a:effectLst/>
                      </a:endParaRPr>
                    </a:p>
                  </a:txBody>
                  <a:tcPr marL="38100" marR="38100" marT="38100" marB="38100"/>
                </a:tc>
                <a:tc>
                  <a:txBody>
                    <a:bodyPr/>
                    <a:lstStyle/>
                    <a:p>
                      <a:pPr algn="l" fontAlgn="t"/>
                      <a:r>
                        <a:rPr lang="en-US">
                          <a:effectLst/>
                        </a:rPr>
                        <a:t>100 Mbps</a:t>
                      </a:r>
                    </a:p>
                  </a:txBody>
                  <a:tcPr marL="38100" marR="38100" marT="38100" marB="38100"/>
                </a:tc>
                <a:tc>
                  <a:txBody>
                    <a:bodyPr/>
                    <a:lstStyle/>
                    <a:p>
                      <a:pPr algn="l" fontAlgn="t"/>
                      <a:r>
                        <a:rPr lang="en-US">
                          <a:effectLst/>
                        </a:rPr>
                        <a:t>100Base-TX</a:t>
                      </a:r>
                      <a:br>
                        <a:rPr lang="en-US">
                          <a:effectLst/>
                        </a:rPr>
                      </a:br>
                      <a:r>
                        <a:rPr lang="en-US">
                          <a:effectLst/>
                        </a:rPr>
                        <a:t>100Base-FX</a:t>
                      </a:r>
                    </a:p>
                  </a:txBody>
                  <a:tcPr marL="38100" marR="38100" marT="38100" marB="38100"/>
                </a:tc>
                <a:tc>
                  <a:txBody>
                    <a:bodyPr/>
                    <a:lstStyle/>
                    <a:p>
                      <a:pPr algn="l" fontAlgn="t"/>
                      <a:r>
                        <a:rPr lang="en-US">
                          <a:effectLst/>
                        </a:rPr>
                        <a:t>100 meters</a:t>
                      </a:r>
                      <a:br>
                        <a:rPr lang="en-US">
                          <a:effectLst/>
                        </a:rPr>
                      </a:br>
                      <a:r>
                        <a:rPr lang="en-US">
                          <a:effectLst/>
                        </a:rPr>
                        <a:t>2000 meters</a:t>
                      </a:r>
                    </a:p>
                  </a:txBody>
                  <a:tcPr marL="38100" marR="38100" marT="38100" marB="38100"/>
                </a:tc>
                <a:extLst>
                  <a:ext uri="{0D108BD9-81ED-4DB2-BD59-A6C34878D82A}">
                    <a16:rowId xmlns:a16="http://schemas.microsoft.com/office/drawing/2014/main" val="4057815106"/>
                  </a:ext>
                </a:extLst>
              </a:tr>
              <a:tr h="370840">
                <a:tc>
                  <a:txBody>
                    <a:bodyPr/>
                    <a:lstStyle/>
                    <a:p>
                      <a:pPr algn="l" fontAlgn="t"/>
                      <a:r>
                        <a:rPr lang="en-US">
                          <a:effectLst/>
                        </a:rPr>
                        <a:t>Gigabit Ethernet/</a:t>
                      </a:r>
                      <a:br>
                        <a:rPr lang="en-US">
                          <a:effectLst/>
                        </a:rPr>
                      </a:br>
                      <a:r>
                        <a:rPr lang="en-US">
                          <a:effectLst/>
                        </a:rPr>
                        <a:t>GigE</a:t>
                      </a:r>
                    </a:p>
                  </a:txBody>
                  <a:tcPr marL="38100" marR="38100" marT="38100" marB="38100"/>
                </a:tc>
                <a:tc>
                  <a:txBody>
                    <a:bodyPr/>
                    <a:lstStyle/>
                    <a:p>
                      <a:pPr algn="l" fontAlgn="t"/>
                      <a:r>
                        <a:rPr lang="en-US">
                          <a:effectLst/>
                        </a:rPr>
                        <a:t>802.3z</a:t>
                      </a:r>
                    </a:p>
                  </a:txBody>
                  <a:tcPr marL="38100" marR="38100" marT="38100" marB="38100"/>
                </a:tc>
                <a:tc>
                  <a:txBody>
                    <a:bodyPr/>
                    <a:lstStyle/>
                    <a:p>
                      <a:pPr algn="l" fontAlgn="t"/>
                      <a:r>
                        <a:rPr lang="en-US">
                          <a:effectLst/>
                        </a:rPr>
                        <a:t>1000 Mbps</a:t>
                      </a:r>
                    </a:p>
                  </a:txBody>
                  <a:tcPr marL="38100" marR="38100" marT="38100" marB="38100"/>
                </a:tc>
                <a:tc>
                  <a:txBody>
                    <a:bodyPr/>
                    <a:lstStyle/>
                    <a:p>
                      <a:pPr algn="l" fontAlgn="t"/>
                      <a:r>
                        <a:rPr lang="en-US">
                          <a:effectLst/>
                        </a:rPr>
                        <a:t>1000Base-T</a:t>
                      </a:r>
                      <a:br>
                        <a:rPr lang="en-US">
                          <a:effectLst/>
                        </a:rPr>
                      </a:br>
                      <a:r>
                        <a:rPr lang="en-US">
                          <a:effectLst/>
                        </a:rPr>
                        <a:t>1000Base-SX</a:t>
                      </a:r>
                      <a:br>
                        <a:rPr lang="en-US">
                          <a:effectLst/>
                        </a:rPr>
                      </a:br>
                      <a:r>
                        <a:rPr lang="en-US">
                          <a:effectLst/>
                        </a:rPr>
                        <a:t>1000Base-LX</a:t>
                      </a:r>
                    </a:p>
                  </a:txBody>
                  <a:tcPr marL="38100" marR="38100" marT="38100" marB="38100"/>
                </a:tc>
                <a:tc>
                  <a:txBody>
                    <a:bodyPr/>
                    <a:lstStyle/>
                    <a:p>
                      <a:pPr algn="l" fontAlgn="t"/>
                      <a:r>
                        <a:rPr lang="en-US">
                          <a:effectLst/>
                        </a:rPr>
                        <a:t>100 meters</a:t>
                      </a:r>
                      <a:br>
                        <a:rPr lang="en-US">
                          <a:effectLst/>
                        </a:rPr>
                      </a:br>
                      <a:r>
                        <a:rPr lang="en-US">
                          <a:effectLst/>
                        </a:rPr>
                        <a:t>275/550 meters</a:t>
                      </a:r>
                      <a:br>
                        <a:rPr lang="en-US">
                          <a:effectLst/>
                        </a:rPr>
                      </a:br>
                      <a:r>
                        <a:rPr lang="en-US">
                          <a:effectLst/>
                        </a:rPr>
                        <a:t>550/5000 meters</a:t>
                      </a:r>
                    </a:p>
                  </a:txBody>
                  <a:tcPr marL="38100" marR="38100" marT="38100" marB="38100"/>
                </a:tc>
                <a:extLst>
                  <a:ext uri="{0D108BD9-81ED-4DB2-BD59-A6C34878D82A}">
                    <a16:rowId xmlns:a16="http://schemas.microsoft.com/office/drawing/2014/main" val="2776701790"/>
                  </a:ext>
                </a:extLst>
              </a:tr>
              <a:tr h="370840">
                <a:tc>
                  <a:txBody>
                    <a:bodyPr/>
                    <a:lstStyle/>
                    <a:p>
                      <a:pPr algn="l" fontAlgn="t"/>
                      <a:r>
                        <a:rPr lang="en-US">
                          <a:effectLst/>
                        </a:rPr>
                        <a:t>10 Gigabit Ethernet</a:t>
                      </a:r>
                    </a:p>
                  </a:txBody>
                  <a:tcPr marL="38100" marR="38100" marT="38100" marB="38100"/>
                </a:tc>
                <a:tc>
                  <a:txBody>
                    <a:bodyPr/>
                    <a:lstStyle/>
                    <a:p>
                      <a:pPr algn="l" fontAlgn="t"/>
                      <a:r>
                        <a:rPr lang="en-US" u="none" strike="noStrike" dirty="0">
                          <a:solidFill>
                            <a:schemeClr val="tx1"/>
                          </a:solidFill>
                          <a:effectLst/>
                        </a:rPr>
                        <a:t>IEEE 802.3ae</a:t>
                      </a:r>
                      <a:endParaRPr lang="en-US" dirty="0">
                        <a:solidFill>
                          <a:schemeClr val="tx1"/>
                        </a:solidFill>
                        <a:effectLst/>
                      </a:endParaRPr>
                    </a:p>
                  </a:txBody>
                  <a:tcPr marL="38100" marR="38100" marT="38100" marB="38100"/>
                </a:tc>
                <a:tc>
                  <a:txBody>
                    <a:bodyPr/>
                    <a:lstStyle/>
                    <a:p>
                      <a:pPr algn="l" fontAlgn="t"/>
                      <a:r>
                        <a:rPr lang="en-US">
                          <a:effectLst/>
                        </a:rPr>
                        <a:t>10 Gbps</a:t>
                      </a:r>
                    </a:p>
                  </a:txBody>
                  <a:tcPr marL="38100" marR="38100" marT="38100" marB="38100"/>
                </a:tc>
                <a:tc>
                  <a:txBody>
                    <a:bodyPr/>
                    <a:lstStyle/>
                    <a:p>
                      <a:pPr algn="l" fontAlgn="t"/>
                      <a:r>
                        <a:rPr lang="en-US">
                          <a:effectLst/>
                        </a:rPr>
                        <a:t>10GBase-SR</a:t>
                      </a:r>
                      <a:br>
                        <a:rPr lang="en-US">
                          <a:effectLst/>
                        </a:rPr>
                      </a:br>
                      <a:r>
                        <a:rPr lang="en-US">
                          <a:effectLst/>
                        </a:rPr>
                        <a:t>10GBase-LX4</a:t>
                      </a:r>
                      <a:br>
                        <a:rPr lang="en-US">
                          <a:effectLst/>
                        </a:rPr>
                      </a:br>
                      <a:r>
                        <a:rPr lang="en-US">
                          <a:effectLst/>
                        </a:rPr>
                        <a:t>10GBase-LR/ER</a:t>
                      </a:r>
                      <a:br>
                        <a:rPr lang="en-US">
                          <a:effectLst/>
                        </a:rPr>
                      </a:br>
                      <a:r>
                        <a:rPr lang="en-US">
                          <a:effectLst/>
                        </a:rPr>
                        <a:t>10GBase-SW/LW/EW</a:t>
                      </a:r>
                    </a:p>
                  </a:txBody>
                  <a:tcPr marL="38100" marR="38100" marT="38100" marB="38100"/>
                </a:tc>
                <a:tc>
                  <a:txBody>
                    <a:bodyPr/>
                    <a:lstStyle/>
                    <a:p>
                      <a:pPr algn="l" fontAlgn="t"/>
                      <a:r>
                        <a:rPr lang="en-US" dirty="0">
                          <a:effectLst/>
                        </a:rPr>
                        <a:t>300 meters</a:t>
                      </a:r>
                      <a:br>
                        <a:rPr lang="en-US" dirty="0">
                          <a:effectLst/>
                        </a:rPr>
                      </a:br>
                      <a:r>
                        <a:rPr lang="en-US" dirty="0">
                          <a:effectLst/>
                        </a:rPr>
                        <a:t>300m MMF/ 10km SMF</a:t>
                      </a:r>
                      <a:br>
                        <a:rPr lang="en-US" dirty="0">
                          <a:effectLst/>
                        </a:rPr>
                      </a:br>
                      <a:r>
                        <a:rPr lang="en-US" dirty="0">
                          <a:effectLst/>
                        </a:rPr>
                        <a:t>10km/40km</a:t>
                      </a:r>
                      <a:br>
                        <a:rPr lang="en-US" dirty="0">
                          <a:effectLst/>
                        </a:rPr>
                      </a:br>
                      <a:r>
                        <a:rPr lang="en-US" dirty="0">
                          <a:effectLst/>
                        </a:rPr>
                        <a:t>300m/10km/40km</a:t>
                      </a:r>
                    </a:p>
                  </a:txBody>
                  <a:tcPr marL="38100" marR="38100" marT="38100" marB="38100"/>
                </a:tc>
                <a:extLst>
                  <a:ext uri="{0D108BD9-81ED-4DB2-BD59-A6C34878D82A}">
                    <a16:rowId xmlns:a16="http://schemas.microsoft.com/office/drawing/2014/main" val="3186183540"/>
                  </a:ext>
                </a:extLst>
              </a:tr>
            </a:tbl>
          </a:graphicData>
        </a:graphic>
      </p:graphicFrame>
    </p:spTree>
    <p:extLst>
      <p:ext uri="{BB962C8B-B14F-4D97-AF65-F5344CB8AC3E}">
        <p14:creationId xmlns:p14="http://schemas.microsoft.com/office/powerpoint/2010/main" val="242839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protocols</a:t>
            </a:r>
          </a:p>
        </p:txBody>
      </p:sp>
      <p:sp>
        <p:nvSpPr>
          <p:cNvPr id="3" name="Content Placeholder 2"/>
          <p:cNvSpPr>
            <a:spLocks noGrp="1"/>
          </p:cNvSpPr>
          <p:nvPr>
            <p:ph idx="1"/>
          </p:nvPr>
        </p:nvSpPr>
        <p:spPr/>
        <p:txBody>
          <a:bodyPr/>
          <a:lstStyle/>
          <a:p>
            <a:r>
              <a:rPr lang="en-US" dirty="0"/>
              <a:t>TCP/IP (for UNIX, Windows NT, Windows 95 and other platforms)</a:t>
            </a:r>
          </a:p>
          <a:p>
            <a:r>
              <a:rPr lang="en-US" dirty="0"/>
              <a:t> IPX (for Novell NetWare)</a:t>
            </a:r>
          </a:p>
          <a:p>
            <a:r>
              <a:rPr lang="en-US" dirty="0" err="1"/>
              <a:t>DECnet</a:t>
            </a:r>
            <a:r>
              <a:rPr lang="en-US" dirty="0"/>
              <a:t> (for networking Digital Equipment Corp. computers)</a:t>
            </a:r>
          </a:p>
          <a:p>
            <a:r>
              <a:rPr lang="en-US" dirty="0"/>
              <a:t> AppleTalk (for Macintosh computers)</a:t>
            </a:r>
          </a:p>
          <a:p>
            <a:r>
              <a:rPr lang="en-US" dirty="0"/>
              <a:t>NetBIOS/NetBEUI (for LAN Manager and Windows NT networks).</a:t>
            </a:r>
          </a:p>
        </p:txBody>
      </p:sp>
    </p:spTree>
    <p:extLst>
      <p:ext uri="{BB962C8B-B14F-4D97-AF65-F5344CB8AC3E}">
        <p14:creationId xmlns:p14="http://schemas.microsoft.com/office/powerpoint/2010/main" val="32646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639762"/>
          </a:xfrm>
        </p:spPr>
        <p:txBody>
          <a:bodyPr>
            <a:normAutofit fontScale="90000"/>
          </a:bodyPr>
          <a:lstStyle/>
          <a:p>
            <a:r>
              <a:rPr lang="en-US" dirty="0"/>
              <a:t>Pneumatic tubes system</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1026849"/>
            <a:ext cx="2913407" cy="278314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7219" y="1026849"/>
            <a:ext cx="4308772" cy="278315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9236" y="1026849"/>
            <a:ext cx="2447929" cy="27831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811" y="3782643"/>
            <a:ext cx="9643353" cy="2846757"/>
          </a:xfrm>
          <a:prstGeom prst="rect">
            <a:avLst/>
          </a:prstGeom>
        </p:spPr>
      </p:pic>
    </p:spTree>
    <p:extLst>
      <p:ext uri="{BB962C8B-B14F-4D97-AF65-F5344CB8AC3E}">
        <p14:creationId xmlns:p14="http://schemas.microsoft.com/office/powerpoint/2010/main" val="33976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vis-à-vis </a:t>
            </a:r>
            <a:r>
              <a:rPr lang="en-US" dirty="0" err="1"/>
              <a:t>tcp</a:t>
            </a:r>
            <a:r>
              <a:rPr lang="en-US" dirty="0"/>
              <a:t>/</a:t>
            </a:r>
            <a:r>
              <a:rPr lang="en-US" dirty="0" err="1"/>
              <a:t>ip</a:t>
            </a:r>
            <a:endParaRPr lang="en-US" dirty="0"/>
          </a:p>
        </p:txBody>
      </p:sp>
      <p:sp>
        <p:nvSpPr>
          <p:cNvPr id="3" name="Content Placeholder 2"/>
          <p:cNvSpPr>
            <a:spLocks noGrp="1"/>
          </p:cNvSpPr>
          <p:nvPr>
            <p:ph idx="1"/>
          </p:nvPr>
        </p:nvSpPr>
        <p:spPr/>
        <p:txBody>
          <a:bodyPr>
            <a:normAutofit fontScale="92500" lnSpcReduction="20000"/>
          </a:bodyPr>
          <a:lstStyle/>
          <a:p>
            <a:r>
              <a:rPr lang="en-US" dirty="0"/>
              <a:t>Imagine one of those </a:t>
            </a:r>
            <a:r>
              <a:rPr lang="en-US" dirty="0">
                <a:hlinkClick r:id="rId2"/>
              </a:rPr>
              <a:t>pneumatic tube</a:t>
            </a:r>
            <a:r>
              <a:rPr lang="en-US" dirty="0"/>
              <a:t> message systems. Ethernet is the tube used to send the message, IP is an envelope in the tube, and TCP/UDP is a letter in the envelope.</a:t>
            </a:r>
          </a:p>
          <a:p>
            <a:r>
              <a:rPr lang="en-US" dirty="0"/>
              <a:t>Someone (an application) writes a letter and stuffs it in an envelope. Another person (a NIC) looks at the address on the envelope, puts it in a tube, caps it off, stuffs it in the right door to bring it closer to its destination, then pushes the button.</a:t>
            </a:r>
          </a:p>
          <a:p>
            <a:r>
              <a:rPr lang="en-US" dirty="0"/>
              <a:t>The tube gets carried to another door, where someone (a router) opens the tube, reads the address, puts it back in the tube, and sends it through another door.</a:t>
            </a:r>
          </a:p>
          <a:p>
            <a:r>
              <a:rPr lang="en-US" dirty="0"/>
              <a:t>Eventually it arrives at its destination, where the NIC on the other side picks it up and gives it to the application.</a:t>
            </a:r>
          </a:p>
          <a:p>
            <a:r>
              <a:rPr lang="en-US" dirty="0"/>
              <a:t>This is, of course, a vast oversimplification of what </a:t>
            </a:r>
            <a:r>
              <a:rPr lang="en-US" i="1" dirty="0"/>
              <a:t>actually</a:t>
            </a:r>
            <a:r>
              <a:rPr lang="en-US" dirty="0"/>
              <a:t> happens, but it is a fairly decent base on which to start.</a:t>
            </a:r>
          </a:p>
          <a:p>
            <a:endParaRPr lang="en-US" dirty="0"/>
          </a:p>
        </p:txBody>
      </p:sp>
    </p:spTree>
    <p:extLst>
      <p:ext uri="{BB962C8B-B14F-4D97-AF65-F5344CB8AC3E}">
        <p14:creationId xmlns:p14="http://schemas.microsoft.com/office/powerpoint/2010/main" val="60775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vis-à-vis </a:t>
            </a:r>
            <a:r>
              <a:rPr lang="en-US" dirty="0" err="1"/>
              <a:t>tcp</a:t>
            </a:r>
            <a:r>
              <a:rPr lang="en-US" dirty="0"/>
              <a:t>/</a:t>
            </a:r>
            <a:r>
              <a:rPr lang="en-US" dirty="0" err="1"/>
              <a:t>ip</a:t>
            </a:r>
            <a:endParaRPr lang="en-US" dirty="0"/>
          </a:p>
        </p:txBody>
      </p:sp>
      <p:sp>
        <p:nvSpPr>
          <p:cNvPr id="3" name="Content Placeholder 2"/>
          <p:cNvSpPr>
            <a:spLocks noGrp="1"/>
          </p:cNvSpPr>
          <p:nvPr>
            <p:ph idx="1"/>
          </p:nvPr>
        </p:nvSpPr>
        <p:spPr/>
        <p:txBody>
          <a:bodyPr/>
          <a:lstStyle/>
          <a:p>
            <a:r>
              <a:rPr lang="en-US" dirty="0"/>
              <a:t>LAN  -       ETHERNET</a:t>
            </a:r>
          </a:p>
          <a:p>
            <a:r>
              <a:rPr lang="en-US" dirty="0"/>
              <a:t>WAN / MAN / CAN / INTERNET  - ETHERNET + TCP/IP</a:t>
            </a: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Open System Interconnection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11" y="1778734"/>
            <a:ext cx="9163731" cy="4622066"/>
          </a:xfrm>
        </p:spPr>
      </p:pic>
    </p:spTree>
    <p:extLst>
      <p:ext uri="{BB962C8B-B14F-4D97-AF65-F5344CB8AC3E}">
        <p14:creationId xmlns:p14="http://schemas.microsoft.com/office/powerpoint/2010/main" val="238985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osi</a:t>
            </a:r>
            <a:r>
              <a:rPr lang="en-US" dirty="0"/>
              <a:t> vs </a:t>
            </a:r>
            <a:r>
              <a:rPr lang="en-US" dirty="0" err="1"/>
              <a:t>tcp</a:t>
            </a:r>
            <a:r>
              <a:rPr lang="en-US" dirty="0"/>
              <a:t>/</a:t>
            </a:r>
            <a:r>
              <a:rPr lang="en-US" dirty="0" err="1"/>
              <a:t>ip</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212" y="1752600"/>
            <a:ext cx="7016134" cy="4989610"/>
          </a:xfrm>
        </p:spPr>
      </p:pic>
    </p:spTree>
    <p:extLst>
      <p:ext uri="{BB962C8B-B14F-4D97-AF65-F5344CB8AC3E}">
        <p14:creationId xmlns:p14="http://schemas.microsoft.com/office/powerpoint/2010/main" val="67761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448</Words>
  <Application>Microsoft Office PowerPoint</Application>
  <PresentationFormat>Custom</PresentationFormat>
  <Paragraphs>62</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Continental World 16x9</vt:lpstr>
      <vt:lpstr>NETWORKING TODAY</vt:lpstr>
      <vt:lpstr>Lan technologies</vt:lpstr>
      <vt:lpstr>Lan technologies</vt:lpstr>
      <vt:lpstr>Networking protocols</vt:lpstr>
      <vt:lpstr>Pneumatic tubes system</vt:lpstr>
      <vt:lpstr>Ethernet vis-à-vis tcp/ip</vt:lpstr>
      <vt:lpstr>Ethernet vis-à-vis tcp/ip</vt:lpstr>
      <vt:lpstr>The Open System Interconnection Model</vt:lpstr>
      <vt:lpstr>    osi vs tcp/ip</vt:lpstr>
      <vt:lpstr>    internet protocols </vt:lpstr>
      <vt:lpstr>      arp / rarp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2017-03-26T23:51:43Z</dcterms:created>
  <dcterms:modified xsi:type="dcterms:W3CDTF">2017-03-27T00:33:12Z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