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309" r:id="rId6"/>
    <p:sldId id="286" r:id="rId7"/>
    <p:sldId id="306" r:id="rId8"/>
    <p:sldId id="307" r:id="rId9"/>
    <p:sldId id="304" r:id="rId10"/>
    <p:sldId id="295" r:id="rId11"/>
    <p:sldId id="299" r:id="rId12"/>
    <p:sldId id="300" r:id="rId13"/>
    <p:sldId id="301" r:id="rId14"/>
    <p:sldId id="302" r:id="rId15"/>
    <p:sldId id="303" r:id="rId16"/>
    <p:sldId id="291" r:id="rId17"/>
    <p:sldId id="308" r:id="rId18"/>
    <p:sldId id="290" r:id="rId19"/>
    <p:sldId id="297"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7CB77-51CA-E766-6329-5EDD1920A8DF}" v="104" dt="2025-03-22T07:05:29.133"/>
    <p1510:client id="{318BAB92-F932-77C8-64C1-C2ECE6B371AA}" v="149" dt="2025-03-21T06:26:22.288"/>
    <p1510:client id="{781440ED-A48B-8E26-B689-D396126C5037}" v="1541" dt="2025-03-22T09:36:39.974"/>
    <p1510:client id="{99B03E1A-592E-8C20-87F3-8DEA118352A3}" v="25" dt="2025-03-21T06:38:58.62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4/19/2025</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2C2AF-93C0-132F-D4E6-395D3EF9C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F56132-594A-A975-6480-5F32B3F28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BD8E78-8453-1E4E-BC14-B9E7686746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B88013-0299-58A0-4200-C6364805F5C4}"/>
              </a:ext>
            </a:extLst>
          </p:cNvPr>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3179262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a:p>
        </p:txBody>
      </p:sp>
    </p:spTree>
    <p:extLst>
      <p:ext uri="{BB962C8B-B14F-4D97-AF65-F5344CB8AC3E}">
        <p14:creationId xmlns:p14="http://schemas.microsoft.com/office/powerpoint/2010/main" val="1639086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C98DE-7380-658D-BFCB-5AB8C426E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F2F2F2-E823-550A-37B0-7076A4A95F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DDAF5-7732-DD2D-E454-C1DED5EB17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F5D371B-F4E7-9DF6-41B5-E1E4FA292FF5}"/>
              </a:ext>
            </a:extLst>
          </p:cNvPr>
          <p:cNvSpPr>
            <a:spLocks noGrp="1"/>
          </p:cNvSpPr>
          <p:nvPr>
            <p:ph type="sldNum" sz="quarter" idx="5"/>
          </p:nvPr>
        </p:nvSpPr>
        <p:spPr/>
        <p:txBody>
          <a:bodyPr/>
          <a:lstStyle/>
          <a:p>
            <a:fld id="{F97DC217-DF71-1A49-B3EA-559F1F43B0FF}" type="slidenum">
              <a:rPr lang="en-US" smtClean="0"/>
              <a:t>16</a:t>
            </a:fld>
            <a:endParaRPr lang="en-US"/>
          </a:p>
        </p:txBody>
      </p:sp>
    </p:spTree>
    <p:extLst>
      <p:ext uri="{BB962C8B-B14F-4D97-AF65-F5344CB8AC3E}">
        <p14:creationId xmlns:p14="http://schemas.microsoft.com/office/powerpoint/2010/main" val="347550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193894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a:p>
        </p:txBody>
      </p:sp>
    </p:spTree>
    <p:extLst>
      <p:ext uri="{BB962C8B-B14F-4D97-AF65-F5344CB8AC3E}">
        <p14:creationId xmlns:p14="http://schemas.microsoft.com/office/powerpoint/2010/main" val="2474778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D49D8-92FE-CA83-E4F2-7F728AA97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8A732-D5AF-CF1D-2205-D51F6ADA35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A2D38D-841E-30BC-3B3D-0C33648E80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D70BBD-78DC-D76B-9CBE-CCA219F25E54}"/>
              </a:ext>
            </a:extLst>
          </p:cNvPr>
          <p:cNvSpPr>
            <a:spLocks noGrp="1"/>
          </p:cNvSpPr>
          <p:nvPr>
            <p:ph type="sldNum" sz="quarter" idx="5"/>
          </p:nvPr>
        </p:nvSpPr>
        <p:spPr/>
        <p:txBody>
          <a:bodyPr/>
          <a:lstStyle/>
          <a:p>
            <a:fld id="{F97DC217-DF71-1A49-B3EA-559F1F43B0FF}" type="slidenum">
              <a:rPr lang="en-US" smtClean="0"/>
              <a:t>8</a:t>
            </a:fld>
            <a:endParaRPr lang="en-US"/>
          </a:p>
        </p:txBody>
      </p:sp>
    </p:spTree>
    <p:extLst>
      <p:ext uri="{BB962C8B-B14F-4D97-AF65-F5344CB8AC3E}">
        <p14:creationId xmlns:p14="http://schemas.microsoft.com/office/powerpoint/2010/main" val="1668984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B2D-515D-2DA9-A4E2-9BB5A38879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AA8EF-D42E-CC06-A7A3-4E7D91639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4A88C2-2E7C-25C4-34BA-2226726544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64C22A-4DD0-94CB-73A4-F16104183B1F}"/>
              </a:ext>
            </a:extLst>
          </p:cNvPr>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1547815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7DFBC-A800-51B3-950A-FD1A9148A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886B40-5A86-F9C1-44CD-98EC8A2BF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923F34-7D1C-02FD-FEBC-5BB26C594D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4AEA7AA-6F14-1B32-E610-3E872EEB40D7}"/>
              </a:ext>
            </a:extLst>
          </p:cNvPr>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3536158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FF15A-FCAE-EC77-2C53-9271F53E6A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FDAA1-70B0-7247-52D1-7349493FD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2DC84A-8046-D23F-E24B-7BB9DD38984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D2CE68-CD94-05F1-B9F1-E83D456902F9}"/>
              </a:ext>
            </a:extLst>
          </p:cNvPr>
          <p:cNvSpPr>
            <a:spLocks noGrp="1"/>
          </p:cNvSpPr>
          <p:nvPr>
            <p:ph type="sldNum" sz="quarter" idx="5"/>
          </p:nvPr>
        </p:nvSpPr>
        <p:spPr/>
        <p:txBody>
          <a:bodyPr/>
          <a:lstStyle/>
          <a:p>
            <a:fld id="{F97DC217-DF71-1A49-B3EA-559F1F43B0FF}" type="slidenum">
              <a:rPr lang="en-US" smtClean="0"/>
              <a:t>11</a:t>
            </a:fld>
            <a:endParaRPr lang="en-US"/>
          </a:p>
        </p:txBody>
      </p:sp>
    </p:spTree>
    <p:extLst>
      <p:ext uri="{BB962C8B-B14F-4D97-AF65-F5344CB8AC3E}">
        <p14:creationId xmlns:p14="http://schemas.microsoft.com/office/powerpoint/2010/main" val="2346223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C0D3B-F70A-A271-6886-5314029418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C50C86-3EF3-0685-1342-29BCB8B4DD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C6C865-BAB4-915E-AF57-7E21552775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FB3040-6F0B-15D8-2EDF-07CE46FE0632}"/>
              </a:ext>
            </a:extLst>
          </p:cNvPr>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1747749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a:p>
        </p:txBody>
      </p:sp>
    </p:spTree>
    <p:extLst>
      <p:ext uri="{BB962C8B-B14F-4D97-AF65-F5344CB8AC3E}">
        <p14:creationId xmlns:p14="http://schemas.microsoft.com/office/powerpoint/2010/main" val="96484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a:t>Click to add title</a:t>
            </a:r>
          </a:p>
        </p:txBody>
      </p:sp>
    </p:spTree>
    <p:extLst>
      <p:ext uri="{BB962C8B-B14F-4D97-AF65-F5344CB8AC3E}">
        <p14:creationId xmlns:p14="http://schemas.microsoft.com/office/powerpoint/2010/main" val="29164985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8270985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65617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912667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8238562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831769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02042663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419303050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jpe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26666" y="232913"/>
            <a:ext cx="11572587" cy="3830130"/>
          </a:xfrm>
        </p:spPr>
        <p:txBody>
          <a:bodyPr/>
          <a:lstStyle/>
          <a:p>
            <a:r>
              <a:rPr lang="en-US"/>
              <a:t>CS776 Project </a:t>
            </a:r>
            <a:br>
              <a:rPr lang="en-US"/>
            </a:br>
            <a:r>
              <a:rPr lang="en-US" sz="4400"/>
              <a:t>by Team: God's Eye</a:t>
            </a:r>
            <a:br>
              <a:rPr lang="en-US" sz="4400"/>
            </a:br>
            <a:r>
              <a:rPr lang="en-US" sz="2800"/>
              <a:t> </a:t>
            </a:r>
            <a:br>
              <a:rPr lang="en-US"/>
            </a:br>
            <a:br>
              <a:rPr lang="en-US"/>
            </a:br>
            <a:r>
              <a:rPr lang="en-US" sz="2800" b="0" err="1">
                <a:ea typeface="+mj-lt"/>
                <a:cs typeface="+mj-lt"/>
              </a:rPr>
              <a:t>DoodleVision</a:t>
            </a:r>
            <a:r>
              <a:rPr lang="en-US" sz="2800" b="0">
                <a:ea typeface="+mj-lt"/>
                <a:cs typeface="+mj-lt"/>
              </a:rPr>
              <a:t>: Transforming Hand-Drawn Sketches into Digital Reality</a:t>
            </a:r>
            <a:endParaRPr lang="en-US" sz="2800" b="0"/>
          </a:p>
        </p:txBody>
      </p:sp>
      <p:graphicFrame>
        <p:nvGraphicFramePr>
          <p:cNvPr id="7" name="Table 6">
            <a:extLst>
              <a:ext uri="{FF2B5EF4-FFF2-40B4-BE49-F238E27FC236}">
                <a16:creationId xmlns:a16="http://schemas.microsoft.com/office/drawing/2014/main" id="{C81CEF8C-BCAF-915A-F2AE-8499D94224DB}"/>
              </a:ext>
            </a:extLst>
          </p:cNvPr>
          <p:cNvGraphicFramePr>
            <a:graphicFrameLocks noGrp="1"/>
          </p:cNvGraphicFramePr>
          <p:nvPr>
            <p:extLst>
              <p:ext uri="{D42A27DB-BD31-4B8C-83A1-F6EECF244321}">
                <p14:modId xmlns:p14="http://schemas.microsoft.com/office/powerpoint/2010/main" val="3111513176"/>
              </p:ext>
            </p:extLst>
          </p:nvPr>
        </p:nvGraphicFramePr>
        <p:xfrm>
          <a:off x="2933205" y="4589070"/>
          <a:ext cx="6317874" cy="2186940"/>
        </p:xfrm>
        <a:graphic>
          <a:graphicData uri="http://schemas.openxmlformats.org/drawingml/2006/table">
            <a:tbl>
              <a:tblPr bandRow="1">
                <a:tableStyleId>{69012ECD-51FC-41F1-AA8D-1B2483CD663E}</a:tableStyleId>
              </a:tblPr>
              <a:tblGrid>
                <a:gridCol w="3158937">
                  <a:extLst>
                    <a:ext uri="{9D8B030D-6E8A-4147-A177-3AD203B41FA5}">
                      <a16:colId xmlns:a16="http://schemas.microsoft.com/office/drawing/2014/main" val="842565250"/>
                    </a:ext>
                  </a:extLst>
                </a:gridCol>
                <a:gridCol w="3158937">
                  <a:extLst>
                    <a:ext uri="{9D8B030D-6E8A-4147-A177-3AD203B41FA5}">
                      <a16:colId xmlns:a16="http://schemas.microsoft.com/office/drawing/2014/main" val="3580357847"/>
                    </a:ext>
                  </a:extLst>
                </a:gridCol>
              </a:tblGrid>
              <a:tr h="200025">
                <a:tc>
                  <a:txBody>
                    <a:bodyPr/>
                    <a:lstStyle/>
                    <a:p>
                      <a:pPr lvl="0" algn="ctr">
                        <a:buNone/>
                      </a:pPr>
                      <a:r>
                        <a:rPr lang="en-US" b="1">
                          <a:effectLst/>
                        </a:rPr>
                        <a:t>Member Name</a:t>
                      </a:r>
                    </a:p>
                  </a:txBody>
                  <a:tcPr marL="28575" marR="28575" marT="19050" marB="19050" anchor="b">
                    <a:lnL w="9524">
                      <a:solidFill>
                        <a:srgbClr val="CCCCCC"/>
                      </a:solidFill>
                    </a:lnL>
                    <a:lnR w="9524">
                      <a:solidFill>
                        <a:srgbClr val="CCCCCC"/>
                      </a:solidFill>
                    </a:lnR>
                    <a:lnT w="9524">
                      <a:solidFill>
                        <a:srgbClr val="CCCCCC"/>
                      </a:solidFill>
                    </a:lnT>
                    <a:lnB w="9524">
                      <a:solidFill>
                        <a:srgbClr val="CCCCCC"/>
                      </a:solidFill>
                    </a:lnB>
                    <a:solidFill>
                      <a:schemeClr val="accent1">
                        <a:lumMod val="60000"/>
                        <a:lumOff val="40000"/>
                      </a:schemeClr>
                    </a:solidFill>
                  </a:tcPr>
                </a:tc>
                <a:tc>
                  <a:txBody>
                    <a:bodyPr/>
                    <a:lstStyle/>
                    <a:p>
                      <a:pPr lvl="0" algn="ctr">
                        <a:buNone/>
                      </a:pPr>
                      <a:r>
                        <a:rPr lang="en-US" b="1">
                          <a:effectLst/>
                        </a:rPr>
                        <a:t>Roll Number</a:t>
                      </a:r>
                    </a:p>
                  </a:txBody>
                  <a:tcPr marL="28575" marR="28575" marT="19050" marB="19050" anchor="b">
                    <a:lnL w="9524">
                      <a:solidFill>
                        <a:srgbClr val="CCCCCC"/>
                      </a:solidFill>
                    </a:lnL>
                    <a:lnR w="9524">
                      <a:solidFill>
                        <a:srgbClr val="CCCCCC"/>
                      </a:solidFill>
                    </a:lnR>
                    <a:lnT w="9524">
                      <a:solidFill>
                        <a:srgbClr val="CCCCCC"/>
                      </a:solidFill>
                    </a:lnT>
                    <a:lnB w="9524">
                      <a:solidFill>
                        <a:srgbClr val="CCCCCC"/>
                      </a:solidFill>
                    </a:lnB>
                    <a:solidFill>
                      <a:schemeClr val="accent1">
                        <a:lumMod val="60000"/>
                        <a:lumOff val="40000"/>
                      </a:schemeClr>
                    </a:solidFill>
                  </a:tcPr>
                </a:tc>
                <a:extLst>
                  <a:ext uri="{0D108BD9-81ED-4DB2-BD59-A6C34878D82A}">
                    <a16:rowId xmlns:a16="http://schemas.microsoft.com/office/drawing/2014/main" val="871424957"/>
                  </a:ext>
                </a:extLst>
              </a:tr>
              <a:tr h="200025">
                <a:tc>
                  <a:txBody>
                    <a:bodyPr/>
                    <a:lstStyle/>
                    <a:p>
                      <a:pPr algn="ctr" rtl="0" fontAlgn="b"/>
                      <a:r>
                        <a:rPr lang="en-US">
                          <a:effectLst/>
                        </a:rPr>
                        <a:t>Aryan Agarwal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241110012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96486528"/>
                  </a:ext>
                </a:extLst>
              </a:tr>
              <a:tr h="200025">
                <a:tc>
                  <a:txBody>
                    <a:bodyPr/>
                    <a:lstStyle/>
                    <a:p>
                      <a:pPr algn="ctr" rtl="0" fontAlgn="b"/>
                      <a:r>
                        <a:rPr lang="en-US">
                          <a:effectLst/>
                        </a:rPr>
                        <a:t>Keshav Banka</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241110032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74958145"/>
                  </a:ext>
                </a:extLst>
              </a:tr>
              <a:tr h="200025">
                <a:tc>
                  <a:txBody>
                    <a:bodyPr/>
                    <a:lstStyle/>
                    <a:p>
                      <a:pPr algn="ctr" rtl="0" fontAlgn="b"/>
                      <a:r>
                        <a:rPr lang="en-US">
                          <a:effectLst/>
                        </a:rPr>
                        <a:t>Himalaya Kaushik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241110029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83710610"/>
                  </a:ext>
                </a:extLst>
              </a:tr>
              <a:tr h="200025">
                <a:tc>
                  <a:txBody>
                    <a:bodyPr/>
                    <a:lstStyle/>
                    <a:p>
                      <a:pPr algn="ctr" rtl="0" fontAlgn="b"/>
                      <a:r>
                        <a:rPr lang="en-US">
                          <a:effectLst/>
                        </a:rPr>
                        <a:t>Yuvraj Raghuvanshi</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241110084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90070086"/>
                  </a:ext>
                </a:extLst>
              </a:tr>
              <a:tr h="200025">
                <a:tc>
                  <a:txBody>
                    <a:bodyPr/>
                    <a:lstStyle/>
                    <a:p>
                      <a:pPr algn="ctr" rtl="0" fontAlgn="b"/>
                      <a:r>
                        <a:rPr lang="en-US">
                          <a:effectLst/>
                        </a:rPr>
                        <a:t>Tsewang </a:t>
                      </a:r>
                      <a:r>
                        <a:rPr lang="en-US" err="1">
                          <a:effectLst/>
                        </a:rPr>
                        <a:t>Namgail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241110093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21396491"/>
                  </a:ext>
                </a:extLst>
              </a:tr>
              <a:tr h="200025">
                <a:tc>
                  <a:txBody>
                    <a:bodyPr/>
                    <a:lstStyle/>
                    <a:p>
                      <a:pPr algn="ctr" rtl="0" fontAlgn="b"/>
                      <a:r>
                        <a:rPr lang="en-US">
                          <a:effectLst/>
                        </a:rPr>
                        <a:t>Tsewang </a:t>
                      </a:r>
                      <a:r>
                        <a:rPr lang="en-US" err="1">
                          <a:effectLst/>
                        </a:rPr>
                        <a:t>Chukey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241110092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059782873"/>
                  </a:ext>
                </a:extLst>
              </a:tr>
            </a:tbl>
          </a:graphicData>
        </a:graphic>
      </p:graphicFrame>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8C2AD-62F6-5202-F4C7-26AE408B3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ED7CB-3CD0-7C5D-779D-12E67FED2671}"/>
              </a:ext>
            </a:extLst>
          </p:cNvPr>
          <p:cNvSpPr>
            <a:spLocks noGrp="1"/>
          </p:cNvSpPr>
          <p:nvPr>
            <p:ph type="title"/>
          </p:nvPr>
        </p:nvSpPr>
        <p:spPr>
          <a:xfrm>
            <a:off x="1167492" y="457200"/>
            <a:ext cx="9692640" cy="1371600"/>
          </a:xfrm>
        </p:spPr>
        <p:txBody>
          <a:bodyPr/>
          <a:lstStyle/>
          <a:p>
            <a:r>
              <a:rPr lang="en-US"/>
              <a:t>Literature Review and Related Work</a:t>
            </a:r>
          </a:p>
        </p:txBody>
      </p:sp>
      <p:graphicFrame>
        <p:nvGraphicFramePr>
          <p:cNvPr id="5" name="Table Placeholder 2">
            <a:extLst>
              <a:ext uri="{FF2B5EF4-FFF2-40B4-BE49-F238E27FC236}">
                <a16:creationId xmlns:a16="http://schemas.microsoft.com/office/drawing/2014/main" id="{B9D4C53E-8EC5-53E5-EA2E-5782DB26A8EA}"/>
              </a:ext>
            </a:extLst>
          </p:cNvPr>
          <p:cNvGraphicFramePr>
            <a:graphicFrameLocks noGrp="1"/>
          </p:cNvGraphicFramePr>
          <p:nvPr>
            <p:ph idx="1"/>
            <p:extLst>
              <p:ext uri="{D42A27DB-BD31-4B8C-83A1-F6EECF244321}">
                <p14:modId xmlns:p14="http://schemas.microsoft.com/office/powerpoint/2010/main" val="3313978508"/>
              </p:ext>
            </p:extLst>
          </p:nvPr>
        </p:nvGraphicFramePr>
        <p:xfrm>
          <a:off x="40409" y="2205181"/>
          <a:ext cx="12041789" cy="4052912"/>
        </p:xfrm>
        <a:graphic>
          <a:graphicData uri="http://schemas.openxmlformats.org/drawingml/2006/table">
            <a:tbl>
              <a:tblPr firstRow="1" bandRow="1">
                <a:tableStyleId>{69012ECD-51FC-41F1-AA8D-1B2483CD663E}</a:tableStyleId>
              </a:tblPr>
              <a:tblGrid>
                <a:gridCol w="2506932">
                  <a:extLst>
                    <a:ext uri="{9D8B030D-6E8A-4147-A177-3AD203B41FA5}">
                      <a16:colId xmlns:a16="http://schemas.microsoft.com/office/drawing/2014/main" val="127040821"/>
                    </a:ext>
                  </a:extLst>
                </a:gridCol>
                <a:gridCol w="2506932">
                  <a:extLst>
                    <a:ext uri="{9D8B030D-6E8A-4147-A177-3AD203B41FA5}">
                      <a16:colId xmlns:a16="http://schemas.microsoft.com/office/drawing/2014/main" val="149845700"/>
                    </a:ext>
                  </a:extLst>
                </a:gridCol>
                <a:gridCol w="1024431">
                  <a:extLst>
                    <a:ext uri="{9D8B030D-6E8A-4147-A177-3AD203B41FA5}">
                      <a16:colId xmlns:a16="http://schemas.microsoft.com/office/drawing/2014/main" val="3119692462"/>
                    </a:ext>
                  </a:extLst>
                </a:gridCol>
                <a:gridCol w="3239427">
                  <a:extLst>
                    <a:ext uri="{9D8B030D-6E8A-4147-A177-3AD203B41FA5}">
                      <a16:colId xmlns:a16="http://schemas.microsoft.com/office/drawing/2014/main" val="3472639139"/>
                    </a:ext>
                  </a:extLst>
                </a:gridCol>
                <a:gridCol w="2764067">
                  <a:extLst>
                    <a:ext uri="{9D8B030D-6E8A-4147-A177-3AD203B41FA5}">
                      <a16:colId xmlns:a16="http://schemas.microsoft.com/office/drawing/2014/main" val="2050167835"/>
                    </a:ext>
                  </a:extLst>
                </a:gridCol>
              </a:tblGrid>
              <a:tr h="1008246">
                <a:tc>
                  <a:txBody>
                    <a:bodyPr/>
                    <a:lstStyle/>
                    <a:p>
                      <a:pPr algn="ctr"/>
                      <a:r>
                        <a:rPr lang="en-US" sz="1800" b="1" i="0">
                          <a:solidFill>
                            <a:schemeClr val="bg1"/>
                          </a:solidFill>
                          <a:latin typeface="Calibri"/>
                        </a:rPr>
                        <a:t>Paper Title &amp; Authors</a:t>
                      </a:r>
                    </a:p>
                  </a:txBody>
                  <a:tcPr anchor="ctr"/>
                </a:tc>
                <a:tc>
                  <a:txBody>
                    <a:bodyPr/>
                    <a:lstStyle/>
                    <a:p>
                      <a:pPr algn="ctr"/>
                      <a:r>
                        <a:rPr lang="en-US" sz="1800" b="1" i="0">
                          <a:solidFill>
                            <a:schemeClr val="bg1"/>
                          </a:solidFill>
                          <a:latin typeface="Calibri"/>
                        </a:rPr>
                        <a:t>Journal/Conference</a:t>
                      </a:r>
                    </a:p>
                  </a:txBody>
                  <a:tcPr anchor="ctr"/>
                </a:tc>
                <a:tc>
                  <a:txBody>
                    <a:bodyPr/>
                    <a:lstStyle/>
                    <a:p>
                      <a:pPr algn="ctr"/>
                      <a:r>
                        <a:rPr lang="en-US" sz="1800" b="1" i="0">
                          <a:solidFill>
                            <a:schemeClr val="bg1"/>
                          </a:solidFill>
                          <a:latin typeface="Calibri"/>
                        </a:rPr>
                        <a:t>Publish year</a:t>
                      </a:r>
                    </a:p>
                  </a:txBody>
                  <a:tcPr anchor="ctr"/>
                </a:tc>
                <a:tc>
                  <a:txBody>
                    <a:bodyPr/>
                    <a:lstStyle/>
                    <a:p>
                      <a:pPr algn="ctr"/>
                      <a:r>
                        <a:rPr lang="en-US" sz="1800" b="1" i="0">
                          <a:solidFill>
                            <a:schemeClr val="bg1"/>
                          </a:solidFill>
                          <a:latin typeface="Calibri"/>
                        </a:rPr>
                        <a:t>Issue it addresses/Learnings</a:t>
                      </a:r>
                    </a:p>
                  </a:txBody>
                  <a:tcPr anchor="ctr"/>
                </a:tc>
                <a:tc>
                  <a:txBody>
                    <a:bodyPr/>
                    <a:lstStyle/>
                    <a:p>
                      <a:pPr lvl="0" algn="ctr">
                        <a:buNone/>
                      </a:pPr>
                      <a:r>
                        <a:rPr lang="en-US" sz="1800" b="1" i="0">
                          <a:solidFill>
                            <a:schemeClr val="bg1"/>
                          </a:solidFill>
                          <a:latin typeface="Calibri"/>
                        </a:rPr>
                        <a:t>Limitations identified &amp; Improvements we suggest to add in our work</a:t>
                      </a:r>
                    </a:p>
                  </a:txBody>
                  <a:tcPr anchor="ctr"/>
                </a:tc>
                <a:extLst>
                  <a:ext uri="{0D108BD9-81ED-4DB2-BD59-A6C34878D82A}">
                    <a16:rowId xmlns:a16="http://schemas.microsoft.com/office/drawing/2014/main" val="3298013591"/>
                  </a:ext>
                </a:extLst>
              </a:tr>
              <a:tr h="1459706">
                <a:tc>
                  <a:txBody>
                    <a:bodyPr/>
                    <a:lstStyle/>
                    <a:p>
                      <a:pPr lvl="0" algn="just">
                        <a:lnSpc>
                          <a:spcPct val="100000"/>
                        </a:lnSpc>
                        <a:spcBef>
                          <a:spcPts val="0"/>
                        </a:spcBef>
                        <a:spcAft>
                          <a:spcPts val="0"/>
                        </a:spcAft>
                        <a:buNone/>
                      </a:pPr>
                      <a:r>
                        <a:rPr lang="en-US" sz="1400">
                          <a:latin typeface="Calibri"/>
                        </a:rPr>
                        <a:t>Interactive System for Toddlers Using Doodle Recognition (Gagandeep, K.N., </a:t>
                      </a:r>
                      <a:r>
                        <a:rPr lang="en-US" sz="1400" err="1">
                          <a:latin typeface="Calibri"/>
                        </a:rPr>
                        <a:t>Belagali</a:t>
                      </a:r>
                      <a:r>
                        <a:rPr lang="en-US" sz="1400">
                          <a:latin typeface="Calibri"/>
                        </a:rPr>
                        <a:t>, A.R., Rashmi, M., </a:t>
                      </a:r>
                      <a:r>
                        <a:rPr lang="en-US" sz="1400" err="1">
                          <a:latin typeface="Calibri"/>
                        </a:rPr>
                        <a:t>Guddeti</a:t>
                      </a:r>
                      <a:r>
                        <a:rPr lang="en-US" sz="1400">
                          <a:latin typeface="Calibri"/>
                        </a:rPr>
                        <a:t>, R.M.R.)</a:t>
                      </a:r>
                    </a:p>
                  </a:txBody>
                  <a:tcPr anchor="ctr"/>
                </a:tc>
                <a:tc>
                  <a:txBody>
                    <a:bodyPr/>
                    <a:lstStyle/>
                    <a:p>
                      <a:pPr lvl="0" algn="ctr">
                        <a:lnSpc>
                          <a:spcPct val="100000"/>
                        </a:lnSpc>
                        <a:spcBef>
                          <a:spcPts val="0"/>
                        </a:spcBef>
                        <a:spcAft>
                          <a:spcPts val="0"/>
                        </a:spcAft>
                        <a:buNone/>
                      </a:pPr>
                      <a:r>
                        <a:rPr lang="en-US" sz="1400" b="0" i="0" u="none" strike="noStrike" noProof="0">
                          <a:solidFill>
                            <a:schemeClr val="tx1"/>
                          </a:solidFill>
                          <a:latin typeface="Calibri"/>
                        </a:rPr>
                        <a:t>Springer Nature Switzerland </a:t>
                      </a:r>
                      <a:endParaRPr lang="en-US" sz="1400" b="0" i="0">
                        <a:latin typeface="Calibri"/>
                      </a:endParaRPr>
                    </a:p>
                    <a:p>
                      <a:pPr lvl="0" algn="ctr">
                        <a:lnSpc>
                          <a:spcPct val="100000"/>
                        </a:lnSpc>
                        <a:spcBef>
                          <a:spcPts val="0"/>
                        </a:spcBef>
                        <a:spcAft>
                          <a:spcPts val="0"/>
                        </a:spcAft>
                        <a:buNone/>
                      </a:pPr>
                      <a:endParaRPr lang="en-US" sz="1400" b="0" i="0" u="none" strike="noStrike" noProof="0">
                        <a:solidFill>
                          <a:schemeClr val="tx1"/>
                        </a:solidFill>
                        <a:latin typeface="Calibri"/>
                      </a:endParaRPr>
                    </a:p>
                  </a:txBody>
                  <a:tcPr anchor="ctr"/>
                </a:tc>
                <a:tc>
                  <a:txBody>
                    <a:bodyPr/>
                    <a:lstStyle/>
                    <a:p>
                      <a:pPr lvl="0" algn="ctr">
                        <a:buNone/>
                      </a:pPr>
                      <a:r>
                        <a:rPr lang="en-US" sz="1400" b="0" i="0" u="none" strike="noStrike" noProof="0">
                          <a:solidFill>
                            <a:schemeClr val="tx1"/>
                          </a:solidFill>
                          <a:latin typeface="Calibri"/>
                        </a:rPr>
                        <a:t>2024</a:t>
                      </a:r>
                      <a:endParaRPr lang="en-US" sz="1400" b="0" i="0">
                        <a:solidFill>
                          <a:schemeClr val="tx1"/>
                        </a:solidFill>
                        <a:latin typeface="Calibri"/>
                      </a:endParaRPr>
                    </a:p>
                  </a:txBody>
                  <a:tcPr anchor="ctr"/>
                </a:tc>
                <a:tc>
                  <a:txBody>
                    <a:bodyPr/>
                    <a:lstStyle/>
                    <a:p>
                      <a:pPr lvl="0" algn="just">
                        <a:lnSpc>
                          <a:spcPct val="100000"/>
                        </a:lnSpc>
                        <a:spcBef>
                          <a:spcPts val="0"/>
                        </a:spcBef>
                        <a:spcAft>
                          <a:spcPts val="0"/>
                        </a:spcAft>
                        <a:buNone/>
                      </a:pPr>
                      <a:r>
                        <a:rPr lang="en-US" sz="1400" b="0" i="0" u="none" strike="noStrike" noProof="0">
                          <a:solidFill>
                            <a:schemeClr val="tx1"/>
                          </a:solidFill>
                          <a:latin typeface="Calibri"/>
                        </a:rPr>
                        <a:t>The paper explores doodle-based HCI for toddlers, using CNNs to enable interaction through drawings, enhancing early learning and accessibility </a:t>
                      </a:r>
                      <a:endParaRPr lang="en-US" sz="1400" b="0" i="0">
                        <a:latin typeface="Calibri"/>
                      </a:endParaRPr>
                    </a:p>
                  </a:txBody>
                  <a:tcPr anchor="ctr"/>
                </a:tc>
                <a:tc>
                  <a:txBody>
                    <a:bodyPr/>
                    <a:lstStyle/>
                    <a:p>
                      <a:pPr lvl="0" algn="just">
                        <a:lnSpc>
                          <a:spcPct val="100000"/>
                        </a:lnSpc>
                        <a:spcBef>
                          <a:spcPts val="0"/>
                        </a:spcBef>
                        <a:spcAft>
                          <a:spcPts val="0"/>
                        </a:spcAft>
                        <a:buNone/>
                      </a:pPr>
                      <a:r>
                        <a:rPr lang="en-US" sz="1400" b="0" i="0" u="none" strike="noStrike" noProof="0">
                          <a:solidFill>
                            <a:schemeClr val="tx1"/>
                          </a:solidFill>
                          <a:latin typeface="Calibri"/>
                        </a:rPr>
                        <a:t>Challenges include recognition errors and processing speed. Improvements: focus on better datasets, optimized CNN models, faster inference, and AI-driven mood detection </a:t>
                      </a:r>
                      <a:endParaRPr lang="en-US" sz="1400">
                        <a:latin typeface="Calibri"/>
                      </a:endParaRPr>
                    </a:p>
                  </a:txBody>
                  <a:tcPr anchor="ctr"/>
                </a:tc>
                <a:extLst>
                  <a:ext uri="{0D108BD9-81ED-4DB2-BD59-A6C34878D82A}">
                    <a16:rowId xmlns:a16="http://schemas.microsoft.com/office/drawing/2014/main" val="3873867931"/>
                  </a:ext>
                </a:extLst>
              </a:tr>
              <a:tr h="1459706">
                <a:tc>
                  <a:txBody>
                    <a:bodyPr/>
                    <a:lstStyle/>
                    <a:p>
                      <a:pPr lvl="0" algn="just">
                        <a:buNone/>
                      </a:pPr>
                      <a:br>
                        <a:rPr lang="en-US" sz="1400" b="0" i="0">
                          <a:solidFill>
                            <a:srgbClr val="000000"/>
                          </a:solidFill>
                          <a:latin typeface="Calibri"/>
                        </a:rPr>
                      </a:br>
                      <a:r>
                        <a:rPr lang="en-US" sz="1400" b="0" i="0" u="none" strike="noStrike" noProof="0">
                          <a:solidFill>
                            <a:schemeClr val="tx1"/>
                          </a:solidFill>
                          <a:latin typeface="Calibri"/>
                        </a:rPr>
                        <a:t>Deep Residual Learning for Image Recognition: A Survey </a:t>
                      </a:r>
                      <a:endParaRPr lang="en-US" sz="1400" b="0" i="0">
                        <a:solidFill>
                          <a:schemeClr val="tx1"/>
                        </a:solidFill>
                        <a:latin typeface="Calibri"/>
                      </a:endParaRPr>
                    </a:p>
                    <a:p>
                      <a:pPr lvl="0" algn="just">
                        <a:buNone/>
                      </a:pPr>
                      <a:r>
                        <a:rPr lang="en-US" sz="1400" b="0" i="0" u="none" strike="noStrike" noProof="0">
                          <a:solidFill>
                            <a:schemeClr val="tx1"/>
                          </a:solidFill>
                          <a:latin typeface="Calibri"/>
                        </a:rPr>
                        <a:t>(Shafiq, M.; Gu, Z)</a:t>
                      </a:r>
                      <a:endParaRPr lang="en-US" sz="1400" b="0" i="0">
                        <a:solidFill>
                          <a:schemeClr val="tx1"/>
                        </a:solidFill>
                        <a:latin typeface="Calibri"/>
                      </a:endParaRPr>
                    </a:p>
                  </a:txBody>
                  <a:tcPr anchor="ctr"/>
                </a:tc>
                <a:tc>
                  <a:txBody>
                    <a:bodyPr/>
                    <a:lstStyle/>
                    <a:p>
                      <a:pPr lvl="0" algn="ctr">
                        <a:buNone/>
                      </a:pPr>
                      <a:r>
                        <a:rPr lang="en-US" sz="1400" b="0" i="0" u="none" strike="noStrike" noProof="0">
                          <a:solidFill>
                            <a:schemeClr val="tx1"/>
                          </a:solidFill>
                          <a:latin typeface="Calibri"/>
                        </a:rPr>
                        <a:t>Multidisciplinary Digital Publishing Institute</a:t>
                      </a:r>
                      <a:endParaRPr lang="en-US" sz="1400" b="0" i="0">
                        <a:solidFill>
                          <a:schemeClr val="tx1"/>
                        </a:solidFill>
                        <a:latin typeface="Calibri"/>
                      </a:endParaRPr>
                    </a:p>
                  </a:txBody>
                  <a:tcPr anchor="ctr"/>
                </a:tc>
                <a:tc>
                  <a:txBody>
                    <a:bodyPr/>
                    <a:lstStyle/>
                    <a:p>
                      <a:pPr lvl="0" algn="ctr">
                        <a:buNone/>
                      </a:pPr>
                      <a:r>
                        <a:rPr lang="en-US" sz="1400" b="0" i="0" u="none" strike="noStrike" noProof="0">
                          <a:solidFill>
                            <a:schemeClr val="tx1"/>
                          </a:solidFill>
                          <a:latin typeface="Calibri"/>
                        </a:rPr>
                        <a:t>2022</a:t>
                      </a:r>
                      <a:endParaRPr lang="en-US" sz="1400" b="0" i="0">
                        <a:solidFill>
                          <a:schemeClr val="tx1"/>
                        </a:solidFill>
                        <a:latin typeface="Calibri"/>
                      </a:endParaRPr>
                    </a:p>
                  </a:txBody>
                  <a:tcPr anchor="ctr"/>
                </a:tc>
                <a:tc>
                  <a:txBody>
                    <a:bodyPr/>
                    <a:lstStyle/>
                    <a:p>
                      <a:pPr lvl="0" algn="just">
                        <a:buNone/>
                      </a:pPr>
                      <a:r>
                        <a:rPr lang="en-US" sz="1400" b="0" i="0" u="none" strike="noStrike" noProof="0">
                          <a:solidFill>
                            <a:schemeClr val="tx1"/>
                          </a:solidFill>
                          <a:latin typeface="Calibri"/>
                        </a:rPr>
                        <a:t>The paper explores ResNet architectures, addressing vanishing gradients, training instability, feature reuse inefficiency, and improving image recognition and deep learning efficiency </a:t>
                      </a:r>
                      <a:endParaRPr lang="en-US" sz="1400" b="0" i="0">
                        <a:solidFill>
                          <a:schemeClr val="tx1"/>
                        </a:solidFill>
                        <a:latin typeface="Calibri"/>
                      </a:endParaRPr>
                    </a:p>
                  </a:txBody>
                  <a:tcPr anchor="ctr"/>
                </a:tc>
                <a:tc>
                  <a:txBody>
                    <a:bodyPr/>
                    <a:lstStyle/>
                    <a:p>
                      <a:pPr lvl="0" algn="just">
                        <a:buNone/>
                      </a:pPr>
                      <a:r>
                        <a:rPr lang="en-US" sz="1400" b="0" i="0" u="none" strike="noStrike" noProof="0">
                          <a:solidFill>
                            <a:schemeClr val="tx1"/>
                          </a:solidFill>
                          <a:latin typeface="Calibri"/>
                        </a:rPr>
                        <a:t>Challenges include high computational cost and adversarial sensitivity. </a:t>
                      </a:r>
                      <a:endParaRPr lang="en-US" sz="1400" b="0" i="0">
                        <a:solidFill>
                          <a:schemeClr val="tx1"/>
                        </a:solidFill>
                        <a:latin typeface="Calibri"/>
                      </a:endParaRPr>
                    </a:p>
                    <a:p>
                      <a:pPr lvl="0" algn="just">
                        <a:buNone/>
                      </a:pPr>
                      <a:r>
                        <a:rPr lang="en-US" sz="1400" b="0" i="0" u="none" strike="noStrike" noProof="0">
                          <a:solidFill>
                            <a:schemeClr val="tx1"/>
                          </a:solidFill>
                          <a:latin typeface="Calibri"/>
                        </a:rPr>
                        <a:t>Enhancements: focus on optimized architectures, reinforcement learning integration, and memory-efficient designs </a:t>
                      </a:r>
                      <a:endParaRPr lang="en-US" sz="1400" b="0" i="0">
                        <a:solidFill>
                          <a:schemeClr val="tx1"/>
                        </a:solidFill>
                        <a:latin typeface="Calibri"/>
                      </a:endParaRPr>
                    </a:p>
                  </a:txBody>
                  <a:tcPr anchor="ctr"/>
                </a:tc>
                <a:extLst>
                  <a:ext uri="{0D108BD9-81ED-4DB2-BD59-A6C34878D82A}">
                    <a16:rowId xmlns:a16="http://schemas.microsoft.com/office/drawing/2014/main" val="85209771"/>
                  </a:ext>
                </a:extLst>
              </a:tr>
            </a:tbl>
          </a:graphicData>
        </a:graphic>
      </p:graphicFrame>
      <p:sp>
        <p:nvSpPr>
          <p:cNvPr id="3" name="Slide Number Placeholder 2">
            <a:extLst>
              <a:ext uri="{FF2B5EF4-FFF2-40B4-BE49-F238E27FC236}">
                <a16:creationId xmlns:a16="http://schemas.microsoft.com/office/drawing/2014/main" id="{AA9DDA31-9209-D639-C5AB-9857BD91FF6E}"/>
              </a:ext>
            </a:extLst>
          </p:cNvPr>
          <p:cNvSpPr>
            <a:spLocks noGrp="1"/>
          </p:cNvSpPr>
          <p:nvPr>
            <p:ph type="sldNum" sz="quarter" idx="4"/>
          </p:nvPr>
        </p:nvSpPr>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230420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EC130-EE73-16D5-7737-449B20347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7C39A6-FAFE-E2FC-71EE-0E3318D050A8}"/>
              </a:ext>
            </a:extLst>
          </p:cNvPr>
          <p:cNvSpPr>
            <a:spLocks noGrp="1"/>
          </p:cNvSpPr>
          <p:nvPr>
            <p:ph type="title"/>
          </p:nvPr>
        </p:nvSpPr>
        <p:spPr>
          <a:xfrm>
            <a:off x="982140" y="127687"/>
            <a:ext cx="9692640" cy="1371600"/>
          </a:xfrm>
        </p:spPr>
        <p:txBody>
          <a:bodyPr/>
          <a:lstStyle/>
          <a:p>
            <a:r>
              <a:rPr lang="en-US"/>
              <a:t>Literature Review and Related Work</a:t>
            </a:r>
          </a:p>
        </p:txBody>
      </p:sp>
      <p:graphicFrame>
        <p:nvGraphicFramePr>
          <p:cNvPr id="5" name="Table Placeholder 2">
            <a:extLst>
              <a:ext uri="{FF2B5EF4-FFF2-40B4-BE49-F238E27FC236}">
                <a16:creationId xmlns:a16="http://schemas.microsoft.com/office/drawing/2014/main" id="{BA117DCE-ABCC-75F3-F1FC-7525F55DB624}"/>
              </a:ext>
            </a:extLst>
          </p:cNvPr>
          <p:cNvGraphicFramePr>
            <a:graphicFrameLocks noGrp="1"/>
          </p:cNvGraphicFramePr>
          <p:nvPr>
            <p:ph idx="1"/>
            <p:extLst>
              <p:ext uri="{D42A27DB-BD31-4B8C-83A1-F6EECF244321}">
                <p14:modId xmlns:p14="http://schemas.microsoft.com/office/powerpoint/2010/main" val="923358603"/>
              </p:ext>
            </p:extLst>
          </p:nvPr>
        </p:nvGraphicFramePr>
        <p:xfrm>
          <a:off x="30112" y="1710910"/>
          <a:ext cx="12135884" cy="4682545"/>
        </p:xfrm>
        <a:graphic>
          <a:graphicData uri="http://schemas.openxmlformats.org/drawingml/2006/table">
            <a:tbl>
              <a:tblPr firstRow="1" bandRow="1">
                <a:tableStyleId>{69012ECD-51FC-41F1-AA8D-1B2483CD663E}</a:tableStyleId>
              </a:tblPr>
              <a:tblGrid>
                <a:gridCol w="1849781">
                  <a:extLst>
                    <a:ext uri="{9D8B030D-6E8A-4147-A177-3AD203B41FA5}">
                      <a16:colId xmlns:a16="http://schemas.microsoft.com/office/drawing/2014/main" val="127040821"/>
                    </a:ext>
                  </a:extLst>
                </a:gridCol>
                <a:gridCol w="2181084">
                  <a:extLst>
                    <a:ext uri="{9D8B030D-6E8A-4147-A177-3AD203B41FA5}">
                      <a16:colId xmlns:a16="http://schemas.microsoft.com/office/drawing/2014/main" val="149845700"/>
                    </a:ext>
                  </a:extLst>
                </a:gridCol>
                <a:gridCol w="980107">
                  <a:extLst>
                    <a:ext uri="{9D8B030D-6E8A-4147-A177-3AD203B41FA5}">
                      <a16:colId xmlns:a16="http://schemas.microsoft.com/office/drawing/2014/main" val="3119692462"/>
                    </a:ext>
                  </a:extLst>
                </a:gridCol>
                <a:gridCol w="2912717">
                  <a:extLst>
                    <a:ext uri="{9D8B030D-6E8A-4147-A177-3AD203B41FA5}">
                      <a16:colId xmlns:a16="http://schemas.microsoft.com/office/drawing/2014/main" val="3472639139"/>
                    </a:ext>
                  </a:extLst>
                </a:gridCol>
                <a:gridCol w="4212195">
                  <a:extLst>
                    <a:ext uri="{9D8B030D-6E8A-4147-A177-3AD203B41FA5}">
                      <a16:colId xmlns:a16="http://schemas.microsoft.com/office/drawing/2014/main" val="2050167835"/>
                    </a:ext>
                  </a:extLst>
                </a:gridCol>
              </a:tblGrid>
              <a:tr h="842065">
                <a:tc>
                  <a:txBody>
                    <a:bodyPr/>
                    <a:lstStyle/>
                    <a:p>
                      <a:pPr algn="ctr"/>
                      <a:r>
                        <a:rPr lang="en-US" sz="1600"/>
                        <a:t>Paper Title &amp; Authors</a:t>
                      </a:r>
                    </a:p>
                  </a:txBody>
                  <a:tcPr anchor="ctr"/>
                </a:tc>
                <a:tc>
                  <a:txBody>
                    <a:bodyPr/>
                    <a:lstStyle/>
                    <a:p>
                      <a:pPr algn="ctr"/>
                      <a:r>
                        <a:rPr lang="en-US" sz="1600"/>
                        <a:t>Journal/Conference</a:t>
                      </a:r>
                    </a:p>
                  </a:txBody>
                  <a:tcPr anchor="ctr"/>
                </a:tc>
                <a:tc>
                  <a:txBody>
                    <a:bodyPr/>
                    <a:lstStyle/>
                    <a:p>
                      <a:pPr algn="ctr"/>
                      <a:r>
                        <a:rPr lang="en-US" sz="1600"/>
                        <a:t>Publish year</a:t>
                      </a:r>
                    </a:p>
                  </a:txBody>
                  <a:tcPr anchor="ctr"/>
                </a:tc>
                <a:tc>
                  <a:txBody>
                    <a:bodyPr/>
                    <a:lstStyle/>
                    <a:p>
                      <a:pPr algn="ctr"/>
                      <a:r>
                        <a:rPr lang="en-US" sz="1600"/>
                        <a:t>Issue it addresses/Learnings</a:t>
                      </a:r>
                    </a:p>
                  </a:txBody>
                  <a:tcPr anchor="ctr"/>
                </a:tc>
                <a:tc>
                  <a:txBody>
                    <a:bodyPr/>
                    <a:lstStyle/>
                    <a:p>
                      <a:pPr lvl="0" algn="ctr">
                        <a:buNone/>
                      </a:pPr>
                      <a:r>
                        <a:rPr lang="en-US" sz="1600"/>
                        <a:t>Limitations identified &amp; Improvements we suggest to add in our work</a:t>
                      </a:r>
                    </a:p>
                  </a:txBody>
                  <a:tcPr anchor="ctr"/>
                </a:tc>
                <a:extLst>
                  <a:ext uri="{0D108BD9-81ED-4DB2-BD59-A6C34878D82A}">
                    <a16:rowId xmlns:a16="http://schemas.microsoft.com/office/drawing/2014/main" val="3298013591"/>
                  </a:ext>
                </a:extLst>
              </a:tr>
              <a:tr h="612460">
                <a:tc>
                  <a:txBody>
                    <a:bodyPr/>
                    <a:lstStyle/>
                    <a:p>
                      <a:pPr lvl="0" algn="ctr">
                        <a:lnSpc>
                          <a:spcPct val="100000"/>
                        </a:lnSpc>
                        <a:spcBef>
                          <a:spcPts val="0"/>
                        </a:spcBef>
                        <a:spcAft>
                          <a:spcPts val="0"/>
                        </a:spcAft>
                        <a:buNone/>
                      </a:pPr>
                      <a:r>
                        <a:rPr lang="en-US" sz="1200" b="0" i="0" u="none" strike="noStrike" noProof="0">
                          <a:solidFill>
                            <a:schemeClr val="tx1"/>
                          </a:solidFill>
                          <a:latin typeface="Tenorite"/>
                        </a:rPr>
                        <a:t>Meta Analysis of Deep Learning Models for Doodle Recognition (Prateek Sethi, Sachin Duhan, Sanyam Gupta, </a:t>
                      </a:r>
                      <a:r>
                        <a:rPr lang="en-US" sz="1200" b="0" i="0" u="none" strike="noStrike" noProof="0" err="1">
                          <a:solidFill>
                            <a:schemeClr val="tx1"/>
                          </a:solidFill>
                          <a:latin typeface="Tenorite"/>
                        </a:rPr>
                        <a:t>Goonjan</a:t>
                      </a:r>
                      <a:r>
                        <a:rPr lang="en-US" sz="1200" b="0" i="0" u="none" strike="noStrike" noProof="0">
                          <a:solidFill>
                            <a:schemeClr val="tx1"/>
                          </a:solidFill>
                          <a:latin typeface="Tenorite"/>
                        </a:rPr>
                        <a:t> Jain</a:t>
                      </a:r>
                      <a:r>
                        <a:rPr lang="en-US" sz="1400" b="0" i="0" u="none" strike="noStrike" noProof="0">
                          <a:solidFill>
                            <a:schemeClr val="tx1"/>
                          </a:solidFill>
                          <a:latin typeface="Calibri"/>
                        </a:rPr>
                        <a:t>)</a:t>
                      </a:r>
                      <a:endParaRPr lang="en-US" sz="1400" b="0">
                        <a:latin typeface="Calibri"/>
                      </a:endParaRPr>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latin typeface="Tenorite"/>
                        </a:rPr>
                        <a:t>2021 International Conference on Intelligent Technologies (CONIT)</a:t>
                      </a:r>
                      <a:endParaRPr lang="en-US" sz="1200">
                        <a:latin typeface="Tenorite"/>
                      </a:endParaRPr>
                    </a:p>
                  </a:txBody>
                  <a:tcPr anchor="ctr"/>
                </a:tc>
                <a:tc>
                  <a:txBody>
                    <a:bodyPr/>
                    <a:lstStyle/>
                    <a:p>
                      <a:pPr algn="ctr"/>
                      <a:r>
                        <a:rPr lang="en-US" sz="1200" b="0" i="0" u="none">
                          <a:solidFill>
                            <a:schemeClr val="tx1"/>
                          </a:solidFill>
                          <a:latin typeface="Tenorite"/>
                        </a:rPr>
                        <a:t>2021</a:t>
                      </a:r>
                    </a:p>
                  </a:txBody>
                  <a:tcPr anchor="ctr"/>
                </a:tc>
                <a:tc>
                  <a:txBody>
                    <a:bodyPr/>
                    <a:lstStyle/>
                    <a:p>
                      <a:pPr marL="0" lvl="0" indent="0" algn="ctr">
                        <a:lnSpc>
                          <a:spcPct val="100000"/>
                        </a:lnSpc>
                        <a:spcBef>
                          <a:spcPts val="0"/>
                        </a:spcBef>
                        <a:spcAft>
                          <a:spcPts val="0"/>
                        </a:spcAft>
                        <a:buNone/>
                      </a:pPr>
                      <a:r>
                        <a:rPr lang="en-US" sz="1200" b="0" i="0" u="none" strike="noStrike" noProof="0">
                          <a:solidFill>
                            <a:schemeClr val="tx1"/>
                          </a:solidFill>
                          <a:latin typeface="Tenorite"/>
                        </a:rPr>
                        <a:t>-Analyzes deep learning models for doodle recognition.</a:t>
                      </a:r>
                      <a:endParaRPr lang="en-US" sz="1200">
                        <a:latin typeface="Tenorite"/>
                      </a:endParaRPr>
                    </a:p>
                    <a:p>
                      <a:pPr marL="0" lvl="0" indent="0" algn="ctr">
                        <a:lnSpc>
                          <a:spcPct val="100000"/>
                        </a:lnSpc>
                        <a:spcBef>
                          <a:spcPts val="0"/>
                        </a:spcBef>
                        <a:spcAft>
                          <a:spcPts val="0"/>
                        </a:spcAft>
                        <a:buNone/>
                      </a:pPr>
                      <a:r>
                        <a:rPr lang="en-US" sz="1200" b="0" i="0" u="none" strike="noStrike" noProof="0">
                          <a:solidFill>
                            <a:schemeClr val="tx1"/>
                          </a:solidFill>
                          <a:latin typeface="Tenorite"/>
                        </a:rPr>
                        <a:t>-Evaluates CNNs, ResNet-18, VGG-19, </a:t>
                      </a:r>
                      <a:r>
                        <a:rPr lang="en-US" sz="1200" b="0" i="0" u="none" strike="noStrike" noProof="0" err="1">
                          <a:solidFill>
                            <a:schemeClr val="tx1"/>
                          </a:solidFill>
                          <a:latin typeface="Tenorite"/>
                        </a:rPr>
                        <a:t>GoogleNet</a:t>
                      </a:r>
                      <a:r>
                        <a:rPr lang="en-US" sz="1200" b="0" i="0" u="none" strike="noStrike" noProof="0">
                          <a:solidFill>
                            <a:schemeClr val="tx1"/>
                          </a:solidFill>
                          <a:latin typeface="Tenorite"/>
                        </a:rPr>
                        <a:t>, </a:t>
                      </a:r>
                      <a:r>
                        <a:rPr lang="en-US" sz="1200" b="0" i="0" u="none" strike="noStrike" noProof="0" err="1">
                          <a:solidFill>
                            <a:schemeClr val="tx1"/>
                          </a:solidFill>
                          <a:latin typeface="Tenorite"/>
                        </a:rPr>
                        <a:t>DenseNet</a:t>
                      </a:r>
                      <a:r>
                        <a:rPr lang="en-US" sz="1200" b="0" i="0" u="none" strike="noStrike" noProof="0">
                          <a:solidFill>
                            <a:schemeClr val="tx1"/>
                          </a:solidFill>
                          <a:latin typeface="Tenorite"/>
                        </a:rPr>
                        <a:t>, MobileNet, and </a:t>
                      </a:r>
                      <a:r>
                        <a:rPr lang="en-US" sz="1200" b="0" i="0" u="none" strike="noStrike" noProof="0" err="1">
                          <a:solidFill>
                            <a:schemeClr val="tx1"/>
                          </a:solidFill>
                          <a:latin typeface="Tenorite"/>
                        </a:rPr>
                        <a:t>SqueezeNet</a:t>
                      </a:r>
                      <a:r>
                        <a:rPr lang="en-US" sz="1200" b="0" i="0" u="none" strike="noStrike" noProof="0">
                          <a:solidFill>
                            <a:schemeClr val="tx1"/>
                          </a:solidFill>
                          <a:latin typeface="Tenorite"/>
                        </a:rPr>
                        <a:t>.</a:t>
                      </a:r>
                      <a:endParaRPr lang="en-US" sz="1200">
                        <a:latin typeface="Tenorite"/>
                      </a:endParaRPr>
                    </a:p>
                    <a:p>
                      <a:pPr marL="0" lvl="0" indent="0" algn="ctr">
                        <a:lnSpc>
                          <a:spcPct val="100000"/>
                        </a:lnSpc>
                        <a:spcBef>
                          <a:spcPts val="0"/>
                        </a:spcBef>
                        <a:spcAft>
                          <a:spcPts val="0"/>
                        </a:spcAft>
                        <a:buNone/>
                      </a:pPr>
                      <a:r>
                        <a:rPr lang="en-US" sz="1200" b="0" i="0" u="none" strike="noStrike" noProof="0">
                          <a:solidFill>
                            <a:schemeClr val="tx1"/>
                          </a:solidFill>
                          <a:latin typeface="Tenorite"/>
                        </a:rPr>
                        <a:t>-transfer learning for reducing training time and better generalization.</a:t>
                      </a:r>
                      <a:endParaRPr lang="en-US" sz="1200" b="0"/>
                    </a:p>
                  </a:txBody>
                  <a:tcPr anchor="ctr"/>
                </a:tc>
                <a:tc>
                  <a:txBody>
                    <a:bodyPr/>
                    <a:lstStyle/>
                    <a:p>
                      <a:pPr lvl="0" algn="ctr">
                        <a:buNone/>
                      </a:pPr>
                      <a:r>
                        <a:rPr lang="en-US" sz="1200" b="1" i="0" u="none" strike="noStrike" noProof="0">
                          <a:solidFill>
                            <a:schemeClr val="tx1"/>
                          </a:solidFill>
                          <a:latin typeface="Tenorite"/>
                        </a:rPr>
                        <a:t>Limitations:</a:t>
                      </a:r>
                      <a:r>
                        <a:rPr lang="en-US" sz="1200" b="0" i="0" u="none" strike="noStrike" noProof="0">
                          <a:solidFill>
                            <a:schemeClr val="tx1"/>
                          </a:solidFill>
                          <a:latin typeface="Tenorite"/>
                        </a:rPr>
                        <a:t> </a:t>
                      </a:r>
                      <a:endParaRPr lang="en-US"/>
                    </a:p>
                    <a:p>
                      <a:pPr lvl="0" algn="ctr">
                        <a:lnSpc>
                          <a:spcPct val="100000"/>
                        </a:lnSpc>
                        <a:spcBef>
                          <a:spcPts val="0"/>
                        </a:spcBef>
                        <a:spcAft>
                          <a:spcPts val="0"/>
                        </a:spcAft>
                        <a:buNone/>
                      </a:pPr>
                      <a:r>
                        <a:rPr lang="en-US" sz="1200" b="0" i="0" u="none" strike="noStrike" noProof="0">
                          <a:solidFill>
                            <a:schemeClr val="tx1"/>
                          </a:solidFill>
                          <a:latin typeface="Tenorite"/>
                        </a:rPr>
                        <a:t>- Lacks real-time implementation and ignores stroke order information. </a:t>
                      </a:r>
                      <a:endParaRPr lang="en-US"/>
                    </a:p>
                    <a:p>
                      <a:pPr lvl="0" algn="ctr">
                        <a:lnSpc>
                          <a:spcPct val="100000"/>
                        </a:lnSpc>
                        <a:spcBef>
                          <a:spcPts val="0"/>
                        </a:spcBef>
                        <a:spcAft>
                          <a:spcPts val="0"/>
                        </a:spcAft>
                        <a:buNone/>
                      </a:pPr>
                      <a:r>
                        <a:rPr lang="en-US" sz="1200" b="0" i="0" u="none" strike="noStrike" noProof="0">
                          <a:solidFill>
                            <a:schemeClr val="tx1"/>
                          </a:solidFill>
                          <a:latin typeface="Tenorite"/>
                        </a:rPr>
                        <a:t>- Uses a limited dataset (25 classes).</a:t>
                      </a:r>
                      <a:endParaRPr lang="en-US"/>
                    </a:p>
                    <a:p>
                      <a:pPr lvl="0" algn="ctr">
                        <a:lnSpc>
                          <a:spcPct val="100000"/>
                        </a:lnSpc>
                        <a:spcBef>
                          <a:spcPts val="0"/>
                        </a:spcBef>
                        <a:spcAft>
                          <a:spcPts val="0"/>
                        </a:spcAft>
                        <a:buNone/>
                      </a:pPr>
                      <a:r>
                        <a:rPr lang="en-US" sz="1200" b="1" i="0" u="none" strike="noStrike" noProof="0">
                          <a:solidFill>
                            <a:schemeClr val="tx1"/>
                          </a:solidFill>
                          <a:latin typeface="Tenorite"/>
                        </a:rPr>
                        <a:t>Improvements:</a:t>
                      </a:r>
                      <a:r>
                        <a:rPr lang="en-US" sz="1200" b="0" i="0" u="none" strike="noStrike" noProof="0">
                          <a:solidFill>
                            <a:schemeClr val="tx1"/>
                          </a:solidFill>
                          <a:latin typeface="Tenorite"/>
                        </a:rPr>
                        <a:t> </a:t>
                      </a:r>
                      <a:endParaRPr lang="en-US"/>
                    </a:p>
                    <a:p>
                      <a:pPr lvl="0" algn="ctr">
                        <a:lnSpc>
                          <a:spcPct val="100000"/>
                        </a:lnSpc>
                        <a:spcBef>
                          <a:spcPts val="0"/>
                        </a:spcBef>
                        <a:spcAft>
                          <a:spcPts val="0"/>
                        </a:spcAft>
                        <a:buNone/>
                      </a:pPr>
                      <a:r>
                        <a:rPr lang="en-US" sz="1200" b="0" i="0" u="none" strike="noStrike" noProof="0">
                          <a:solidFill>
                            <a:schemeClr val="tx1"/>
                          </a:solidFill>
                          <a:latin typeface="Tenorite"/>
                        </a:rPr>
                        <a:t>- Implement real-time stroke processing using RNNs or Transformers. </a:t>
                      </a:r>
                      <a:endParaRPr lang="en-US"/>
                    </a:p>
                    <a:p>
                      <a:pPr lvl="0" algn="ctr">
                        <a:buNone/>
                      </a:pPr>
                      <a:r>
                        <a:rPr lang="en-US" sz="1200" b="0" i="0" u="none" strike="noStrike" noProof="0">
                          <a:solidFill>
                            <a:schemeClr val="tx1"/>
                          </a:solidFill>
                          <a:latin typeface="Tenorite"/>
                        </a:rPr>
                        <a:t>- Expand the dataset with sketch-specific augmentations.</a:t>
                      </a:r>
                      <a:endParaRPr lang="en-US"/>
                    </a:p>
                  </a:txBody>
                  <a:tcPr anchor="ctr"/>
                </a:tc>
                <a:extLst>
                  <a:ext uri="{0D108BD9-81ED-4DB2-BD59-A6C34878D82A}">
                    <a16:rowId xmlns:a16="http://schemas.microsoft.com/office/drawing/2014/main" val="3873867931"/>
                  </a:ext>
                </a:extLst>
              </a:tr>
              <a:tr h="612460">
                <a:tc>
                  <a:txBody>
                    <a:bodyPr/>
                    <a:lstStyle/>
                    <a:p>
                      <a:pPr lvl="0" algn="ctr">
                        <a:lnSpc>
                          <a:spcPct val="100000"/>
                        </a:lnSpc>
                        <a:spcBef>
                          <a:spcPts val="0"/>
                        </a:spcBef>
                        <a:spcAft>
                          <a:spcPts val="0"/>
                        </a:spcAft>
                        <a:buNone/>
                      </a:pPr>
                      <a:r>
                        <a:rPr lang="en-US" sz="1200" b="1" i="0" u="none" strike="noStrike" noProof="0">
                          <a:solidFill>
                            <a:schemeClr val="tx1"/>
                          </a:solidFill>
                        </a:rPr>
                        <a:t>Title:</a:t>
                      </a:r>
                      <a:r>
                        <a:rPr lang="en-US" sz="1200" b="0" i="0" u="none" strike="noStrike" noProof="0">
                          <a:solidFill>
                            <a:schemeClr val="tx1"/>
                          </a:solidFill>
                        </a:rPr>
                        <a:t> Multigraph Transformer for Free-Hand Sketch Recognition </a:t>
                      </a:r>
                      <a:endParaRPr lang="en-US"/>
                    </a:p>
                    <a:p>
                      <a:pPr lvl="0" algn="ctr">
                        <a:buNone/>
                      </a:pPr>
                      <a:r>
                        <a:rPr lang="en-US" sz="1200" b="1" i="0" u="none" strike="noStrike" noProof="0">
                          <a:solidFill>
                            <a:schemeClr val="tx1"/>
                          </a:solidFill>
                        </a:rPr>
                        <a:t>Authors:</a:t>
                      </a:r>
                      <a:r>
                        <a:rPr lang="en-US" sz="1200" b="0" i="0" u="none" strike="noStrike" noProof="0">
                          <a:solidFill>
                            <a:schemeClr val="tx1"/>
                          </a:solidFill>
                        </a:rPr>
                        <a:t> Peng Xu, Chaitanya K. Joshi, Xavier Bresson</a:t>
                      </a:r>
                      <a:endParaRPr lang="en-US"/>
                    </a:p>
                  </a:txBody>
                  <a:tcPr anchor="ctr"/>
                </a:tc>
                <a:tc>
                  <a:txBody>
                    <a:bodyPr/>
                    <a:lstStyle/>
                    <a:p>
                      <a:pPr lvl="0" algn="l">
                        <a:lnSpc>
                          <a:spcPct val="100000"/>
                        </a:lnSpc>
                        <a:spcBef>
                          <a:spcPts val="0"/>
                        </a:spcBef>
                        <a:spcAft>
                          <a:spcPts val="0"/>
                        </a:spcAft>
                        <a:buNone/>
                      </a:pPr>
                      <a:r>
                        <a:rPr lang="en-US" sz="1200" b="1"/>
                        <a:t>Journal:</a:t>
                      </a:r>
                      <a:r>
                        <a:rPr lang="en-US" sz="1200"/>
                        <a:t> IEEE Transactions on Neural Networks and Learning Systems </a:t>
                      </a:r>
                    </a:p>
                    <a:p>
                      <a:pPr lvl="0" algn="l">
                        <a:lnSpc>
                          <a:spcPct val="100000"/>
                        </a:lnSpc>
                        <a:spcBef>
                          <a:spcPts val="0"/>
                        </a:spcBef>
                        <a:spcAft>
                          <a:spcPts val="0"/>
                        </a:spcAft>
                        <a:buNone/>
                      </a:pPr>
                      <a:r>
                        <a:rPr lang="en-US" sz="1200" b="1"/>
                        <a:t>Volume:</a:t>
                      </a:r>
                      <a:r>
                        <a:rPr lang="en-US" sz="1200"/>
                        <a:t> 33, </a:t>
                      </a:r>
                      <a:r>
                        <a:rPr lang="en-US" sz="1200" b="1"/>
                        <a:t>Issue:</a:t>
                      </a:r>
                      <a:r>
                        <a:rPr lang="en-US" sz="1200"/>
                        <a:t> 10</a:t>
                      </a:r>
                    </a:p>
                    <a:p>
                      <a:pPr lvl="0" algn="ctr">
                        <a:buNone/>
                      </a:pPr>
                      <a:endParaRPr lang="en-US" sz="1200" b="0" i="0" u="none" strike="noStrike" noProof="0">
                        <a:solidFill>
                          <a:schemeClr val="tx1"/>
                        </a:solidFill>
                        <a:latin typeface="Tenorite"/>
                      </a:endParaRPr>
                    </a:p>
                  </a:txBody>
                  <a:tcPr anchor="ctr"/>
                </a:tc>
                <a:tc>
                  <a:txBody>
                    <a:bodyPr/>
                    <a:lstStyle/>
                    <a:p>
                      <a:pPr lvl="0" algn="ctr">
                        <a:buNone/>
                      </a:pPr>
                      <a:r>
                        <a:rPr lang="en-US" sz="1200" b="0" i="0" u="none" strike="noStrike" noProof="0">
                          <a:solidFill>
                            <a:schemeClr val="tx1"/>
                          </a:solidFill>
                        </a:rPr>
                        <a:t>2022</a:t>
                      </a:r>
                      <a:endParaRPr lang="en-US"/>
                    </a:p>
                  </a:txBody>
                  <a:tcPr anchor="ctr"/>
                </a:tc>
                <a:tc>
                  <a:txBody>
                    <a:bodyPr/>
                    <a:lstStyle/>
                    <a:p>
                      <a:pPr lvl="0" algn="ctr">
                        <a:buNone/>
                      </a:pPr>
                      <a:endParaRPr lang="en-US" sz="1200" b="0" i="0" u="none" strike="noStrike" noProof="0">
                        <a:solidFill>
                          <a:schemeClr val="tx1"/>
                        </a:solidFill>
                        <a:latin typeface="Tenorite"/>
                      </a:endParaRPr>
                    </a:p>
                    <a:p>
                      <a:pPr lvl="0" algn="ctr">
                        <a:buNone/>
                      </a:pPr>
                      <a:r>
                        <a:rPr lang="en-US" sz="1200" b="0" i="0" u="none" strike="noStrike" noProof="0">
                          <a:solidFill>
                            <a:schemeClr val="tx1"/>
                          </a:solidFill>
                        </a:rPr>
                        <a:t>- proposes a Graph-Based Representation: Converts sketches into multiple sparse graphs to encode both local and global structures.</a:t>
                      </a:r>
                    </a:p>
                    <a:p>
                      <a:pPr lvl="0" algn="ctr">
                        <a:buNone/>
                      </a:pPr>
                      <a:r>
                        <a:rPr lang="en-US" sz="1200" b="0" i="0" u="none" strike="noStrike" noProof="0">
                          <a:solidFill>
                            <a:schemeClr val="tx1"/>
                          </a:solidFill>
                          <a:latin typeface="Tenorite"/>
                        </a:rPr>
                        <a:t>-Introduces a novel multigraph </a:t>
                      </a:r>
                      <a:r>
                        <a:rPr lang="en-US" sz="1200" b="0" i="0" u="none" strike="noStrike" noProof="0" err="1">
                          <a:solidFill>
                            <a:schemeClr val="tx1"/>
                          </a:solidFill>
                          <a:latin typeface="Tenorite"/>
                        </a:rPr>
                        <a:t>multihead</a:t>
                      </a:r>
                      <a:r>
                        <a:rPr lang="en-US" sz="1200" b="0" i="0" u="none" strike="noStrike" noProof="0">
                          <a:solidFill>
                            <a:schemeClr val="tx1"/>
                          </a:solidFill>
                          <a:latin typeface="Tenorite"/>
                        </a:rPr>
                        <a:t> attention (MGMHA) mechanism to process multiple graphs efficiently.</a:t>
                      </a:r>
                    </a:p>
                    <a:p>
                      <a:pPr lvl="0" algn="ctr">
                        <a:buNone/>
                      </a:pPr>
                      <a:r>
                        <a:rPr lang="en-US" sz="1200" b="0" i="0" u="none" strike="noStrike" noProof="0">
                          <a:solidFill>
                            <a:schemeClr val="tx1"/>
                          </a:solidFill>
                          <a:latin typeface="Tenorite"/>
                        </a:rPr>
                        <a:t>-</a:t>
                      </a:r>
                      <a:r>
                        <a:rPr lang="en-US" sz="1200" b="0" i="0" u="none" strike="noStrike" noProof="0">
                          <a:solidFill>
                            <a:schemeClr val="tx1"/>
                          </a:solidFill>
                        </a:rPr>
                        <a:t>outperforms RNNs, achieves CNN-level accuracy, and offers faster inference, making it suitable for real-time applications.</a:t>
                      </a:r>
                      <a:endParaRPr lang="en-US" sz="1200" b="0" i="0" u="none" strike="noStrike" noProof="0">
                        <a:solidFill>
                          <a:schemeClr val="tx1"/>
                        </a:solidFill>
                        <a:latin typeface="Tenorite"/>
                      </a:endParaRPr>
                    </a:p>
                  </a:txBody>
                  <a:tcPr anchor="ctr"/>
                </a:tc>
                <a:tc>
                  <a:txBody>
                    <a:bodyPr/>
                    <a:lstStyle/>
                    <a:p>
                      <a:pPr lvl="0" algn="ctr">
                        <a:buNone/>
                      </a:pPr>
                      <a:r>
                        <a:rPr lang="en-US" sz="1200" b="1" i="0" u="none" strike="noStrike" noProof="0"/>
                        <a:t>Limitations:</a:t>
                      </a:r>
                      <a:r>
                        <a:rPr lang="en-US" sz="1200" b="0" i="0" u="none" strike="noStrike" noProof="0"/>
                        <a:t> </a:t>
                      </a:r>
                      <a:endParaRPr lang="en-US" strike="noStrike" noProof="0"/>
                    </a:p>
                    <a:p>
                      <a:pPr lvl="0" algn="ctr">
                        <a:lnSpc>
                          <a:spcPct val="100000"/>
                        </a:lnSpc>
                        <a:spcBef>
                          <a:spcPts val="0"/>
                        </a:spcBef>
                        <a:spcAft>
                          <a:spcPts val="0"/>
                        </a:spcAft>
                        <a:buNone/>
                      </a:pPr>
                      <a:r>
                        <a:rPr lang="en-US" sz="1200" b="0" i="0" u="none" strike="noStrike" noProof="0"/>
                        <a:t>- Designing and optimizing multiple graph structures increases computational complexity. </a:t>
                      </a:r>
                      <a:endParaRPr lang="en-US"/>
                    </a:p>
                    <a:p>
                      <a:pPr lvl="0" algn="ctr">
                        <a:lnSpc>
                          <a:spcPct val="100000"/>
                        </a:lnSpc>
                        <a:spcBef>
                          <a:spcPts val="0"/>
                        </a:spcBef>
                        <a:spcAft>
                          <a:spcPts val="0"/>
                        </a:spcAft>
                        <a:buNone/>
                      </a:pPr>
                      <a:r>
                        <a:rPr lang="en-US" sz="1200" b="0" i="0" u="none" strike="noStrike" noProof="0"/>
                        <a:t>- Evaluates performance primarily using accuracy, lacking additional metrics. </a:t>
                      </a:r>
                      <a:endParaRPr lang="en-US"/>
                    </a:p>
                    <a:p>
                      <a:pPr lvl="0" algn="ctr">
                        <a:lnSpc>
                          <a:spcPct val="100000"/>
                        </a:lnSpc>
                        <a:spcBef>
                          <a:spcPts val="0"/>
                        </a:spcBef>
                        <a:spcAft>
                          <a:spcPts val="0"/>
                        </a:spcAft>
                        <a:buNone/>
                      </a:pPr>
                      <a:r>
                        <a:rPr lang="en-US" sz="1200" b="1" i="0" u="none" strike="noStrike" noProof="0"/>
                        <a:t>Improvements:</a:t>
                      </a:r>
                      <a:r>
                        <a:rPr lang="en-US" sz="1200" b="0" i="0" u="none" strike="noStrike" noProof="0"/>
                        <a:t> </a:t>
                      </a:r>
                      <a:endParaRPr lang="en-US" b="0"/>
                    </a:p>
                    <a:p>
                      <a:pPr lvl="0" algn="ctr">
                        <a:lnSpc>
                          <a:spcPct val="100000"/>
                        </a:lnSpc>
                        <a:spcBef>
                          <a:spcPts val="0"/>
                        </a:spcBef>
                        <a:spcAft>
                          <a:spcPts val="0"/>
                        </a:spcAft>
                        <a:buNone/>
                      </a:pPr>
                      <a:r>
                        <a:rPr lang="en-US" sz="1200" b="0" i="0" u="none" strike="noStrike" noProof="0"/>
                        <a:t>- Experiment with Graph-Based Representations to enhance recognition. </a:t>
                      </a:r>
                      <a:endParaRPr lang="en-US"/>
                    </a:p>
                    <a:p>
                      <a:pPr lvl="0" algn="ctr">
                        <a:lnSpc>
                          <a:spcPct val="100000"/>
                        </a:lnSpc>
                        <a:spcBef>
                          <a:spcPts val="0"/>
                        </a:spcBef>
                        <a:spcAft>
                          <a:spcPts val="0"/>
                        </a:spcAft>
                        <a:buNone/>
                      </a:pPr>
                      <a:r>
                        <a:rPr lang="en-US" sz="1200" b="0" i="0" u="none" strike="noStrike" noProof="0"/>
                        <a:t>- Incorporate Attention-Based Processing using MGMHA for better feature extraction. </a:t>
                      </a:r>
                      <a:endParaRPr lang="en-US"/>
                    </a:p>
                    <a:p>
                      <a:pPr lvl="0" algn="ctr">
                        <a:buNone/>
                      </a:pPr>
                      <a:r>
                        <a:rPr lang="en-US" sz="1200" b="0" i="0" u="none" strike="noStrike" noProof="0"/>
                        <a:t>- Optimize real-time prediction by integrating MGT with SSD-based models.</a:t>
                      </a:r>
                      <a:endParaRPr lang="en-US"/>
                    </a:p>
                  </a:txBody>
                  <a:tcPr anchor="ctr"/>
                </a:tc>
                <a:extLst>
                  <a:ext uri="{0D108BD9-81ED-4DB2-BD59-A6C34878D82A}">
                    <a16:rowId xmlns:a16="http://schemas.microsoft.com/office/drawing/2014/main" val="85209771"/>
                  </a:ext>
                </a:extLst>
              </a:tr>
            </a:tbl>
          </a:graphicData>
        </a:graphic>
      </p:graphicFrame>
      <p:sp>
        <p:nvSpPr>
          <p:cNvPr id="3" name="Slide Number Placeholder 2">
            <a:extLst>
              <a:ext uri="{FF2B5EF4-FFF2-40B4-BE49-F238E27FC236}">
                <a16:creationId xmlns:a16="http://schemas.microsoft.com/office/drawing/2014/main" id="{E601DD22-F107-08C7-A44D-FBBCA773BBF2}"/>
              </a:ext>
            </a:extLst>
          </p:cNvPr>
          <p:cNvSpPr>
            <a:spLocks noGrp="1"/>
          </p:cNvSpPr>
          <p:nvPr>
            <p:ph type="sldNum" sz="quarter" idx="4"/>
          </p:nvPr>
        </p:nvSpPr>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48151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E79B3-3429-870D-44CD-8EFDE6AF6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EDA366-C751-AA65-934E-10440B04DE3F}"/>
              </a:ext>
            </a:extLst>
          </p:cNvPr>
          <p:cNvSpPr>
            <a:spLocks noGrp="1"/>
          </p:cNvSpPr>
          <p:nvPr>
            <p:ph type="title"/>
          </p:nvPr>
        </p:nvSpPr>
        <p:spPr>
          <a:xfrm>
            <a:off x="1066639" y="177053"/>
            <a:ext cx="9692640" cy="1371600"/>
          </a:xfrm>
        </p:spPr>
        <p:txBody>
          <a:bodyPr/>
          <a:lstStyle/>
          <a:p>
            <a:r>
              <a:rPr lang="en-US"/>
              <a:t>Literature Review and Related Work</a:t>
            </a:r>
          </a:p>
        </p:txBody>
      </p:sp>
      <p:graphicFrame>
        <p:nvGraphicFramePr>
          <p:cNvPr id="5" name="Table Placeholder 2">
            <a:extLst>
              <a:ext uri="{FF2B5EF4-FFF2-40B4-BE49-F238E27FC236}">
                <a16:creationId xmlns:a16="http://schemas.microsoft.com/office/drawing/2014/main" id="{ED346142-81D8-BC43-F2D6-5EE013CD2761}"/>
              </a:ext>
            </a:extLst>
          </p:cNvPr>
          <p:cNvGraphicFramePr>
            <a:graphicFrameLocks noGrp="1"/>
          </p:cNvGraphicFramePr>
          <p:nvPr>
            <p:ph idx="1"/>
            <p:extLst>
              <p:ext uri="{D42A27DB-BD31-4B8C-83A1-F6EECF244321}">
                <p14:modId xmlns:p14="http://schemas.microsoft.com/office/powerpoint/2010/main" val="3815616364"/>
              </p:ext>
            </p:extLst>
          </p:nvPr>
        </p:nvGraphicFramePr>
        <p:xfrm>
          <a:off x="-4415" y="1913828"/>
          <a:ext cx="12135913" cy="4517851"/>
        </p:xfrm>
        <a:graphic>
          <a:graphicData uri="http://schemas.openxmlformats.org/drawingml/2006/table">
            <a:tbl>
              <a:tblPr firstRow="1" bandRow="1">
                <a:tableStyleId>{69012ECD-51FC-41F1-AA8D-1B2483CD663E}</a:tableStyleId>
              </a:tblPr>
              <a:tblGrid>
                <a:gridCol w="2526527">
                  <a:extLst>
                    <a:ext uri="{9D8B030D-6E8A-4147-A177-3AD203B41FA5}">
                      <a16:colId xmlns:a16="http://schemas.microsoft.com/office/drawing/2014/main" val="127040821"/>
                    </a:ext>
                  </a:extLst>
                </a:gridCol>
                <a:gridCol w="2526527">
                  <a:extLst>
                    <a:ext uri="{9D8B030D-6E8A-4147-A177-3AD203B41FA5}">
                      <a16:colId xmlns:a16="http://schemas.microsoft.com/office/drawing/2014/main" val="149845700"/>
                    </a:ext>
                  </a:extLst>
                </a:gridCol>
                <a:gridCol w="1032439">
                  <a:extLst>
                    <a:ext uri="{9D8B030D-6E8A-4147-A177-3AD203B41FA5}">
                      <a16:colId xmlns:a16="http://schemas.microsoft.com/office/drawing/2014/main" val="3119692462"/>
                    </a:ext>
                  </a:extLst>
                </a:gridCol>
                <a:gridCol w="3264748">
                  <a:extLst>
                    <a:ext uri="{9D8B030D-6E8A-4147-A177-3AD203B41FA5}">
                      <a16:colId xmlns:a16="http://schemas.microsoft.com/office/drawing/2014/main" val="3472639139"/>
                    </a:ext>
                  </a:extLst>
                </a:gridCol>
                <a:gridCol w="2785672">
                  <a:extLst>
                    <a:ext uri="{9D8B030D-6E8A-4147-A177-3AD203B41FA5}">
                      <a16:colId xmlns:a16="http://schemas.microsoft.com/office/drawing/2014/main" val="2050167835"/>
                    </a:ext>
                  </a:extLst>
                </a:gridCol>
              </a:tblGrid>
              <a:tr h="1108686">
                <a:tc>
                  <a:txBody>
                    <a:bodyPr/>
                    <a:lstStyle/>
                    <a:p>
                      <a:pPr algn="ctr"/>
                      <a:r>
                        <a:rPr lang="en-US" sz="1800">
                          <a:latin typeface="Calibri"/>
                        </a:rPr>
                        <a:t>Paper Title &amp; Authors</a:t>
                      </a:r>
                    </a:p>
                  </a:txBody>
                  <a:tcPr anchor="ctr"/>
                </a:tc>
                <a:tc>
                  <a:txBody>
                    <a:bodyPr/>
                    <a:lstStyle/>
                    <a:p>
                      <a:pPr algn="ctr"/>
                      <a:r>
                        <a:rPr lang="en-US" sz="1800">
                          <a:latin typeface="Calibri"/>
                        </a:rPr>
                        <a:t>Journal/Conference</a:t>
                      </a:r>
                    </a:p>
                  </a:txBody>
                  <a:tcPr anchor="ctr"/>
                </a:tc>
                <a:tc>
                  <a:txBody>
                    <a:bodyPr/>
                    <a:lstStyle/>
                    <a:p>
                      <a:pPr algn="ctr"/>
                      <a:r>
                        <a:rPr lang="en-US" sz="1800">
                          <a:latin typeface="Calibri"/>
                        </a:rPr>
                        <a:t>Publish year</a:t>
                      </a:r>
                    </a:p>
                  </a:txBody>
                  <a:tcPr anchor="ctr"/>
                </a:tc>
                <a:tc>
                  <a:txBody>
                    <a:bodyPr/>
                    <a:lstStyle/>
                    <a:p>
                      <a:pPr algn="ctr"/>
                      <a:r>
                        <a:rPr lang="en-US" sz="1800">
                          <a:latin typeface="Calibri"/>
                        </a:rPr>
                        <a:t>Issue it addresses/Learnings</a:t>
                      </a:r>
                    </a:p>
                  </a:txBody>
                  <a:tcPr anchor="ctr"/>
                </a:tc>
                <a:tc>
                  <a:txBody>
                    <a:bodyPr/>
                    <a:lstStyle/>
                    <a:p>
                      <a:pPr lvl="0" algn="ctr">
                        <a:buNone/>
                      </a:pPr>
                      <a:r>
                        <a:rPr lang="en-US" sz="1800">
                          <a:latin typeface="Calibri"/>
                        </a:rPr>
                        <a:t>Limitations identified &amp; Improvements we suggest to add in our work</a:t>
                      </a:r>
                    </a:p>
                  </a:txBody>
                  <a:tcPr anchor="ctr"/>
                </a:tc>
                <a:extLst>
                  <a:ext uri="{0D108BD9-81ED-4DB2-BD59-A6C34878D82A}">
                    <a16:rowId xmlns:a16="http://schemas.microsoft.com/office/drawing/2014/main" val="3298013591"/>
                  </a:ext>
                </a:extLst>
              </a:tr>
              <a:tr h="1610845">
                <a:tc>
                  <a:txBody>
                    <a:bodyPr/>
                    <a:lstStyle/>
                    <a:p>
                      <a:pPr lvl="0" algn="just">
                        <a:lnSpc>
                          <a:spcPct val="100000"/>
                        </a:lnSpc>
                        <a:spcBef>
                          <a:spcPts val="0"/>
                        </a:spcBef>
                        <a:spcAft>
                          <a:spcPts val="0"/>
                        </a:spcAft>
                        <a:buNone/>
                      </a:pPr>
                      <a:r>
                        <a:rPr lang="en-US" sz="1400" b="0" i="0" u="none" strike="noStrike" noProof="0" err="1">
                          <a:solidFill>
                            <a:schemeClr val="tx1"/>
                          </a:solidFill>
                          <a:latin typeface="Calibri"/>
                        </a:rPr>
                        <a:t>DoodSearch</a:t>
                      </a:r>
                      <a:r>
                        <a:rPr lang="en-US" sz="1400" b="0" i="0" u="none" strike="noStrike" noProof="0">
                          <a:solidFill>
                            <a:schemeClr val="tx1"/>
                          </a:solidFill>
                          <a:latin typeface="Calibri"/>
                        </a:rPr>
                        <a:t> - OpenCV with Image Recognition  (H. Jain, K. </a:t>
                      </a:r>
                      <a:r>
                        <a:rPr lang="en-US" sz="1400" b="0" i="0" u="none" strike="noStrike" noProof="0" err="1">
                          <a:solidFill>
                            <a:schemeClr val="tx1"/>
                          </a:solidFill>
                          <a:latin typeface="Calibri"/>
                        </a:rPr>
                        <a:t>Harisinghani</a:t>
                      </a:r>
                      <a:r>
                        <a:rPr lang="en-US" sz="1400" b="0" i="0" u="none" strike="noStrike" noProof="0">
                          <a:solidFill>
                            <a:schemeClr val="tx1"/>
                          </a:solidFill>
                          <a:latin typeface="Calibri"/>
                        </a:rPr>
                        <a:t>, S. </a:t>
                      </a:r>
                      <a:r>
                        <a:rPr lang="en-US" sz="1400" b="0" i="0" u="none" strike="noStrike" noProof="0" err="1">
                          <a:solidFill>
                            <a:schemeClr val="tx1"/>
                          </a:solidFill>
                          <a:latin typeface="Calibri"/>
                        </a:rPr>
                        <a:t>Gangar</a:t>
                      </a:r>
                      <a:r>
                        <a:rPr lang="en-US" sz="1400" b="0" i="0" u="none" strike="noStrike" noProof="0">
                          <a:solidFill>
                            <a:schemeClr val="tx1"/>
                          </a:solidFill>
                          <a:latin typeface="Calibri"/>
                        </a:rPr>
                        <a:t> and M. Kambli)</a:t>
                      </a:r>
                      <a:endParaRPr lang="en-US" sz="1400">
                        <a:latin typeface="Calibri"/>
                      </a:endParaRPr>
                    </a:p>
                  </a:txBody>
                  <a:tcPr anchor="ctr"/>
                </a:tc>
                <a:tc>
                  <a:txBody>
                    <a:bodyPr/>
                    <a:lstStyle/>
                    <a:p>
                      <a:pPr lvl="0" algn="ctr">
                        <a:lnSpc>
                          <a:spcPct val="100000"/>
                        </a:lnSpc>
                        <a:spcBef>
                          <a:spcPts val="0"/>
                        </a:spcBef>
                        <a:spcAft>
                          <a:spcPts val="0"/>
                        </a:spcAft>
                        <a:buNone/>
                      </a:pPr>
                      <a:r>
                        <a:rPr lang="en-US" sz="1400" b="0" i="0" u="none" strike="noStrike" noProof="0">
                          <a:solidFill>
                            <a:schemeClr val="tx1"/>
                          </a:solidFill>
                        </a:rPr>
                        <a:t>2022 IEEE Conference </a:t>
                      </a:r>
                      <a:endParaRPr lang="en-US"/>
                    </a:p>
                  </a:txBody>
                  <a:tcPr anchor="ctr"/>
                </a:tc>
                <a:tc>
                  <a:txBody>
                    <a:bodyPr/>
                    <a:lstStyle/>
                    <a:p>
                      <a:pPr algn="ctr"/>
                      <a:r>
                        <a:rPr lang="en-US" sz="1400" b="0" i="0" u="none">
                          <a:solidFill>
                            <a:schemeClr val="tx1"/>
                          </a:solidFill>
                          <a:latin typeface="Calibri"/>
                        </a:rPr>
                        <a:t>2022</a:t>
                      </a:r>
                    </a:p>
                  </a:txBody>
                  <a:tcPr anchor="ctr"/>
                </a:tc>
                <a:tc>
                  <a:txBody>
                    <a:bodyPr/>
                    <a:lstStyle/>
                    <a:p>
                      <a:pPr lvl="0" algn="just">
                        <a:lnSpc>
                          <a:spcPct val="100000"/>
                        </a:lnSpc>
                        <a:spcBef>
                          <a:spcPts val="0"/>
                        </a:spcBef>
                        <a:spcAft>
                          <a:spcPts val="0"/>
                        </a:spcAft>
                        <a:buNone/>
                      </a:pPr>
                      <a:r>
                        <a:rPr lang="en-US" sz="1400" b="0" i="0" u="none" strike="noStrike" noProof="0">
                          <a:solidFill>
                            <a:schemeClr val="tx1"/>
                          </a:solidFill>
                          <a:latin typeface="Calibri"/>
                        </a:rPr>
                        <a:t>Tackling HCI by enabling image search via gesture-based doodling, improving accessibility, enhancing search, and optimizing deep learning for large-scale sketch classification, advancing computer vision and interaction methods.</a:t>
                      </a:r>
                      <a:endParaRPr lang="en-US" sz="1400">
                        <a:latin typeface="Calibri"/>
                      </a:endParaRPr>
                    </a:p>
                  </a:txBody>
                  <a:tcPr anchor="ctr"/>
                </a:tc>
                <a:tc>
                  <a:txBody>
                    <a:bodyPr/>
                    <a:lstStyle/>
                    <a:p>
                      <a:pPr lvl="0" algn="just">
                        <a:buNone/>
                      </a:pPr>
                      <a:r>
                        <a:rPr lang="en-US" sz="1400" b="0" i="0" u="none" strike="noStrike" noProof="0">
                          <a:solidFill>
                            <a:schemeClr val="tx1"/>
                          </a:solidFill>
                          <a:latin typeface="Calibri"/>
                        </a:rPr>
                        <a:t>Facing challenges with complex doodles, and processing speed, improvements: includes advanced models, multimodal inputs, and optimization in terms of speed and throughput.</a:t>
                      </a:r>
                      <a:endParaRPr lang="en-US" sz="1400">
                        <a:latin typeface="Calibri"/>
                      </a:endParaRPr>
                    </a:p>
                  </a:txBody>
                  <a:tcPr anchor="ctr"/>
                </a:tc>
                <a:extLst>
                  <a:ext uri="{0D108BD9-81ED-4DB2-BD59-A6C34878D82A}">
                    <a16:rowId xmlns:a16="http://schemas.microsoft.com/office/drawing/2014/main" val="3873867931"/>
                  </a:ext>
                </a:extLst>
              </a:tr>
              <a:tr h="841071">
                <a:tc>
                  <a:txBody>
                    <a:bodyPr/>
                    <a:lstStyle/>
                    <a:p>
                      <a:pPr lvl="0" algn="just">
                        <a:buNone/>
                      </a:pPr>
                      <a:r>
                        <a:rPr lang="en-US" sz="1400" b="0" i="0" u="none" strike="noStrike" noProof="0">
                          <a:solidFill>
                            <a:schemeClr val="tx1"/>
                          </a:solidFill>
                          <a:latin typeface="Calibri"/>
                        </a:rPr>
                        <a:t>Deep Learning for Free-Hand Sketch (P. Xu, T. M. Hospedales, Q. Yin, Y. -Z. Song, T. Xiang and L. Wang)</a:t>
                      </a:r>
                      <a:endParaRPr lang="en-US" sz="1400">
                        <a:latin typeface="Calibri"/>
                      </a:endParaRPr>
                    </a:p>
                  </a:txBody>
                  <a:tcPr anchor="ctr"/>
                </a:tc>
                <a:tc>
                  <a:txBody>
                    <a:bodyPr/>
                    <a:lstStyle/>
                    <a:p>
                      <a:pPr lvl="0" algn="ctr">
                        <a:buNone/>
                      </a:pPr>
                      <a:r>
                        <a:rPr lang="en-US" sz="1400" b="0" i="0" u="none" strike="noStrike" noProof="0">
                          <a:solidFill>
                            <a:schemeClr val="tx1"/>
                          </a:solidFill>
                          <a:latin typeface="Tenorite"/>
                        </a:rPr>
                        <a:t>IEEE TRANSACTIONS ON PATTERN ANALYSIS</a:t>
                      </a:r>
                      <a:endParaRPr lang="en-US">
                        <a:latin typeface="Tenorite"/>
                      </a:endParaRPr>
                    </a:p>
                  </a:txBody>
                  <a:tcPr anchor="ctr"/>
                </a:tc>
                <a:tc>
                  <a:txBody>
                    <a:bodyPr/>
                    <a:lstStyle/>
                    <a:p>
                      <a:pPr algn="ctr"/>
                      <a:r>
                        <a:rPr lang="en-US" sz="1400" b="0" i="0" u="none">
                          <a:solidFill>
                            <a:schemeClr val="tx1"/>
                          </a:solidFill>
                          <a:latin typeface="Calibri"/>
                        </a:rPr>
                        <a:t>2023</a:t>
                      </a:r>
                    </a:p>
                  </a:txBody>
                  <a:tcPr anchor="ctr"/>
                </a:tc>
                <a:tc>
                  <a:txBody>
                    <a:bodyPr/>
                    <a:lstStyle/>
                    <a:p>
                      <a:pPr lvl="0" algn="just">
                        <a:buNone/>
                      </a:pPr>
                      <a:r>
                        <a:rPr lang="en-US" sz="1400" b="0" i="0" u="none" strike="noStrike" baseline="0" noProof="0">
                          <a:solidFill>
                            <a:srgbClr val="000000"/>
                          </a:solidFill>
                          <a:latin typeface="Calibri"/>
                        </a:rPr>
                        <a:t>Addressing challenges in sketch recognition, retrieval, generation, and segmentation using deep learning, the paper explores sketch-specific traits like abstraction, sparsity, and style diversity, enhancing AI-driven sketch analysis.</a:t>
                      </a:r>
                      <a:endParaRPr lang="en-US"/>
                    </a:p>
                  </a:txBody>
                  <a:tcPr anchor="ctr"/>
                </a:tc>
                <a:tc>
                  <a:txBody>
                    <a:bodyPr/>
                    <a:lstStyle/>
                    <a:p>
                      <a:pPr lvl="0" algn="just">
                        <a:buNone/>
                      </a:pPr>
                      <a:r>
                        <a:rPr lang="en-US" sz="1400" b="0" i="0" u="none" strike="noStrike" noProof="0">
                          <a:solidFill>
                            <a:schemeClr val="tx1"/>
                          </a:solidFill>
                          <a:latin typeface="Calibri"/>
                        </a:rPr>
                        <a:t>Challenges include recognizing abstract sketches and handling diverse styles. Improvements: focus on better neural architectures, multimodal learning, enhanced datasets, and optimized computational efficiency for real-time applications.</a:t>
                      </a:r>
                      <a:endParaRPr lang="en-US" sz="1400">
                        <a:latin typeface="Calibri"/>
                      </a:endParaRPr>
                    </a:p>
                  </a:txBody>
                  <a:tcPr anchor="ctr"/>
                </a:tc>
                <a:extLst>
                  <a:ext uri="{0D108BD9-81ED-4DB2-BD59-A6C34878D82A}">
                    <a16:rowId xmlns:a16="http://schemas.microsoft.com/office/drawing/2014/main" val="85209771"/>
                  </a:ext>
                </a:extLst>
              </a:tr>
            </a:tbl>
          </a:graphicData>
        </a:graphic>
      </p:graphicFrame>
      <p:sp>
        <p:nvSpPr>
          <p:cNvPr id="3" name="Slide Number Placeholder 2">
            <a:extLst>
              <a:ext uri="{FF2B5EF4-FFF2-40B4-BE49-F238E27FC236}">
                <a16:creationId xmlns:a16="http://schemas.microsoft.com/office/drawing/2014/main" id="{5E22966B-C4E5-1773-A7A1-854E67308F23}"/>
              </a:ext>
            </a:extLst>
          </p:cNvPr>
          <p:cNvSpPr>
            <a:spLocks noGrp="1"/>
          </p:cNvSpPr>
          <p:nvPr>
            <p:ph type="sldNum" sz="quarter" idx="4"/>
          </p:nvPr>
        </p:nvSpPr>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75295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136526"/>
            <a:ext cx="9601200" cy="1653371"/>
          </a:xfrm>
        </p:spPr>
        <p:txBody>
          <a:bodyPr anchor="b">
            <a:normAutofit/>
          </a:bodyPr>
          <a:lstStyle/>
          <a:p>
            <a:r>
              <a:rPr lang="en-US"/>
              <a:t>Industry Use cases</a:t>
            </a:r>
          </a:p>
        </p:txBody>
      </p:sp>
      <p:sp>
        <p:nvSpPr>
          <p:cNvPr id="45" name="Content Placeholder 44">
            <a:extLst>
              <a:ext uri="{FF2B5EF4-FFF2-40B4-BE49-F238E27FC236}">
                <a16:creationId xmlns:a16="http://schemas.microsoft.com/office/drawing/2014/main" id="{22D3951B-483F-DEA4-D4A0-4CF1A6184123}"/>
              </a:ext>
            </a:extLst>
          </p:cNvPr>
          <p:cNvSpPr>
            <a:spLocks noGrp="1"/>
          </p:cNvSpPr>
          <p:nvPr>
            <p:ph idx="1"/>
          </p:nvPr>
        </p:nvSpPr>
        <p:spPr>
          <a:xfrm>
            <a:off x="230608" y="2023984"/>
            <a:ext cx="7100665" cy="4169877"/>
          </a:xfrm>
        </p:spPr>
        <p:txBody>
          <a:bodyPr vert="horz" lIns="91440" tIns="45720" rIns="91440" bIns="45720" rtlCol="0" anchor="t">
            <a:noAutofit/>
          </a:bodyPr>
          <a:lstStyle/>
          <a:p>
            <a:pPr marL="285750" indent="-285750">
              <a:spcBef>
                <a:spcPts val="0"/>
              </a:spcBef>
              <a:buChar char="•"/>
            </a:pPr>
            <a:r>
              <a:rPr lang="en-US" b="1"/>
              <a:t>Design Tools</a:t>
            </a:r>
            <a:r>
              <a:rPr lang="en-US"/>
              <a:t>: Tool for Engineering Drawings, Architecture Design, and Other design related tasks. It can also be used in Smart City Design</a:t>
            </a:r>
          </a:p>
          <a:p>
            <a:pPr marL="285750" indent="-285750">
              <a:spcBef>
                <a:spcPts val="0"/>
              </a:spcBef>
              <a:buChar char="•"/>
            </a:pPr>
            <a:endParaRPr lang="en-US"/>
          </a:p>
          <a:p>
            <a:pPr marL="285750" indent="-285750">
              <a:spcBef>
                <a:spcPts val="0"/>
              </a:spcBef>
              <a:buChar char="•"/>
            </a:pPr>
            <a:r>
              <a:rPr lang="en-US" b="1"/>
              <a:t>Educational Tools for Learning and Creativity</a:t>
            </a:r>
            <a:r>
              <a:rPr lang="en-US"/>
              <a:t>: For example, Interactive Whiteboards</a:t>
            </a:r>
          </a:p>
          <a:p>
            <a:pPr marL="285750" indent="-285750">
              <a:spcBef>
                <a:spcPts val="0"/>
              </a:spcBef>
              <a:buChar char="•"/>
            </a:pPr>
            <a:endParaRPr lang="en-US"/>
          </a:p>
          <a:p>
            <a:pPr marL="285750" indent="-285750">
              <a:spcBef>
                <a:spcPts val="0"/>
              </a:spcBef>
              <a:buChar char="•"/>
            </a:pPr>
            <a:r>
              <a:rPr lang="en-US" b="1"/>
              <a:t>UI/UX Design Tools:</a:t>
            </a:r>
            <a:r>
              <a:rPr lang="en-US"/>
              <a:t> Helps designers in making various UI/UX elements simply by drawing</a:t>
            </a:r>
          </a:p>
          <a:p>
            <a:pPr marL="285750" indent="-285750">
              <a:spcBef>
                <a:spcPts val="0"/>
              </a:spcBef>
              <a:buChar char="•"/>
            </a:pPr>
            <a:endParaRPr lang="en-US"/>
          </a:p>
          <a:p>
            <a:pPr marL="285750" indent="-285750">
              <a:spcBef>
                <a:spcPts val="0"/>
              </a:spcBef>
              <a:buChar char="•"/>
            </a:pPr>
            <a:r>
              <a:rPr lang="en-US" b="1"/>
              <a:t>Smart Home Devices</a:t>
            </a:r>
            <a:r>
              <a:rPr lang="en-US"/>
              <a:t>: Integration with smart devices where users can draw a particular object (e.g., a lightbulb) to activate or control specific smart home features.</a:t>
            </a:r>
          </a:p>
          <a:p>
            <a:pPr marL="285750" indent="-285750">
              <a:buChar char="•"/>
            </a:pPr>
            <a:endParaRPr lang="en-GB"/>
          </a:p>
        </p:txBody>
      </p:sp>
      <p:pic>
        <p:nvPicPr>
          <p:cNvPr id="3" name="Picture 2" descr="Premium Vector | Scalable doodle icon of a digital whiteboard">
            <a:extLst>
              <a:ext uri="{FF2B5EF4-FFF2-40B4-BE49-F238E27FC236}">
                <a16:creationId xmlns:a16="http://schemas.microsoft.com/office/drawing/2014/main" id="{10DFBE6C-499E-7FA5-E454-71806C7191A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t="7978" r="3" b="20557"/>
          <a:stretch/>
        </p:blipFill>
        <p:spPr>
          <a:xfrm>
            <a:off x="7499164" y="624351"/>
            <a:ext cx="3271890" cy="232926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4" name="Slide Number Placeholder 43">
            <a:extLst>
              <a:ext uri="{FF2B5EF4-FFF2-40B4-BE49-F238E27FC236}">
                <a16:creationId xmlns:a16="http://schemas.microsoft.com/office/drawing/2014/main" id="{1E96DF28-0AAB-7349-9358-0C6CEC56520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pic>
        <p:nvPicPr>
          <p:cNvPr id="2" name="Picture 1" descr="Smart House Vector Set Elements Equipment Stock Vector (Royalty Free)  1389121196 | Shutterstock">
            <a:extLst>
              <a:ext uri="{FF2B5EF4-FFF2-40B4-BE49-F238E27FC236}">
                <a16:creationId xmlns:a16="http://schemas.microsoft.com/office/drawing/2014/main" id="{75E3F486-FD02-213A-83BF-317BFF333E76}"/>
              </a:ext>
            </a:extLst>
          </p:cNvPr>
          <p:cNvPicPr>
            <a:picLocks noChangeAspect="1"/>
          </p:cNvPicPr>
          <p:nvPr/>
        </p:nvPicPr>
        <p:blipFill>
          <a:blip r:embed="rId5"/>
          <a:srcRect r="-1260" b="4897"/>
          <a:stretch/>
        </p:blipFill>
        <p:spPr>
          <a:xfrm>
            <a:off x="7819961" y="3142608"/>
            <a:ext cx="2628607" cy="2871461"/>
          </a:xfrm>
          <a:prstGeom prst="rect">
            <a:avLst/>
          </a:prstGeom>
        </p:spPr>
      </p:pic>
      <p:sp>
        <p:nvSpPr>
          <p:cNvPr id="4" name="TextBox 3">
            <a:extLst>
              <a:ext uri="{FF2B5EF4-FFF2-40B4-BE49-F238E27FC236}">
                <a16:creationId xmlns:a16="http://schemas.microsoft.com/office/drawing/2014/main" id="{1038FE7C-153E-FBF5-2386-83F3CD51F418}"/>
              </a:ext>
            </a:extLst>
          </p:cNvPr>
          <p:cNvSpPr txBox="1"/>
          <p:nvPr/>
        </p:nvSpPr>
        <p:spPr>
          <a:xfrm>
            <a:off x="5552607" y="6595671"/>
            <a:ext cx="625839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t>Img</a:t>
            </a:r>
            <a:r>
              <a:rPr lang="en-US" sz="1000"/>
              <a:t> </a:t>
            </a:r>
            <a:r>
              <a:rPr lang="en-US" sz="1000" err="1"/>
              <a:t>src</a:t>
            </a:r>
            <a:r>
              <a:rPr lang="en-US" sz="1000"/>
              <a:t>: </a:t>
            </a:r>
            <a:r>
              <a:rPr lang="en-US" sz="1000">
                <a:ea typeface="+mn-lt"/>
                <a:cs typeface="+mn-lt"/>
              </a:rPr>
              <a:t>https://www.shutterstock.com%2Fimage-vector%2Fsmart-house-vector-set-elements-equipment</a:t>
            </a:r>
            <a:endParaRPr lang="en-US" sz="1000"/>
          </a:p>
        </p:txBody>
      </p:sp>
    </p:spTree>
    <p:extLst>
      <p:ext uri="{BB962C8B-B14F-4D97-AF65-F5344CB8AC3E}">
        <p14:creationId xmlns:p14="http://schemas.microsoft.com/office/powerpoint/2010/main" val="265210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xEl>
                                              <p:pRg st="2" end="2"/>
                                            </p:txEl>
                                          </p:spTgt>
                                        </p:tgtEl>
                                        <p:attrNameLst>
                                          <p:attrName>style.visibility</p:attrName>
                                        </p:attrNameLst>
                                      </p:cBhvr>
                                      <p:to>
                                        <p:strVal val="visible"/>
                                      </p:to>
                                    </p:set>
                                    <p:animEffect transition="in" filter="fade">
                                      <p:cBhvr>
                                        <p:cTn id="12" dur="500"/>
                                        <p:tgtEl>
                                          <p:spTgt spid="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xEl>
                                              <p:pRg st="4" end="4"/>
                                            </p:txEl>
                                          </p:spTgt>
                                        </p:tgtEl>
                                        <p:attrNameLst>
                                          <p:attrName>style.visibility</p:attrName>
                                        </p:attrNameLst>
                                      </p:cBhvr>
                                      <p:to>
                                        <p:strVal val="visible"/>
                                      </p:to>
                                    </p:set>
                                    <p:animEffect transition="in" filter="fade">
                                      <p:cBhvr>
                                        <p:cTn id="17" dur="500"/>
                                        <p:tgtEl>
                                          <p:spTgt spid="4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xEl>
                                              <p:pRg st="6" end="6"/>
                                            </p:txEl>
                                          </p:spTgt>
                                        </p:tgtEl>
                                        <p:attrNameLst>
                                          <p:attrName>style.visibility</p:attrName>
                                        </p:attrNameLst>
                                      </p:cBhvr>
                                      <p:to>
                                        <p:strVal val="visible"/>
                                      </p:to>
                                    </p:set>
                                    <p:animEffect transition="in" filter="fade">
                                      <p:cBhvr>
                                        <p:cTn id="22" dur="500"/>
                                        <p:tgtEl>
                                          <p:spTgt spid="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D2616-C705-C3AB-62A1-AE4BECBE76F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4CA2447-893F-AF19-ACA7-5A069AC3BB8F}"/>
              </a:ext>
            </a:extLst>
          </p:cNvPr>
          <p:cNvSpPr>
            <a:spLocks noGrp="1"/>
          </p:cNvSpPr>
          <p:nvPr>
            <p:ph type="title"/>
          </p:nvPr>
        </p:nvSpPr>
        <p:spPr>
          <a:xfrm>
            <a:off x="1167492" y="136526"/>
            <a:ext cx="9601200" cy="1653371"/>
          </a:xfrm>
        </p:spPr>
        <p:txBody>
          <a:bodyPr anchor="b">
            <a:normAutofit/>
          </a:bodyPr>
          <a:lstStyle/>
          <a:p>
            <a:r>
              <a:rPr lang="en-US"/>
              <a:t>Industry Use cases</a:t>
            </a:r>
          </a:p>
        </p:txBody>
      </p:sp>
      <p:sp>
        <p:nvSpPr>
          <p:cNvPr id="45" name="Content Placeholder 44">
            <a:extLst>
              <a:ext uri="{FF2B5EF4-FFF2-40B4-BE49-F238E27FC236}">
                <a16:creationId xmlns:a16="http://schemas.microsoft.com/office/drawing/2014/main" id="{6746FB5A-0821-6AB7-9B7F-B60A820FA764}"/>
              </a:ext>
            </a:extLst>
          </p:cNvPr>
          <p:cNvSpPr>
            <a:spLocks noGrp="1"/>
          </p:cNvSpPr>
          <p:nvPr>
            <p:ph idx="1"/>
          </p:nvPr>
        </p:nvSpPr>
        <p:spPr>
          <a:xfrm>
            <a:off x="230608" y="2023984"/>
            <a:ext cx="7239211" cy="4181422"/>
          </a:xfrm>
        </p:spPr>
        <p:txBody>
          <a:bodyPr vert="horz" lIns="91440" tIns="45720" rIns="91440" bIns="45720" rtlCol="0" anchor="t">
            <a:noAutofit/>
          </a:bodyPr>
          <a:lstStyle/>
          <a:p>
            <a:pPr marL="285750" indent="-283210">
              <a:lnSpc>
                <a:spcPct val="100000"/>
              </a:lnSpc>
              <a:spcBef>
                <a:spcPts val="0"/>
              </a:spcBef>
              <a:buChar char="•"/>
            </a:pPr>
            <a:r>
              <a:rPr lang="en-US" b="1">
                <a:latin typeface="Calibri"/>
                <a:ea typeface="Calibri"/>
                <a:cs typeface="Calibri"/>
              </a:rPr>
              <a:t>Visual Search Engines</a:t>
            </a:r>
            <a:r>
              <a:rPr lang="en-US">
                <a:latin typeface="Calibri"/>
                <a:ea typeface="Calibri"/>
                <a:cs typeface="Calibri"/>
              </a:rPr>
              <a:t>: Users can draw objects (like fashion items or accessories), and the tool can predict what the object is,  thereby improving shopping experiences.</a:t>
            </a:r>
          </a:p>
          <a:p>
            <a:pPr marL="285750" indent="-283210">
              <a:lnSpc>
                <a:spcPct val="100000"/>
              </a:lnSpc>
              <a:spcBef>
                <a:spcPts val="0"/>
              </a:spcBef>
              <a:buChar char="•"/>
            </a:pPr>
            <a:endParaRPr lang="en-US">
              <a:latin typeface="Calibri"/>
              <a:ea typeface="Calibri"/>
              <a:cs typeface="Calibri"/>
            </a:endParaRPr>
          </a:p>
          <a:p>
            <a:pPr marL="285750" indent="-283210">
              <a:lnSpc>
                <a:spcPct val="100000"/>
              </a:lnSpc>
              <a:spcBef>
                <a:spcPts val="0"/>
              </a:spcBef>
              <a:buChar char="•"/>
            </a:pPr>
            <a:r>
              <a:rPr lang="en-US" b="1">
                <a:latin typeface="Calibri"/>
                <a:ea typeface="Calibri"/>
                <a:cs typeface="Calibri"/>
              </a:rPr>
              <a:t>Game Design</a:t>
            </a:r>
            <a:r>
              <a:rPr lang="en-US">
                <a:latin typeface="Calibri"/>
                <a:ea typeface="Calibri"/>
                <a:cs typeface="Calibri"/>
              </a:rPr>
              <a:t>: Game developers can sketch assets, and with model predictions enabling faster prototyping and asset creation. </a:t>
            </a:r>
          </a:p>
          <a:p>
            <a:pPr marL="285750" indent="-283210">
              <a:lnSpc>
                <a:spcPct val="100000"/>
              </a:lnSpc>
              <a:spcBef>
                <a:spcPts val="0"/>
              </a:spcBef>
              <a:buChar char="•"/>
            </a:pPr>
            <a:endParaRPr lang="en-US">
              <a:latin typeface="Calibri"/>
              <a:ea typeface="Calibri"/>
              <a:cs typeface="Calibri"/>
            </a:endParaRPr>
          </a:p>
          <a:p>
            <a:pPr marL="285750" indent="-283210">
              <a:lnSpc>
                <a:spcPct val="100000"/>
              </a:lnSpc>
              <a:spcBef>
                <a:spcPts val="0"/>
              </a:spcBef>
              <a:buChar char="•"/>
            </a:pPr>
            <a:r>
              <a:rPr lang="en-US" b="1">
                <a:latin typeface="Calibri"/>
                <a:ea typeface="Calibri"/>
                <a:cs typeface="Calibri"/>
              </a:rPr>
              <a:t>Assistance for People with Disabilities</a:t>
            </a:r>
            <a:r>
              <a:rPr lang="en-US">
                <a:latin typeface="Calibri"/>
                <a:ea typeface="Calibri"/>
                <a:cs typeface="Calibri"/>
              </a:rPr>
              <a:t>: For people with disabilities who cannot type or speak, drawing might be a more accessible way to communicate. The tool could identify drawn objects and interpret commands or messages, improving interaction with digital devices.</a:t>
            </a:r>
          </a:p>
          <a:p>
            <a:pPr marL="285750" indent="-283210">
              <a:buChar char="•"/>
            </a:pPr>
            <a:endParaRPr lang="en-GB">
              <a:latin typeface="Calibri"/>
              <a:ea typeface="Calibri"/>
              <a:cs typeface="Calibri"/>
            </a:endParaRPr>
          </a:p>
          <a:p>
            <a:pPr marL="285750" indent="-285750">
              <a:spcBef>
                <a:spcPts val="0"/>
              </a:spcBef>
              <a:buChar char="•"/>
            </a:pPr>
            <a:endParaRPr lang="en-US" sz="1400"/>
          </a:p>
        </p:txBody>
      </p:sp>
      <p:sp>
        <p:nvSpPr>
          <p:cNvPr id="44" name="Slide Number Placeholder 43">
            <a:extLst>
              <a:ext uri="{FF2B5EF4-FFF2-40B4-BE49-F238E27FC236}">
                <a16:creationId xmlns:a16="http://schemas.microsoft.com/office/drawing/2014/main" id="{13A4ABDE-1C37-717C-2BF7-033DC760484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sp>
        <p:nvSpPr>
          <p:cNvPr id="4" name="TextBox 3">
            <a:extLst>
              <a:ext uri="{FF2B5EF4-FFF2-40B4-BE49-F238E27FC236}">
                <a16:creationId xmlns:a16="http://schemas.microsoft.com/office/drawing/2014/main" id="{017523E0-833A-83F7-B556-8D13FE0E982D}"/>
              </a:ext>
            </a:extLst>
          </p:cNvPr>
          <p:cNvSpPr txBox="1"/>
          <p:nvPr/>
        </p:nvSpPr>
        <p:spPr>
          <a:xfrm>
            <a:off x="7376789" y="5117853"/>
            <a:ext cx="50114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t>Img</a:t>
            </a:r>
            <a:r>
              <a:rPr lang="en-US" sz="1000"/>
              <a:t> </a:t>
            </a:r>
            <a:r>
              <a:rPr lang="en-US" sz="1000" err="1"/>
              <a:t>src:</a:t>
            </a:r>
            <a:r>
              <a:rPr lang="en-US" sz="1000" err="1">
                <a:ea typeface="+mn-lt"/>
                <a:cs typeface="+mn-lt"/>
              </a:rPr>
              <a:t>https</a:t>
            </a:r>
            <a:r>
              <a:rPr lang="en-US" sz="1000">
                <a:ea typeface="+mn-lt"/>
                <a:cs typeface="+mn-lt"/>
              </a:rPr>
              <a:t>://www.analyticssteps.com/blogs/how-ai-improves-accessibility-people-disabilities</a:t>
            </a:r>
            <a:endParaRPr lang="en-US" sz="1000"/>
          </a:p>
        </p:txBody>
      </p:sp>
      <p:pic>
        <p:nvPicPr>
          <p:cNvPr id="5" name="Picture 4" descr="How AI improves Accessibility for People with Disabilities | Analytics Steps">
            <a:extLst>
              <a:ext uri="{FF2B5EF4-FFF2-40B4-BE49-F238E27FC236}">
                <a16:creationId xmlns:a16="http://schemas.microsoft.com/office/drawing/2014/main" id="{361193F9-A02E-308A-2E95-DC666FBCD9FA}"/>
              </a:ext>
            </a:extLst>
          </p:cNvPr>
          <p:cNvPicPr>
            <a:picLocks noChangeAspect="1"/>
          </p:cNvPicPr>
          <p:nvPr/>
        </p:nvPicPr>
        <p:blipFill>
          <a:blip r:embed="rId3"/>
          <a:srcRect l="20445" t="16086" r="18598" b="9453"/>
          <a:stretch/>
        </p:blipFill>
        <p:spPr>
          <a:xfrm>
            <a:off x="7472219" y="2528177"/>
            <a:ext cx="4425116" cy="2592973"/>
          </a:xfrm>
          <a:prstGeom prst="rect">
            <a:avLst/>
          </a:prstGeom>
        </p:spPr>
      </p:pic>
    </p:spTree>
    <p:extLst>
      <p:ext uri="{BB962C8B-B14F-4D97-AF65-F5344CB8AC3E}">
        <p14:creationId xmlns:p14="http://schemas.microsoft.com/office/powerpoint/2010/main" val="28021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xEl>
                                              <p:pRg st="2" end="2"/>
                                            </p:txEl>
                                          </p:spTgt>
                                        </p:tgtEl>
                                        <p:attrNameLst>
                                          <p:attrName>style.visibility</p:attrName>
                                        </p:attrNameLst>
                                      </p:cBhvr>
                                      <p:to>
                                        <p:strVal val="visible"/>
                                      </p:to>
                                    </p:set>
                                    <p:animEffect transition="in" filter="fade">
                                      <p:cBhvr>
                                        <p:cTn id="12" dur="500"/>
                                        <p:tgtEl>
                                          <p:spTgt spid="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xEl>
                                              <p:pRg st="4" end="4"/>
                                            </p:txEl>
                                          </p:spTgt>
                                        </p:tgtEl>
                                        <p:attrNameLst>
                                          <p:attrName>style.visibility</p:attrName>
                                        </p:attrNameLst>
                                      </p:cBhvr>
                                      <p:to>
                                        <p:strVal val="visible"/>
                                      </p:to>
                                    </p:set>
                                    <p:animEffect transition="in" filter="fade">
                                      <p:cBhvr>
                                        <p:cTn id="17" dur="500"/>
                                        <p:tgtEl>
                                          <p:spTgt spid="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335317" y="-99716"/>
            <a:ext cx="10444578" cy="1616381"/>
          </a:xfrm>
        </p:spPr>
        <p:txBody>
          <a:bodyPr/>
          <a:lstStyle/>
          <a:p>
            <a:r>
              <a:rPr lang="en-US"/>
              <a:t>Progress Status, Deliverables and Timeline</a:t>
            </a:r>
          </a:p>
        </p:txBody>
      </p:sp>
      <p:sp>
        <p:nvSpPr>
          <p:cNvPr id="2" name="Slide Number Placeholder 1">
            <a:extLst>
              <a:ext uri="{FF2B5EF4-FFF2-40B4-BE49-F238E27FC236}">
                <a16:creationId xmlns:a16="http://schemas.microsoft.com/office/drawing/2014/main" id="{F27432B9-5FE9-381E-20DB-6FCB064A2584}"/>
              </a:ext>
            </a:extLst>
          </p:cNvPr>
          <p:cNvSpPr>
            <a:spLocks noGrp="1"/>
          </p:cNvSpPr>
          <p:nvPr>
            <p:ph type="sldNum" sz="quarter" idx="4"/>
          </p:nvPr>
        </p:nvSpPr>
        <p:spPr/>
        <p:txBody>
          <a:bodyPr/>
          <a:lstStyle/>
          <a:p>
            <a:fld id="{294A09A9-5501-47C1-A89A-A340965A2BE2}" type="slidenum">
              <a:rPr lang="en-US" smtClean="0"/>
              <a:pPr/>
              <a:t>15</a:t>
            </a:fld>
            <a:endParaRPr lang="en-US"/>
          </a:p>
        </p:txBody>
      </p:sp>
      <p:sp>
        <p:nvSpPr>
          <p:cNvPr id="4" name="TextBox 3">
            <a:extLst>
              <a:ext uri="{FF2B5EF4-FFF2-40B4-BE49-F238E27FC236}">
                <a16:creationId xmlns:a16="http://schemas.microsoft.com/office/drawing/2014/main" id="{8B8A1780-7EEC-2097-FD55-FB0FA5041E55}"/>
              </a:ext>
            </a:extLst>
          </p:cNvPr>
          <p:cNvSpPr txBox="1"/>
          <p:nvPr/>
        </p:nvSpPr>
        <p:spPr>
          <a:xfrm>
            <a:off x="139957" y="3189233"/>
            <a:ext cx="12026786" cy="16645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900" b="1"/>
              <a:t>Deliverables</a:t>
            </a:r>
            <a:r>
              <a:rPr lang="en-US" sz="1900"/>
              <a:t>: </a:t>
            </a:r>
          </a:p>
          <a:p>
            <a:pPr marL="342900" indent="-342900">
              <a:lnSpc>
                <a:spcPct val="90000"/>
              </a:lnSpc>
              <a:spcBef>
                <a:spcPts val="1000"/>
              </a:spcBef>
              <a:buFont typeface="Calibri,Sans-Serif"/>
              <a:buChar char="-"/>
            </a:pPr>
            <a:r>
              <a:rPr lang="en-US" sz="1900"/>
              <a:t>Final Prediction Model hosted on backend and UI where user can draw. The Model will predict the object drawn on the UI by the user (The implementation will involve usage of final techniques/approaches to improve accuracy and speed of object recognition). </a:t>
            </a:r>
          </a:p>
          <a:p>
            <a:pPr marL="342900" indent="-342900">
              <a:lnSpc>
                <a:spcPct val="90000"/>
              </a:lnSpc>
              <a:spcBef>
                <a:spcPts val="1000"/>
              </a:spcBef>
              <a:buFont typeface="Calibri,Sans-Serif"/>
              <a:buChar char="-"/>
            </a:pPr>
            <a:r>
              <a:rPr lang="en-US" sz="1900"/>
              <a:t>We will also present the analysis of the approaches that we will try and give a comparative analysis.</a:t>
            </a:r>
            <a:endParaRPr lang="en-GB"/>
          </a:p>
        </p:txBody>
      </p:sp>
      <p:sp>
        <p:nvSpPr>
          <p:cNvPr id="5" name="TextBox 4">
            <a:extLst>
              <a:ext uri="{FF2B5EF4-FFF2-40B4-BE49-F238E27FC236}">
                <a16:creationId xmlns:a16="http://schemas.microsoft.com/office/drawing/2014/main" id="{8EB2F85B-342E-A14E-11BE-A406C79E4983}"/>
              </a:ext>
            </a:extLst>
          </p:cNvPr>
          <p:cNvSpPr txBox="1"/>
          <p:nvPr/>
        </p:nvSpPr>
        <p:spPr>
          <a:xfrm>
            <a:off x="167959" y="5009352"/>
            <a:ext cx="1078070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a:t>Timeline</a:t>
            </a:r>
            <a:r>
              <a:rPr lang="en-US" sz="1900"/>
              <a:t>: We expect the model to be completed by April first week, and corresponding hosting (backend) and UI design to be ready by April second week. </a:t>
            </a:r>
            <a:endParaRPr lang="en-GB" sz="1900"/>
          </a:p>
          <a:p>
            <a:pPr algn="l"/>
            <a:endParaRPr lang="en-GB"/>
          </a:p>
        </p:txBody>
      </p:sp>
      <p:sp>
        <p:nvSpPr>
          <p:cNvPr id="7" name="TextBox 6">
            <a:extLst>
              <a:ext uri="{FF2B5EF4-FFF2-40B4-BE49-F238E27FC236}">
                <a16:creationId xmlns:a16="http://schemas.microsoft.com/office/drawing/2014/main" id="{277C0A19-633D-9D6B-DFAC-2DB197009E4B}"/>
              </a:ext>
            </a:extLst>
          </p:cNvPr>
          <p:cNvSpPr txBox="1"/>
          <p:nvPr/>
        </p:nvSpPr>
        <p:spPr>
          <a:xfrm>
            <a:off x="184807" y="1741625"/>
            <a:ext cx="10752702" cy="20697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1900" b="1"/>
              <a:t>Progress:</a:t>
            </a:r>
            <a:endParaRPr lang="en-US" sz="1900"/>
          </a:p>
          <a:p>
            <a:pPr marL="342900" indent="-342900">
              <a:lnSpc>
                <a:spcPct val="90000"/>
              </a:lnSpc>
              <a:spcBef>
                <a:spcPts val="1000"/>
              </a:spcBef>
              <a:buFont typeface="Calibri,Sans-Serif"/>
              <a:buChar char="-"/>
            </a:pPr>
            <a:r>
              <a:rPr lang="en-US" sz="1900"/>
              <a:t>We have started identifying techniques that can be useful in this project. We will explore more in the model design part and check what works best. (From the learnings from Literature Review)</a:t>
            </a:r>
          </a:p>
          <a:p>
            <a:pPr marL="342900" indent="-342900">
              <a:lnSpc>
                <a:spcPct val="90000"/>
              </a:lnSpc>
              <a:spcBef>
                <a:spcPts val="1000"/>
              </a:spcBef>
              <a:buFont typeface="Calibri,Sans-Serif"/>
              <a:buChar char="-"/>
            </a:pPr>
            <a:r>
              <a:rPr lang="en-US" sz="1900"/>
              <a:t>Parallelly, we have started working on the user interface as well as doodling software</a:t>
            </a:r>
          </a:p>
          <a:p>
            <a:pPr>
              <a:lnSpc>
                <a:spcPct val="90000"/>
              </a:lnSpc>
              <a:spcBef>
                <a:spcPts val="1000"/>
              </a:spcBef>
            </a:pPr>
            <a:endParaRPr lang="en-US" sz="1900"/>
          </a:p>
          <a:p>
            <a:pPr algn="l"/>
            <a:endParaRPr lang="en-GB"/>
          </a:p>
        </p:txBody>
      </p:sp>
    </p:spTree>
    <p:extLst>
      <p:ext uri="{BB962C8B-B14F-4D97-AF65-F5344CB8AC3E}">
        <p14:creationId xmlns:p14="http://schemas.microsoft.com/office/powerpoint/2010/main" val="126593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FA6BB-B746-2157-AEA5-332CCDE7666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23FEFF4-F6FC-F2D2-6107-879A37FE0407}"/>
              </a:ext>
            </a:extLst>
          </p:cNvPr>
          <p:cNvSpPr>
            <a:spLocks noGrp="1"/>
          </p:cNvSpPr>
          <p:nvPr>
            <p:ph type="title"/>
          </p:nvPr>
        </p:nvSpPr>
        <p:spPr>
          <a:xfrm>
            <a:off x="873935" y="99051"/>
            <a:ext cx="10444578" cy="1616381"/>
          </a:xfrm>
        </p:spPr>
        <p:txBody>
          <a:bodyPr/>
          <a:lstStyle/>
          <a:p>
            <a:r>
              <a:rPr lang="en-US"/>
              <a:t>Team Contributions</a:t>
            </a:r>
          </a:p>
        </p:txBody>
      </p:sp>
      <p:graphicFrame>
        <p:nvGraphicFramePr>
          <p:cNvPr id="7" name="Table 6">
            <a:extLst>
              <a:ext uri="{FF2B5EF4-FFF2-40B4-BE49-F238E27FC236}">
                <a16:creationId xmlns:a16="http://schemas.microsoft.com/office/drawing/2014/main" id="{2F63A268-0534-D4C7-581F-886C55BB9CFC}"/>
              </a:ext>
            </a:extLst>
          </p:cNvPr>
          <p:cNvGraphicFramePr>
            <a:graphicFrameLocks noGrp="1"/>
          </p:cNvGraphicFramePr>
          <p:nvPr>
            <p:extLst>
              <p:ext uri="{D42A27DB-BD31-4B8C-83A1-F6EECF244321}">
                <p14:modId xmlns:p14="http://schemas.microsoft.com/office/powerpoint/2010/main" val="495899746"/>
              </p:ext>
            </p:extLst>
          </p:nvPr>
        </p:nvGraphicFramePr>
        <p:xfrm>
          <a:off x="692867" y="3138687"/>
          <a:ext cx="10446090" cy="2186940"/>
        </p:xfrm>
        <a:graphic>
          <a:graphicData uri="http://schemas.openxmlformats.org/drawingml/2006/table">
            <a:tbl>
              <a:tblPr bandRow="1">
                <a:tableStyleId>{69012ECD-51FC-41F1-AA8D-1B2483CD663E}</a:tableStyleId>
              </a:tblPr>
              <a:tblGrid>
                <a:gridCol w="3482030">
                  <a:extLst>
                    <a:ext uri="{9D8B030D-6E8A-4147-A177-3AD203B41FA5}">
                      <a16:colId xmlns:a16="http://schemas.microsoft.com/office/drawing/2014/main" val="842565250"/>
                    </a:ext>
                  </a:extLst>
                </a:gridCol>
                <a:gridCol w="3482030">
                  <a:extLst>
                    <a:ext uri="{9D8B030D-6E8A-4147-A177-3AD203B41FA5}">
                      <a16:colId xmlns:a16="http://schemas.microsoft.com/office/drawing/2014/main" val="3580357847"/>
                    </a:ext>
                  </a:extLst>
                </a:gridCol>
                <a:gridCol w="3482030">
                  <a:extLst>
                    <a:ext uri="{9D8B030D-6E8A-4147-A177-3AD203B41FA5}">
                      <a16:colId xmlns:a16="http://schemas.microsoft.com/office/drawing/2014/main" val="3541519854"/>
                    </a:ext>
                  </a:extLst>
                </a:gridCol>
              </a:tblGrid>
              <a:tr h="200025">
                <a:tc>
                  <a:txBody>
                    <a:bodyPr/>
                    <a:lstStyle/>
                    <a:p>
                      <a:pPr lvl="0">
                        <a:buNone/>
                      </a:pPr>
                      <a:r>
                        <a:rPr lang="en-US" b="1">
                          <a:effectLst/>
                        </a:rPr>
                        <a:t>Member Name</a:t>
                      </a:r>
                    </a:p>
                  </a:txBody>
                  <a:tcPr marL="28575" marR="28575" marT="19050" marB="19050" anchor="b">
                    <a:lnL w="9524">
                      <a:solidFill>
                        <a:srgbClr val="CCCCCC"/>
                      </a:solidFill>
                    </a:lnL>
                    <a:lnR w="9524">
                      <a:solidFill>
                        <a:srgbClr val="CCCCCC"/>
                      </a:solidFill>
                    </a:lnR>
                    <a:lnT w="9524">
                      <a:solidFill>
                        <a:srgbClr val="CCCCCC"/>
                      </a:solidFill>
                    </a:lnT>
                    <a:lnB w="9524">
                      <a:solidFill>
                        <a:srgbClr val="CCCCCC"/>
                      </a:solidFill>
                    </a:lnB>
                    <a:solidFill>
                      <a:schemeClr val="accent1">
                        <a:lumMod val="40000"/>
                        <a:lumOff val="60000"/>
                      </a:schemeClr>
                    </a:solidFill>
                  </a:tcPr>
                </a:tc>
                <a:tc>
                  <a:txBody>
                    <a:bodyPr/>
                    <a:lstStyle/>
                    <a:p>
                      <a:pPr lvl="0" algn="ctr">
                        <a:buNone/>
                      </a:pPr>
                      <a:r>
                        <a:rPr lang="en-US" b="1">
                          <a:effectLst/>
                        </a:rPr>
                        <a:t>Roll Number</a:t>
                      </a:r>
                    </a:p>
                  </a:txBody>
                  <a:tcPr marL="28575" marR="28575" marT="19050" marB="19050" anchor="b">
                    <a:lnL w="9524">
                      <a:solidFill>
                        <a:srgbClr val="CCCCCC"/>
                      </a:solidFill>
                    </a:lnL>
                    <a:lnR w="9524">
                      <a:solidFill>
                        <a:srgbClr val="CCCCCC"/>
                      </a:solidFill>
                    </a:lnR>
                    <a:lnT w="9524">
                      <a:solidFill>
                        <a:srgbClr val="CCCCCC"/>
                      </a:solidFill>
                    </a:lnT>
                    <a:lnB w="9524">
                      <a:solidFill>
                        <a:srgbClr val="CCCCCC"/>
                      </a:solidFill>
                    </a:lnB>
                    <a:solidFill>
                      <a:schemeClr val="accent1">
                        <a:lumMod val="40000"/>
                        <a:lumOff val="60000"/>
                      </a:schemeClr>
                    </a:solidFill>
                  </a:tcPr>
                </a:tc>
                <a:tc>
                  <a:txBody>
                    <a:bodyPr/>
                    <a:lstStyle/>
                    <a:p>
                      <a:pPr lvl="0" algn="ctr">
                        <a:buNone/>
                      </a:pPr>
                      <a:r>
                        <a:rPr lang="en-US" b="1">
                          <a:effectLst/>
                        </a:rPr>
                        <a:t>Tasks</a:t>
                      </a:r>
                    </a:p>
                  </a:txBody>
                  <a:tcPr marL="28575" marR="28575" marT="19050" marB="19050" anchor="b">
                    <a:lnL w="9524" cap="flat" cmpd="sng" algn="ctr">
                      <a:solidFill>
                        <a:srgbClr val="CCCCCC"/>
                      </a:solidFill>
                      <a:prstDash val="solid"/>
                      <a:round/>
                      <a:headEnd type="none" w="med" len="med"/>
                      <a:tailEnd type="none" w="med" len="med"/>
                    </a:lnL>
                    <a:lnR w="9524">
                      <a:solidFill>
                        <a:srgbClr val="CCCCCC"/>
                      </a:solidFill>
                    </a:lnR>
                    <a:lnT w="9524">
                      <a:solidFill>
                        <a:srgbClr val="CCCCCC"/>
                      </a:solidFill>
                    </a:lnT>
                    <a:lnB w="9524" cap="flat" cmpd="sng" algn="ctr">
                      <a:solidFill>
                        <a:srgbClr val="CCCCCC"/>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9849969"/>
                  </a:ext>
                </a:extLst>
              </a:tr>
              <a:tr h="200025">
                <a:tc>
                  <a:txBody>
                    <a:bodyPr/>
                    <a:lstStyle/>
                    <a:p>
                      <a:pPr rtl="0" fontAlgn="b"/>
                      <a:r>
                        <a:rPr lang="en-US">
                          <a:effectLst/>
                        </a:rPr>
                        <a:t>Aryan Agarwal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241110012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lvl="0" algn="ctr">
                        <a:buNone/>
                      </a:pPr>
                      <a:r>
                        <a:rPr lang="en-US">
                          <a:effectLst/>
                        </a:rPr>
                        <a:t>CNN Design and Backend</a:t>
                      </a:r>
                    </a:p>
                  </a:txBody>
                  <a:tcPr marL="28575" marR="28575" marT="19050" marB="19050" anchor="b">
                    <a:lnL w="9525" cap="flat" cmpd="sng" algn="ctr">
                      <a:solidFill>
                        <a:srgbClr val="CCCCCC"/>
                      </a:solidFill>
                      <a:prstDash val="solid"/>
                      <a:round/>
                      <a:headEnd type="none" w="med" len="med"/>
                      <a:tailEnd type="none" w="med" len="med"/>
                    </a:lnL>
                    <a:lnR w="9524">
                      <a:solidFill>
                        <a:srgbClr val="CCCCCC"/>
                      </a:solidFill>
                    </a:lnR>
                    <a:lnT w="9524" cap="flat" cmpd="sng" algn="ctr">
                      <a:solidFill>
                        <a:srgbClr val="CCCCCC"/>
                      </a:solidFill>
                      <a:prstDash val="solid"/>
                      <a:round/>
                      <a:headEnd type="none" w="med" len="med"/>
                      <a:tailEnd type="none" w="med" len="med"/>
                    </a:lnT>
                    <a:lnB w="9524"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96486528"/>
                  </a:ext>
                </a:extLst>
              </a:tr>
              <a:tr h="200025">
                <a:tc>
                  <a:txBody>
                    <a:bodyPr/>
                    <a:lstStyle/>
                    <a:p>
                      <a:pPr rtl="0" fontAlgn="b"/>
                      <a:r>
                        <a:rPr lang="en-US">
                          <a:effectLst/>
                        </a:rPr>
                        <a:t>Keshav Banka</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241110032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lvl="0" algn="ctr">
                        <a:buNone/>
                      </a:pPr>
                      <a:r>
                        <a:rPr lang="en-US">
                          <a:effectLst/>
                        </a:rPr>
                        <a:t>CNN Design and Frontend</a:t>
                      </a:r>
                    </a:p>
                  </a:txBody>
                  <a:tcPr marL="28575" marR="28575" marT="19050" marB="19050" anchor="b">
                    <a:lnL w="9525" cap="flat" cmpd="sng" algn="ctr">
                      <a:solidFill>
                        <a:srgbClr val="CCCCCC"/>
                      </a:solidFill>
                      <a:prstDash val="solid"/>
                      <a:round/>
                      <a:headEnd type="none" w="med" len="med"/>
                      <a:tailEnd type="none" w="med" len="med"/>
                    </a:lnL>
                    <a:lnR w="9524">
                      <a:solidFill>
                        <a:srgbClr val="CCCCCC"/>
                      </a:solidFill>
                    </a:lnR>
                    <a:lnT w="9524" cap="flat" cmpd="sng" algn="ctr">
                      <a:solidFill>
                        <a:srgbClr val="CCCCCC"/>
                      </a:solidFill>
                      <a:prstDash val="solid"/>
                      <a:round/>
                      <a:headEnd type="none" w="med" len="med"/>
                      <a:tailEnd type="none" w="med" len="med"/>
                    </a:lnT>
                    <a:lnB w="9524"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74958145"/>
                  </a:ext>
                </a:extLst>
              </a:tr>
              <a:tr h="200025">
                <a:tc>
                  <a:txBody>
                    <a:bodyPr/>
                    <a:lstStyle/>
                    <a:p>
                      <a:pPr rtl="0" fontAlgn="b"/>
                      <a:r>
                        <a:rPr lang="en-US">
                          <a:effectLst/>
                        </a:rPr>
                        <a:t>Himalaya Kaushik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241110029</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lvl="0" algn="ctr">
                        <a:buNone/>
                      </a:pPr>
                      <a:r>
                        <a:rPr lang="en-US">
                          <a:effectLst/>
                        </a:rPr>
                        <a:t>CNN Design and Frontend</a:t>
                      </a:r>
                    </a:p>
                  </a:txBody>
                  <a:tcPr marL="28575" marR="28575" marT="19050" marB="19050" anchor="b">
                    <a:lnL w="9525" cap="flat" cmpd="sng" algn="ctr">
                      <a:solidFill>
                        <a:srgbClr val="CCCCCC"/>
                      </a:solidFill>
                      <a:prstDash val="solid"/>
                      <a:round/>
                      <a:headEnd type="none" w="med" len="med"/>
                      <a:tailEnd type="none" w="med" len="med"/>
                    </a:lnL>
                    <a:lnR w="9524">
                      <a:solidFill>
                        <a:srgbClr val="CCCCCC"/>
                      </a:solidFill>
                    </a:lnR>
                    <a:lnT w="9524" cap="flat" cmpd="sng" algn="ctr">
                      <a:solidFill>
                        <a:srgbClr val="CCCCCC"/>
                      </a:solidFill>
                      <a:prstDash val="solid"/>
                      <a:round/>
                      <a:headEnd type="none" w="med" len="med"/>
                      <a:tailEnd type="none" w="med" len="med"/>
                    </a:lnT>
                    <a:lnB w="9524"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83710610"/>
                  </a:ext>
                </a:extLst>
              </a:tr>
              <a:tr h="200025">
                <a:tc>
                  <a:txBody>
                    <a:bodyPr/>
                    <a:lstStyle/>
                    <a:p>
                      <a:pPr rtl="0" fontAlgn="b"/>
                      <a:r>
                        <a:rPr lang="en-US">
                          <a:effectLst/>
                        </a:rPr>
                        <a:t>Yuvraj Raghuvanshi</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241110084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lvl="0" algn="ctr">
                        <a:buNone/>
                      </a:pPr>
                      <a:r>
                        <a:rPr lang="en-US">
                          <a:effectLst/>
                        </a:rPr>
                        <a:t>CNN Design and Backend</a:t>
                      </a:r>
                    </a:p>
                  </a:txBody>
                  <a:tcPr marL="28575" marR="28575" marT="19050" marB="19050" anchor="b">
                    <a:lnL w="9525" cap="flat" cmpd="sng" algn="ctr">
                      <a:solidFill>
                        <a:srgbClr val="CCCCCC"/>
                      </a:solidFill>
                      <a:prstDash val="solid"/>
                      <a:round/>
                      <a:headEnd type="none" w="med" len="med"/>
                      <a:tailEnd type="none" w="med" len="med"/>
                    </a:lnL>
                    <a:lnR w="9524">
                      <a:solidFill>
                        <a:srgbClr val="CCCCCC"/>
                      </a:solidFill>
                    </a:lnR>
                    <a:lnT w="9524" cap="flat" cmpd="sng" algn="ctr">
                      <a:solidFill>
                        <a:srgbClr val="CCCCCC"/>
                      </a:solidFill>
                      <a:prstDash val="solid"/>
                      <a:round/>
                      <a:headEnd type="none" w="med" len="med"/>
                      <a:tailEnd type="none" w="med" len="med"/>
                    </a:lnT>
                    <a:lnB w="9524"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90070086"/>
                  </a:ext>
                </a:extLst>
              </a:tr>
              <a:tr h="200025">
                <a:tc>
                  <a:txBody>
                    <a:bodyPr/>
                    <a:lstStyle/>
                    <a:p>
                      <a:pPr rtl="0" fontAlgn="b"/>
                      <a:r>
                        <a:rPr lang="en-US">
                          <a:effectLst/>
                        </a:rPr>
                        <a:t>Tsewang </a:t>
                      </a:r>
                      <a:r>
                        <a:rPr lang="en-US" err="1">
                          <a:effectLst/>
                        </a:rPr>
                        <a:t>Namgail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241110093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lvl="0" algn="ctr">
                        <a:buNone/>
                      </a:pPr>
                      <a:r>
                        <a:rPr lang="en-US">
                          <a:effectLst/>
                        </a:rPr>
                        <a:t>CNN Design and Frontend</a:t>
                      </a:r>
                    </a:p>
                  </a:txBody>
                  <a:tcPr marL="28575" marR="28575" marT="19050" marB="19050" anchor="b">
                    <a:lnL w="9525" cap="flat" cmpd="sng" algn="ctr">
                      <a:solidFill>
                        <a:srgbClr val="CCCCCC"/>
                      </a:solidFill>
                      <a:prstDash val="solid"/>
                      <a:round/>
                      <a:headEnd type="none" w="med" len="med"/>
                      <a:tailEnd type="none" w="med" len="med"/>
                    </a:lnL>
                    <a:lnR w="9524">
                      <a:solidFill>
                        <a:srgbClr val="CCCCCC"/>
                      </a:solidFill>
                    </a:lnR>
                    <a:lnT w="9524" cap="flat" cmpd="sng" algn="ctr">
                      <a:solidFill>
                        <a:srgbClr val="CCCCCC"/>
                      </a:solidFill>
                      <a:prstDash val="solid"/>
                      <a:round/>
                      <a:headEnd type="none" w="med" len="med"/>
                      <a:tailEnd type="none" w="med" len="med"/>
                    </a:lnT>
                    <a:lnB w="9524"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21396491"/>
                  </a:ext>
                </a:extLst>
              </a:tr>
              <a:tr h="200025">
                <a:tc>
                  <a:txBody>
                    <a:bodyPr/>
                    <a:lstStyle/>
                    <a:p>
                      <a:pPr rtl="0" fontAlgn="b"/>
                      <a:r>
                        <a:rPr lang="en-US">
                          <a:effectLst/>
                        </a:rPr>
                        <a:t>Tsewang </a:t>
                      </a:r>
                      <a:r>
                        <a:rPr lang="en-US" err="1">
                          <a:effectLst/>
                        </a:rPr>
                        <a:t>Chukey</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b"/>
                      <a:r>
                        <a:rPr lang="en-US">
                          <a:effectLst/>
                        </a:rPr>
                        <a:t>241110092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lvl="0" algn="ctr">
                        <a:buNone/>
                      </a:pPr>
                      <a:r>
                        <a:rPr lang="en-US">
                          <a:effectLst/>
                        </a:rPr>
                        <a:t>CNN Design and Backend</a:t>
                      </a:r>
                    </a:p>
                  </a:txBody>
                  <a:tcPr marL="28575" marR="28575" marT="19050" marB="19050" anchor="b">
                    <a:lnL w="9525" cap="flat" cmpd="sng" algn="ctr">
                      <a:solidFill>
                        <a:srgbClr val="CCCCCC"/>
                      </a:solidFill>
                      <a:prstDash val="solid"/>
                      <a:round/>
                      <a:headEnd type="none" w="med" len="med"/>
                      <a:tailEnd type="none" w="med" len="med"/>
                    </a:lnL>
                    <a:lnR w="9524">
                      <a:solidFill>
                        <a:srgbClr val="CCCCCC"/>
                      </a:solidFill>
                    </a:lnR>
                    <a:lnT w="9524" cap="flat" cmpd="sng" algn="ctr">
                      <a:solidFill>
                        <a:srgbClr val="CCCCCC"/>
                      </a:solidFill>
                      <a:prstDash val="solid"/>
                      <a:round/>
                      <a:headEnd type="none" w="med" len="med"/>
                      <a:tailEnd type="none" w="med" len="med"/>
                    </a:lnT>
                    <a:lnB w="9524">
                      <a:solidFill>
                        <a:srgbClr val="CCCCCC"/>
                      </a:solidFill>
                    </a:lnB>
                    <a:noFill/>
                  </a:tcPr>
                </a:tc>
                <a:extLst>
                  <a:ext uri="{0D108BD9-81ED-4DB2-BD59-A6C34878D82A}">
                    <a16:rowId xmlns:a16="http://schemas.microsoft.com/office/drawing/2014/main" val="4059782873"/>
                  </a:ext>
                </a:extLst>
              </a:tr>
            </a:tbl>
          </a:graphicData>
        </a:graphic>
      </p:graphicFrame>
      <p:sp>
        <p:nvSpPr>
          <p:cNvPr id="8" name="TextBox 7">
            <a:extLst>
              <a:ext uri="{FF2B5EF4-FFF2-40B4-BE49-F238E27FC236}">
                <a16:creationId xmlns:a16="http://schemas.microsoft.com/office/drawing/2014/main" id="{8519A96B-A0B3-E356-90CA-CB20F430E57D}"/>
              </a:ext>
            </a:extLst>
          </p:cNvPr>
          <p:cNvSpPr txBox="1"/>
          <p:nvPr/>
        </p:nvSpPr>
        <p:spPr>
          <a:xfrm>
            <a:off x="872970" y="2012272"/>
            <a:ext cx="1009095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All members will be working equally and together to learn all the components of the project and help fill in the missing knowledge gaps of others. But for listing the work division as asked, here is the tentative work breakdown :-</a:t>
            </a:r>
          </a:p>
        </p:txBody>
      </p:sp>
      <p:sp>
        <p:nvSpPr>
          <p:cNvPr id="2" name="Slide Number Placeholder 1">
            <a:extLst>
              <a:ext uri="{FF2B5EF4-FFF2-40B4-BE49-F238E27FC236}">
                <a16:creationId xmlns:a16="http://schemas.microsoft.com/office/drawing/2014/main" id="{45F0EDE8-1F80-CD22-AF58-EAE0835C2111}"/>
              </a:ext>
            </a:extLst>
          </p:cNvPr>
          <p:cNvSpPr>
            <a:spLocks noGrp="1"/>
          </p:cNvSpPr>
          <p:nvPr>
            <p:ph type="sldNum" sz="quarter" idx="4"/>
          </p:nvPr>
        </p:nvSpPr>
        <p:spPr/>
        <p:txBody>
          <a:bodyPr/>
          <a:lstStyle/>
          <a:p>
            <a:fld id="{294A09A9-5501-47C1-A89A-A340965A2BE2}" type="slidenum">
              <a:rPr lang="en-US" smtClean="0"/>
              <a:pPr/>
              <a:t>16</a:t>
            </a:fld>
            <a:endParaRPr lang="en-US"/>
          </a:p>
        </p:txBody>
      </p:sp>
    </p:spTree>
    <p:extLst>
      <p:ext uri="{BB962C8B-B14F-4D97-AF65-F5344CB8AC3E}">
        <p14:creationId xmlns:p14="http://schemas.microsoft.com/office/powerpoint/2010/main" val="3617724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521A-A856-4638-EAF2-7DE15D84549A}"/>
              </a:ext>
            </a:extLst>
          </p:cNvPr>
          <p:cNvSpPr>
            <a:spLocks noGrp="1"/>
          </p:cNvSpPr>
          <p:nvPr>
            <p:ph type="title"/>
          </p:nvPr>
        </p:nvSpPr>
        <p:spPr>
          <a:xfrm>
            <a:off x="1167492" y="1371600"/>
            <a:ext cx="10641445" cy="905164"/>
          </a:xfrm>
        </p:spPr>
        <p:txBody>
          <a:bodyPr/>
          <a:lstStyle/>
          <a:p>
            <a:r>
              <a:rPr lang="en-US"/>
              <a:t>Outline of Presentation</a:t>
            </a:r>
          </a:p>
        </p:txBody>
      </p:sp>
      <p:sp>
        <p:nvSpPr>
          <p:cNvPr id="4" name="Slide Number Placeholder 3">
            <a:extLst>
              <a:ext uri="{FF2B5EF4-FFF2-40B4-BE49-F238E27FC236}">
                <a16:creationId xmlns:a16="http://schemas.microsoft.com/office/drawing/2014/main" id="{1E271109-9F72-337C-AE8D-84F0B4375B63}"/>
              </a:ext>
            </a:extLst>
          </p:cNvPr>
          <p:cNvSpPr>
            <a:spLocks noGrp="1"/>
          </p:cNvSpPr>
          <p:nvPr>
            <p:ph type="sldNum" sz="quarter" idx="4"/>
          </p:nvPr>
        </p:nvSpPr>
        <p:spPr/>
        <p:txBody>
          <a:bodyPr/>
          <a:lstStyle/>
          <a:p>
            <a:fld id="{294A09A9-5501-47C1-A89A-A340965A2BE2}" type="slidenum">
              <a:rPr lang="en-US" smtClean="0"/>
              <a:pPr/>
              <a:t>2</a:t>
            </a:fld>
            <a:endParaRPr lang="en-US"/>
          </a:p>
        </p:txBody>
      </p:sp>
      <p:sp>
        <p:nvSpPr>
          <p:cNvPr id="5" name="TextBox 4">
            <a:extLst>
              <a:ext uri="{FF2B5EF4-FFF2-40B4-BE49-F238E27FC236}">
                <a16:creationId xmlns:a16="http://schemas.microsoft.com/office/drawing/2014/main" id="{EDC37A30-712E-2E50-94AF-7E7E59F5E1A3}"/>
              </a:ext>
            </a:extLst>
          </p:cNvPr>
          <p:cNvSpPr txBox="1"/>
          <p:nvPr/>
        </p:nvSpPr>
        <p:spPr>
          <a:xfrm>
            <a:off x="920188" y="2270674"/>
            <a:ext cx="1089002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800"/>
              <a:t>Problem Statement and Project Brief</a:t>
            </a:r>
          </a:p>
          <a:p>
            <a:pPr marL="342900" indent="-342900">
              <a:buAutoNum type="arabicPeriod"/>
            </a:pPr>
            <a:r>
              <a:rPr lang="en-US" sz="2800"/>
              <a:t>Potential Approaches </a:t>
            </a:r>
          </a:p>
          <a:p>
            <a:pPr marL="342900" indent="-342900">
              <a:buAutoNum type="arabicPeriod"/>
            </a:pPr>
            <a:r>
              <a:rPr lang="en-US" sz="2800"/>
              <a:t>Literature Review</a:t>
            </a:r>
            <a:endParaRPr lang="en-US"/>
          </a:p>
          <a:p>
            <a:pPr marL="342900" indent="-342900">
              <a:buAutoNum type="arabicPeriod"/>
            </a:pPr>
            <a:r>
              <a:rPr lang="en-US" sz="2800"/>
              <a:t>Industry Use Cases</a:t>
            </a:r>
          </a:p>
          <a:p>
            <a:pPr marL="342900" indent="-342900">
              <a:buAutoNum type="arabicPeriod"/>
            </a:pPr>
            <a:r>
              <a:rPr lang="en-US" sz="2800"/>
              <a:t>Progress Status, Project Deliverables and Timeline</a:t>
            </a:r>
          </a:p>
          <a:p>
            <a:pPr marL="342900" indent="-342900">
              <a:buAutoNum type="arabicPeriod"/>
            </a:pPr>
            <a:r>
              <a:rPr lang="en-US" sz="2800"/>
              <a:t>Team Contributions</a:t>
            </a:r>
          </a:p>
        </p:txBody>
      </p:sp>
      <p:pic>
        <p:nvPicPr>
          <p:cNvPr id="6" name="Picture 5" descr="Clock Animation by 泱泱 on Dribbble">
            <a:extLst>
              <a:ext uri="{FF2B5EF4-FFF2-40B4-BE49-F238E27FC236}">
                <a16:creationId xmlns:a16="http://schemas.microsoft.com/office/drawing/2014/main" id="{9AE07E39-B181-16EA-94D3-00DAE079C81D}"/>
              </a:ext>
            </a:extLst>
          </p:cNvPr>
          <p:cNvPicPr>
            <a:picLocks noChangeAspect="1"/>
          </p:cNvPicPr>
          <p:nvPr/>
        </p:nvPicPr>
        <p:blipFill>
          <a:blip r:embed="rId2"/>
          <a:stretch>
            <a:fillRect/>
          </a:stretch>
        </p:blipFill>
        <p:spPr>
          <a:xfrm>
            <a:off x="9052265" y="2267136"/>
            <a:ext cx="3231471" cy="2427302"/>
          </a:xfrm>
          <a:prstGeom prst="rect">
            <a:avLst/>
          </a:prstGeom>
        </p:spPr>
      </p:pic>
    </p:spTree>
    <p:extLst>
      <p:ext uri="{BB962C8B-B14F-4D97-AF65-F5344CB8AC3E}">
        <p14:creationId xmlns:p14="http://schemas.microsoft.com/office/powerpoint/2010/main" val="12185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203249" y="1083076"/>
            <a:ext cx="10006445" cy="1293785"/>
          </a:xfrm>
        </p:spPr>
        <p:txBody>
          <a:bodyPr/>
          <a:lstStyle/>
          <a:p>
            <a:r>
              <a:rPr lang="en-US" sz="4200"/>
              <a:t>Problem Statement and Project Brief</a:t>
            </a:r>
            <a:endParaRPr lang="en-US" sz="4200" b="0"/>
          </a:p>
          <a:p>
            <a:endParaRPr lang="en-US"/>
          </a:p>
        </p:txBody>
      </p:sp>
      <p:pic>
        <p:nvPicPr>
          <p:cNvPr id="3" name="Picture 2" descr="A cartoon of a robot holding a jar with a straw and a bowl of food&#10;&#10;AI-generated content may be incorrect.">
            <a:extLst>
              <a:ext uri="{FF2B5EF4-FFF2-40B4-BE49-F238E27FC236}">
                <a16:creationId xmlns:a16="http://schemas.microsoft.com/office/drawing/2014/main" id="{3D040FDE-90D1-20BF-BF87-B0BF476CFAAE}"/>
              </a:ext>
            </a:extLst>
          </p:cNvPr>
          <p:cNvPicPr>
            <a:picLocks noChangeAspect="1"/>
          </p:cNvPicPr>
          <p:nvPr/>
        </p:nvPicPr>
        <p:blipFill>
          <a:blip r:embed="rId3"/>
          <a:stretch>
            <a:fillRect/>
          </a:stretch>
        </p:blipFill>
        <p:spPr>
          <a:xfrm>
            <a:off x="7616866" y="1937395"/>
            <a:ext cx="4183052" cy="4209496"/>
          </a:xfrm>
          <a:prstGeom prst="rect">
            <a:avLst/>
          </a:prstGeom>
        </p:spPr>
      </p:pic>
      <p:sp>
        <p:nvSpPr>
          <p:cNvPr id="6" name="TextBox 5">
            <a:extLst>
              <a:ext uri="{FF2B5EF4-FFF2-40B4-BE49-F238E27FC236}">
                <a16:creationId xmlns:a16="http://schemas.microsoft.com/office/drawing/2014/main" id="{025D5DC5-E832-A926-DA46-B61EBA35F7F8}"/>
              </a:ext>
            </a:extLst>
          </p:cNvPr>
          <p:cNvSpPr txBox="1"/>
          <p:nvPr/>
        </p:nvSpPr>
        <p:spPr>
          <a:xfrm>
            <a:off x="482451" y="3081715"/>
            <a:ext cx="691948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Project Brief:</a:t>
            </a:r>
          </a:p>
          <a:p>
            <a:pPr marL="285750" indent="-285750">
              <a:buFont typeface="Calibri"/>
              <a:buChar char="-"/>
            </a:pPr>
            <a:r>
              <a:rPr lang="en-US">
                <a:ea typeface="+mn-lt"/>
                <a:cs typeface="+mn-lt"/>
              </a:rPr>
              <a:t>Our project involves developing an interactive user interface where users can draw objects by hand in real-time. </a:t>
            </a:r>
            <a:endParaRPr lang="en-US"/>
          </a:p>
          <a:p>
            <a:pPr marL="285750" indent="-285750">
              <a:buFont typeface="Calibri"/>
              <a:buChar char="-"/>
            </a:pPr>
            <a:r>
              <a:rPr lang="en-US">
                <a:ea typeface="+mn-lt"/>
                <a:cs typeface="+mn-lt"/>
              </a:rPr>
              <a:t>As the user draws, a deep learning model predicts what object is being sketched. The model processes the strokes dynamically, updating predictions as the drawing evolves. </a:t>
            </a:r>
          </a:p>
          <a:p>
            <a:pPr marL="285750" indent="-285750">
              <a:buFont typeface="Calibri"/>
              <a:buChar char="-"/>
            </a:pPr>
            <a:r>
              <a:rPr lang="en-US">
                <a:ea typeface="+mn-lt"/>
                <a:cs typeface="+mn-lt"/>
              </a:rPr>
              <a:t>By optimizing both the accuracy and speed of the prediction using techniques like transformers and SSD-based models</a:t>
            </a:r>
            <a:endParaRPr lang="en-US"/>
          </a:p>
        </p:txBody>
      </p:sp>
      <p:sp>
        <p:nvSpPr>
          <p:cNvPr id="4" name="TextBox 3">
            <a:extLst>
              <a:ext uri="{FF2B5EF4-FFF2-40B4-BE49-F238E27FC236}">
                <a16:creationId xmlns:a16="http://schemas.microsoft.com/office/drawing/2014/main" id="{A3E81A62-192D-4FF6-0588-7B2CE1FA9238}"/>
              </a:ext>
            </a:extLst>
          </p:cNvPr>
          <p:cNvSpPr txBox="1"/>
          <p:nvPr/>
        </p:nvSpPr>
        <p:spPr>
          <a:xfrm>
            <a:off x="780738" y="1936229"/>
            <a:ext cx="65207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Problem Statement: Build a Real-time Object Identification Model for hand-drawn sketches and improve its prediction accuracy and speed of prediction</a:t>
            </a:r>
          </a:p>
        </p:txBody>
      </p:sp>
      <p:sp>
        <p:nvSpPr>
          <p:cNvPr id="5" name="Slide Number Placeholder 4">
            <a:extLst>
              <a:ext uri="{FF2B5EF4-FFF2-40B4-BE49-F238E27FC236}">
                <a16:creationId xmlns:a16="http://schemas.microsoft.com/office/drawing/2014/main" id="{AA4822D4-9786-6EF5-2D8D-12441DC17814}"/>
              </a:ext>
            </a:extLst>
          </p:cNvPr>
          <p:cNvSpPr>
            <a:spLocks noGrp="1"/>
          </p:cNvSpPr>
          <p:nvPr>
            <p:ph type="sldNum" sz="quarter" idx="4"/>
          </p:nvPr>
        </p:nvSpPr>
        <p:spPr/>
        <p:txBody>
          <a:bodyPr/>
          <a:lstStyle/>
          <a:p>
            <a:fld id="{294A09A9-5501-47C1-A89A-A340965A2BE2}" type="slidenum">
              <a:rPr lang="en-US" smtClean="0"/>
              <a:pPr/>
              <a:t>3</a:t>
            </a:fld>
            <a:endParaRPr lang="en-US"/>
          </a:p>
        </p:txBody>
      </p:sp>
      <p:sp>
        <p:nvSpPr>
          <p:cNvPr id="7" name="TextBox 6">
            <a:extLst>
              <a:ext uri="{FF2B5EF4-FFF2-40B4-BE49-F238E27FC236}">
                <a16:creationId xmlns:a16="http://schemas.microsoft.com/office/drawing/2014/main" id="{341B7D25-EBC6-5023-F7AD-ED9DBEDDA4D9}"/>
              </a:ext>
            </a:extLst>
          </p:cNvPr>
          <p:cNvSpPr txBox="1"/>
          <p:nvPr/>
        </p:nvSpPr>
        <p:spPr>
          <a:xfrm>
            <a:off x="7616254" y="5898630"/>
            <a:ext cx="4317167"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err="1">
                <a:ea typeface="+mn-lt"/>
                <a:cs typeface="+mn-lt"/>
              </a:rPr>
              <a:t>Img</a:t>
            </a:r>
            <a:r>
              <a:rPr lang="en-US" sz="800">
                <a:ea typeface="+mn-lt"/>
                <a:cs typeface="+mn-lt"/>
              </a:rPr>
              <a:t> </a:t>
            </a:r>
            <a:r>
              <a:rPr lang="en-US" sz="800" err="1">
                <a:ea typeface="+mn-lt"/>
                <a:cs typeface="+mn-lt"/>
              </a:rPr>
              <a:t>src</a:t>
            </a:r>
            <a:r>
              <a:rPr lang="en-US" sz="800">
                <a:ea typeface="+mn-lt"/>
                <a:cs typeface="+mn-lt"/>
              </a:rPr>
              <a:t>: https://www.shutterstock.com/search/arm-bowl?image_type=illustration&amp;page=3</a:t>
            </a:r>
            <a:endParaRPr lang="en-US"/>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B103-4A9F-70DC-F40F-2E251EB9C5CF}"/>
              </a:ext>
            </a:extLst>
          </p:cNvPr>
          <p:cNvSpPr>
            <a:spLocks noGrp="1"/>
          </p:cNvSpPr>
          <p:nvPr>
            <p:ph type="title"/>
          </p:nvPr>
        </p:nvSpPr>
        <p:spPr>
          <a:xfrm>
            <a:off x="727031" y="519111"/>
            <a:ext cx="10252658" cy="4502254"/>
          </a:xfrm>
        </p:spPr>
        <p:txBody>
          <a:bodyPr anchor="b">
            <a:normAutofit/>
          </a:bodyPr>
          <a:lstStyle/>
          <a:p>
            <a:r>
              <a:rPr lang="en-US" sz="2000"/>
              <a:t>Transformer-Based Models in Image Detection:</a:t>
            </a:r>
          </a:p>
          <a:p>
            <a:r>
              <a:rPr lang="en-US" sz="2000" b="0"/>
              <a:t>In transformers for image detection (such as </a:t>
            </a:r>
            <a:r>
              <a:rPr lang="en-US" sz="2000" b="0" err="1"/>
              <a:t>ViT</a:t>
            </a:r>
            <a:r>
              <a:rPr lang="en-US" sz="2000" b="0"/>
              <a:t>), images are split into patches </a:t>
            </a:r>
            <a:r>
              <a:rPr lang="en-US" sz="2000" b="0" err="1"/>
              <a:t>x_i</a:t>
            </a:r>
            <a:r>
              <a:rPr lang="en-US" sz="2000" b="0"/>
              <a:t> , each represented as a vector. These vectors are passed through a </a:t>
            </a:r>
            <a:r>
              <a:rPr lang="en-US" sz="2000"/>
              <a:t>self-attention mechanism</a:t>
            </a:r>
            <a:r>
              <a:rPr lang="en-US" sz="2000" b="0"/>
              <a:t>, which computes how each patch relates to the others:</a:t>
            </a:r>
            <a:endParaRPr lang="en-US" sz="2000"/>
          </a:p>
          <a:p>
            <a:br>
              <a:rPr lang="en-US" sz="1400" b="0"/>
            </a:br>
            <a:br>
              <a:rPr lang="en-US" sz="1400" b="0"/>
            </a:br>
            <a:br>
              <a:rPr lang="en-US" sz="1400" b="0"/>
            </a:br>
            <a:br>
              <a:rPr lang="en-US" sz="1400" b="0"/>
            </a:br>
            <a:endParaRPr lang="en-US" sz="1400" b="0"/>
          </a:p>
          <a:p>
            <a:r>
              <a:rPr lang="en-US" sz="2000" b="0"/>
              <a:t>Where:</a:t>
            </a:r>
            <a:endParaRPr lang="en-US" sz="2000"/>
          </a:p>
          <a:p>
            <a:pPr marL="285750" indent="-285750">
              <a:buFont typeface="Arial"/>
              <a:buChar char="•"/>
            </a:pPr>
            <a:r>
              <a:rPr lang="en-US" sz="2000" b="0"/>
              <a:t>Q(queries), K(keys), and V (values) are linear projections of the input vectors.</a:t>
            </a:r>
            <a:endParaRPr lang="en-US" sz="2000"/>
          </a:p>
          <a:p>
            <a:pPr marL="285750" indent="-285750">
              <a:buFont typeface="Arial"/>
              <a:buChar char="•"/>
            </a:pPr>
            <a:r>
              <a:rPr lang="en-US" sz="2000" b="0" err="1"/>
              <a:t>D_k</a:t>
            </a:r>
            <a:r>
              <a:rPr lang="en-US" sz="2000" b="0"/>
              <a:t> is the dimension of the key vectors.</a:t>
            </a:r>
            <a:endParaRPr lang="en-US" sz="2000"/>
          </a:p>
          <a:p>
            <a:r>
              <a:rPr lang="en-US" sz="2000" b="0"/>
              <a:t>The model uses these weights to capture the most important regions of the image.</a:t>
            </a:r>
            <a:endParaRPr lang="en-US" sz="2000"/>
          </a:p>
          <a:p>
            <a:br>
              <a:rPr lang="en-US" sz="2000"/>
            </a:br>
            <a:br>
              <a:rPr lang="en-US" sz="2000" b="0">
                <a:ea typeface="+mj-lt"/>
                <a:cs typeface="+mj-lt"/>
              </a:rPr>
            </a:br>
            <a:br>
              <a:rPr lang="en-US" sz="2000" b="0"/>
            </a:br>
            <a:endParaRPr lang="en-US"/>
          </a:p>
        </p:txBody>
      </p:sp>
      <p:pic>
        <p:nvPicPr>
          <p:cNvPr id="6" name="Picture Placeholder 5" descr="The Transformer: Attention Is All You Need – Glass Box">
            <a:extLst>
              <a:ext uri="{FF2B5EF4-FFF2-40B4-BE49-F238E27FC236}">
                <a16:creationId xmlns:a16="http://schemas.microsoft.com/office/drawing/2014/main" id="{DCACFEFB-5C43-4E88-433E-0B4247D09C4C}"/>
              </a:ext>
            </a:extLst>
          </p:cNvPr>
          <p:cNvPicPr>
            <a:picLocks noGrp="1" noChangeAspect="1"/>
          </p:cNvPicPr>
          <p:nvPr>
            <p:ph idx="1"/>
          </p:nvPr>
        </p:nvPicPr>
        <p:blipFill>
          <a:blip r:embed="rId2"/>
          <a:stretch/>
        </p:blipFill>
        <p:spPr>
          <a:xfrm>
            <a:off x="3155768" y="1716442"/>
            <a:ext cx="3695145" cy="866718"/>
          </a:xfrm>
          <a:prstGeom prst="rect">
            <a:avLst/>
          </a:prstGeom>
          <a:ln>
            <a:noFill/>
          </a:ln>
          <a:effectLst>
            <a:softEdge rad="112500"/>
          </a:effectLst>
        </p:spPr>
      </p:pic>
      <p:sp>
        <p:nvSpPr>
          <p:cNvPr id="4" name="Slide Number Placeholder 3">
            <a:extLst>
              <a:ext uri="{FF2B5EF4-FFF2-40B4-BE49-F238E27FC236}">
                <a16:creationId xmlns:a16="http://schemas.microsoft.com/office/drawing/2014/main" id="{A9A14055-3CEE-D38F-4339-C8E5A536135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pic>
        <p:nvPicPr>
          <p:cNvPr id="7" name="Picture 6" descr="A diagram of a transformer&#10;&#10;AI-generated content may be incorrect.">
            <a:extLst>
              <a:ext uri="{FF2B5EF4-FFF2-40B4-BE49-F238E27FC236}">
                <a16:creationId xmlns:a16="http://schemas.microsoft.com/office/drawing/2014/main" id="{8714620B-9BB8-F0A6-FDB5-551A76AC9C5B}"/>
              </a:ext>
            </a:extLst>
          </p:cNvPr>
          <p:cNvPicPr>
            <a:picLocks noChangeAspect="1"/>
          </p:cNvPicPr>
          <p:nvPr/>
        </p:nvPicPr>
        <p:blipFill>
          <a:blip r:embed="rId3"/>
          <a:stretch>
            <a:fillRect/>
          </a:stretch>
        </p:blipFill>
        <p:spPr>
          <a:xfrm>
            <a:off x="2609273" y="3828838"/>
            <a:ext cx="5813137" cy="2889099"/>
          </a:xfrm>
          <a:prstGeom prst="rect">
            <a:avLst/>
          </a:prstGeom>
        </p:spPr>
      </p:pic>
      <p:sp>
        <p:nvSpPr>
          <p:cNvPr id="8" name="TextBox 7">
            <a:extLst>
              <a:ext uri="{FF2B5EF4-FFF2-40B4-BE49-F238E27FC236}">
                <a16:creationId xmlns:a16="http://schemas.microsoft.com/office/drawing/2014/main" id="{00889E47-54A3-F358-9BC5-43CB39868EE7}"/>
              </a:ext>
            </a:extLst>
          </p:cNvPr>
          <p:cNvSpPr txBox="1"/>
          <p:nvPr/>
        </p:nvSpPr>
        <p:spPr>
          <a:xfrm>
            <a:off x="3858738" y="164192"/>
            <a:ext cx="35730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Potential Approaches</a:t>
            </a:r>
          </a:p>
        </p:txBody>
      </p:sp>
      <p:sp>
        <p:nvSpPr>
          <p:cNvPr id="9" name="TextBox 8">
            <a:extLst>
              <a:ext uri="{FF2B5EF4-FFF2-40B4-BE49-F238E27FC236}">
                <a16:creationId xmlns:a16="http://schemas.microsoft.com/office/drawing/2014/main" id="{64F67E04-543B-A374-A11A-43F3643BE5DD}"/>
              </a:ext>
            </a:extLst>
          </p:cNvPr>
          <p:cNvSpPr txBox="1"/>
          <p:nvPr/>
        </p:nvSpPr>
        <p:spPr>
          <a:xfrm>
            <a:off x="2607001" y="6625481"/>
            <a:ext cx="1043065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err="1"/>
              <a:t>Img</a:t>
            </a:r>
            <a:r>
              <a:rPr lang="en-US" sz="900"/>
              <a:t> </a:t>
            </a:r>
            <a:r>
              <a:rPr lang="en-US" sz="900" err="1"/>
              <a:t>src</a:t>
            </a:r>
            <a:r>
              <a:rPr lang="en-US" sz="900"/>
              <a:t>: </a:t>
            </a:r>
            <a:r>
              <a:rPr lang="en-US" sz="900">
                <a:ea typeface="+mn-lt"/>
                <a:cs typeface="+mn-lt"/>
              </a:rPr>
              <a:t>https://www.geeksforgeeks.org/vision-transformer-in-computer-vision/</a:t>
            </a:r>
            <a:endParaRPr lang="en-US" sz="900"/>
          </a:p>
        </p:txBody>
      </p:sp>
    </p:spTree>
    <p:extLst>
      <p:ext uri="{BB962C8B-B14F-4D97-AF65-F5344CB8AC3E}">
        <p14:creationId xmlns:p14="http://schemas.microsoft.com/office/powerpoint/2010/main" val="111996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47371-452D-1897-4393-C7A0F31B3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0A651-D2D3-C2F7-F173-BF2AADF9CFA6}"/>
              </a:ext>
            </a:extLst>
          </p:cNvPr>
          <p:cNvSpPr>
            <a:spLocks noGrp="1"/>
          </p:cNvSpPr>
          <p:nvPr>
            <p:ph type="title"/>
          </p:nvPr>
        </p:nvSpPr>
        <p:spPr>
          <a:xfrm>
            <a:off x="444830" y="1170009"/>
            <a:ext cx="11345689" cy="5365702"/>
          </a:xfrm>
        </p:spPr>
        <p:txBody>
          <a:bodyPr anchor="b">
            <a:normAutofit/>
          </a:bodyPr>
          <a:lstStyle/>
          <a:p>
            <a:br>
              <a:rPr lang="en-US" sz="2400"/>
            </a:br>
            <a:r>
              <a:rPr lang="en-US" sz="2000" err="1"/>
              <a:t>ConvLSTM</a:t>
            </a:r>
            <a:r>
              <a:rPr lang="en-US" sz="2000"/>
              <a:t>:</a:t>
            </a:r>
            <a:endParaRPr lang="en-US" sz="2000" b="0"/>
          </a:p>
          <a:p>
            <a:r>
              <a:rPr lang="en-US" sz="1800" b="0"/>
              <a:t>-An extension of LSTM designed for spatial data. </a:t>
            </a:r>
            <a:br>
              <a:rPr lang="en-US" sz="1800" b="0"/>
            </a:br>
            <a:r>
              <a:rPr lang="en-US" sz="1800" b="0"/>
              <a:t>-Its key equations are similar to LSTM but replace matrix multiplications with convolutions. </a:t>
            </a:r>
            <a:br>
              <a:rPr lang="en-US" sz="1800" b="0"/>
            </a:br>
            <a:r>
              <a:rPr lang="en-US" sz="1800" b="0"/>
              <a:t>-It also captures both spatial and temporal patterns in sequential image data, which is beneficial for recognizing evolving sketches.</a:t>
            </a:r>
            <a:br>
              <a:rPr lang="en-US" sz="2200" b="0"/>
            </a:br>
            <a:br>
              <a:rPr lang="en-US" sz="2200" b="0"/>
            </a:br>
            <a:r>
              <a:rPr lang="en-US" sz="2000"/>
              <a:t>Single-Shot Detector (SSD):</a:t>
            </a:r>
            <a:endParaRPr lang="en-US" sz="2000" b="0"/>
          </a:p>
          <a:p>
            <a:r>
              <a:rPr lang="en-US" sz="1800" b="0"/>
              <a:t>-SSD detects objects in an image by predicting bounding boxes and class labels for each grid cell of the image. The loss function consists of a </a:t>
            </a:r>
            <a:r>
              <a:rPr lang="en-US" sz="1800"/>
              <a:t>localization loss</a:t>
            </a:r>
            <a:r>
              <a:rPr lang="en-US" sz="1800" b="0"/>
              <a:t> and a </a:t>
            </a:r>
            <a:r>
              <a:rPr lang="en-US" sz="1800"/>
              <a:t>confidence loss</a:t>
            </a:r>
            <a:r>
              <a:rPr lang="en-US" sz="1800" b="0"/>
              <a:t>:</a:t>
            </a:r>
            <a:br>
              <a:rPr lang="en-US" sz="1800" b="0"/>
            </a:br>
            <a:br>
              <a:rPr lang="en-US" sz="1800" b="0"/>
            </a:br>
            <a:br>
              <a:rPr lang="en-US" sz="1800" b="0"/>
            </a:br>
            <a:r>
              <a:rPr lang="en-US" sz="1800" b="0"/>
              <a:t>                                                   where </a:t>
            </a:r>
            <a:r>
              <a:rPr lang="en-US" sz="1800" b="0" err="1"/>
              <a:t>Lconf</a:t>
            </a:r>
            <a:r>
              <a:rPr lang="en-US" sz="1800" b="0"/>
              <a:t>  is the </a:t>
            </a:r>
            <a:r>
              <a:rPr lang="en-US" sz="1800" b="0" err="1"/>
              <a:t>softmax</a:t>
            </a:r>
            <a:r>
              <a:rPr lang="en-US" sz="1800" b="0"/>
              <a:t> loss, </a:t>
            </a:r>
            <a:r>
              <a:rPr lang="en-US" sz="1800" b="0" err="1"/>
              <a:t>Lloc</a:t>
            </a:r>
            <a:r>
              <a:rPr lang="en-US" sz="1800" b="0"/>
              <a:t>  is the Smooth L1 loss for </a:t>
            </a:r>
            <a:r>
              <a:rPr lang="en-US" sz="1800" b="0" err="1"/>
              <a:t>bbox</a:t>
            </a:r>
            <a:r>
              <a:rPr lang="en-US" sz="1800" b="0"/>
              <a:t> regression. α is a balancing factor, and N is the number of matched default boxes.</a:t>
            </a:r>
            <a:br>
              <a:rPr lang="en-US" sz="1800" b="0"/>
            </a:br>
            <a:endParaRPr lang="en-US" sz="1800" b="0"/>
          </a:p>
          <a:p>
            <a:r>
              <a:rPr lang="en-US" sz="1800" b="0"/>
              <a:t>-Incorporating attention mechanisms from transformers can improve SSD by focusing on relevant regions of the image, enhancing the detection of doodles.</a:t>
            </a:r>
            <a:br>
              <a:rPr lang="en-US" sz="1800" b="0"/>
            </a:br>
            <a:endParaRPr lang="en-US" sz="1800" b="0"/>
          </a:p>
          <a:p>
            <a:r>
              <a:rPr lang="en-US" sz="2000"/>
              <a:t>YOLO (You Only Look Once):</a:t>
            </a:r>
            <a:endParaRPr lang="en-US" sz="2000" b="0"/>
          </a:p>
          <a:p>
            <a:r>
              <a:rPr lang="en-US" sz="1800" b="0"/>
              <a:t>-It treats object detection as a single regression problem. </a:t>
            </a:r>
            <a:br>
              <a:rPr lang="en-US" sz="1800" b="0"/>
            </a:br>
            <a:r>
              <a:rPr lang="en-US" sz="1800" b="0"/>
              <a:t>-The image is divided into an S×S grid, and each grid cell predicts bounding boxes and class probabilities. </a:t>
            </a:r>
            <a:br>
              <a:rPr lang="en-US" sz="1800" b="0"/>
            </a:br>
            <a:r>
              <a:rPr lang="en-US" sz="1800" b="0"/>
              <a:t>-By incorporating transformers, YOLO can leverage attention to focus on key features in the image for more accurate detection of drawn objects.</a:t>
            </a:r>
          </a:p>
          <a:p>
            <a:endParaRPr lang="en-US" sz="1800" b="0"/>
          </a:p>
          <a:p>
            <a:endParaRPr lang="en-US" sz="2000"/>
          </a:p>
        </p:txBody>
      </p:sp>
      <p:sp>
        <p:nvSpPr>
          <p:cNvPr id="4" name="Slide Number Placeholder 3">
            <a:extLst>
              <a:ext uri="{FF2B5EF4-FFF2-40B4-BE49-F238E27FC236}">
                <a16:creationId xmlns:a16="http://schemas.microsoft.com/office/drawing/2014/main" id="{D1E08C6C-3C94-54B7-B461-634C969D374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pic>
        <p:nvPicPr>
          <p:cNvPr id="7" name="Picture 6" descr="A black text with a white background&#10;&#10;AI-generated content may be incorrect.">
            <a:extLst>
              <a:ext uri="{FF2B5EF4-FFF2-40B4-BE49-F238E27FC236}">
                <a16:creationId xmlns:a16="http://schemas.microsoft.com/office/drawing/2014/main" id="{C5F5DC3B-AE92-6A0F-27C2-655A454B764B}"/>
              </a:ext>
            </a:extLst>
          </p:cNvPr>
          <p:cNvPicPr>
            <a:picLocks noChangeAspect="1"/>
          </p:cNvPicPr>
          <p:nvPr/>
        </p:nvPicPr>
        <p:blipFill>
          <a:blip r:embed="rId2"/>
          <a:stretch>
            <a:fillRect/>
          </a:stretch>
        </p:blipFill>
        <p:spPr>
          <a:xfrm>
            <a:off x="989175" y="3157310"/>
            <a:ext cx="1978000" cy="550028"/>
          </a:xfrm>
          <a:prstGeom prst="rect">
            <a:avLst/>
          </a:prstGeom>
        </p:spPr>
      </p:pic>
      <p:sp>
        <p:nvSpPr>
          <p:cNvPr id="9" name="TextBox 8">
            <a:extLst>
              <a:ext uri="{FF2B5EF4-FFF2-40B4-BE49-F238E27FC236}">
                <a16:creationId xmlns:a16="http://schemas.microsoft.com/office/drawing/2014/main" id="{1B1BB6B0-CE7C-54BC-97A3-74CC7EF48CCF}"/>
              </a:ext>
            </a:extLst>
          </p:cNvPr>
          <p:cNvSpPr txBox="1"/>
          <p:nvPr/>
        </p:nvSpPr>
        <p:spPr>
          <a:xfrm>
            <a:off x="3858738" y="164192"/>
            <a:ext cx="49096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Potential Approaches (contd.)</a:t>
            </a:r>
          </a:p>
        </p:txBody>
      </p:sp>
    </p:spTree>
    <p:extLst>
      <p:ext uri="{BB962C8B-B14F-4D97-AF65-F5344CB8AC3E}">
        <p14:creationId xmlns:p14="http://schemas.microsoft.com/office/powerpoint/2010/main" val="217786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ADFB-B15D-DDE8-C8D6-3B9F6EE91226}"/>
              </a:ext>
            </a:extLst>
          </p:cNvPr>
          <p:cNvSpPr>
            <a:spLocks noGrp="1"/>
          </p:cNvSpPr>
          <p:nvPr>
            <p:ph type="title"/>
          </p:nvPr>
        </p:nvSpPr>
        <p:spPr>
          <a:xfrm>
            <a:off x="729777" y="1000583"/>
            <a:ext cx="10666949" cy="2181020"/>
          </a:xfrm>
        </p:spPr>
        <p:txBody>
          <a:bodyPr anchor="b">
            <a:normAutofit/>
          </a:bodyPr>
          <a:lstStyle/>
          <a:p>
            <a:pPr marL="285750" indent="-285750">
              <a:spcBef>
                <a:spcPts val="0"/>
              </a:spcBef>
              <a:buFont typeface="Calibri,Sans-Serif"/>
              <a:buChar char="-"/>
            </a:pPr>
            <a:r>
              <a:rPr lang="en-US" sz="2000" b="0"/>
              <a:t>Dataset details: </a:t>
            </a:r>
            <a:r>
              <a:rPr lang="en-US" sz="2000"/>
              <a:t>Google Creative Lab Dataset</a:t>
            </a:r>
            <a:r>
              <a:rPr lang="en-US" sz="2000" b="0"/>
              <a:t> is used which is a collection of 50 million drawings across 345 categories. The drawings were captured as timestamped vectors and tagged with metadata including what the object to be drawn is. </a:t>
            </a:r>
            <a:br>
              <a:rPr lang="en-US" sz="2000" b="0"/>
            </a:br>
            <a:endParaRPr lang="en-US" sz="2000" b="0"/>
          </a:p>
          <a:p>
            <a:pPr marL="285750" indent="-285750">
              <a:spcBef>
                <a:spcPts val="0"/>
              </a:spcBef>
              <a:buFont typeface="Calibri,Sans-Serif"/>
              <a:buChar char="-"/>
            </a:pPr>
            <a:r>
              <a:rPr lang="en-US" sz="2000" b="0"/>
              <a:t>UI implementations: We will build an interface where user can draw an object on screen using mouse pointer, and upon finishing the sketch/doodle the model will predict what object it is from the set of known classes it has. </a:t>
            </a:r>
          </a:p>
          <a:p>
            <a:endParaRPr lang="en-US" sz="2000"/>
          </a:p>
        </p:txBody>
      </p:sp>
      <p:sp>
        <p:nvSpPr>
          <p:cNvPr id="5" name="Slide Number Placeholder 4">
            <a:extLst>
              <a:ext uri="{FF2B5EF4-FFF2-40B4-BE49-F238E27FC236}">
                <a16:creationId xmlns:a16="http://schemas.microsoft.com/office/drawing/2014/main" id="{C781EAFC-B22B-7601-8D68-0B66BCB6CD16}"/>
              </a:ext>
            </a:extLst>
          </p:cNvPr>
          <p:cNvSpPr>
            <a:spLocks noGrp="1"/>
          </p:cNvSpPr>
          <p:nvPr>
            <p:ph type="sldNum" sz="quarter" idx="4"/>
          </p:nvPr>
        </p:nvSpPr>
        <p:spPr/>
        <p:txBody>
          <a:bodyPr/>
          <a:lstStyle/>
          <a:p>
            <a:fld id="{294A09A9-5501-47C1-A89A-A340965A2BE2}" type="slidenum">
              <a:rPr lang="en-US" smtClean="0"/>
              <a:pPr/>
              <a:t>6</a:t>
            </a:fld>
            <a:endParaRPr lang="en-US"/>
          </a:p>
        </p:txBody>
      </p:sp>
      <p:pic>
        <p:nvPicPr>
          <p:cNvPr id="3" name="Picture 2" descr="Google made a site that shows how millions of people draw the same object |  The Verge">
            <a:extLst>
              <a:ext uri="{FF2B5EF4-FFF2-40B4-BE49-F238E27FC236}">
                <a16:creationId xmlns:a16="http://schemas.microsoft.com/office/drawing/2014/main" id="{ABBF1AB4-2D05-DF61-9E4F-810957B83F17}"/>
              </a:ext>
            </a:extLst>
          </p:cNvPr>
          <p:cNvPicPr>
            <a:picLocks noChangeAspect="1"/>
          </p:cNvPicPr>
          <p:nvPr/>
        </p:nvPicPr>
        <p:blipFill>
          <a:blip r:embed="rId2"/>
          <a:stretch>
            <a:fillRect/>
          </a:stretch>
        </p:blipFill>
        <p:spPr>
          <a:xfrm>
            <a:off x="3045041" y="3219070"/>
            <a:ext cx="4947820" cy="3319898"/>
          </a:xfrm>
          <a:prstGeom prst="rect">
            <a:avLst/>
          </a:prstGeom>
        </p:spPr>
      </p:pic>
      <p:sp>
        <p:nvSpPr>
          <p:cNvPr id="4" name="TextBox 3">
            <a:extLst>
              <a:ext uri="{FF2B5EF4-FFF2-40B4-BE49-F238E27FC236}">
                <a16:creationId xmlns:a16="http://schemas.microsoft.com/office/drawing/2014/main" id="{31F64855-ACFE-458D-0F96-B5F3FF6062A8}"/>
              </a:ext>
            </a:extLst>
          </p:cNvPr>
          <p:cNvSpPr txBox="1"/>
          <p:nvPr/>
        </p:nvSpPr>
        <p:spPr>
          <a:xfrm>
            <a:off x="3122950" y="6570688"/>
            <a:ext cx="4859311" cy="1846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err="1"/>
              <a:t>Img</a:t>
            </a:r>
            <a:r>
              <a:rPr lang="en-US" sz="600"/>
              <a:t> </a:t>
            </a:r>
            <a:r>
              <a:rPr lang="en-US" sz="600" err="1"/>
              <a:t>src</a:t>
            </a:r>
            <a:r>
              <a:rPr lang="en-US" sz="600"/>
              <a:t>: </a:t>
            </a:r>
            <a:r>
              <a:rPr lang="en-US" sz="600">
                <a:ea typeface="+mn-lt"/>
                <a:cs typeface="+mn-lt"/>
              </a:rPr>
              <a:t>https://github.com/googlecreativelab/-dataset?tab=readme-ov-file</a:t>
            </a:r>
            <a:endParaRPr lang="en-US" sz="600"/>
          </a:p>
        </p:txBody>
      </p:sp>
    </p:spTree>
    <p:extLst>
      <p:ext uri="{BB962C8B-B14F-4D97-AF65-F5344CB8AC3E}">
        <p14:creationId xmlns:p14="http://schemas.microsoft.com/office/powerpoint/2010/main" val="57870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a:t>Literature Review and Related Work</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766059769"/>
              </p:ext>
            </p:extLst>
          </p:nvPr>
        </p:nvGraphicFramePr>
        <p:xfrm>
          <a:off x="40409" y="2055090"/>
          <a:ext cx="12135905" cy="4365148"/>
        </p:xfrm>
        <a:graphic>
          <a:graphicData uri="http://schemas.openxmlformats.org/drawingml/2006/table">
            <a:tbl>
              <a:tblPr firstRow="1" bandRow="1">
                <a:tableStyleId>{69012ECD-51FC-41F1-AA8D-1B2483CD663E}</a:tableStyleId>
              </a:tblPr>
              <a:tblGrid>
                <a:gridCol w="2526527">
                  <a:extLst>
                    <a:ext uri="{9D8B030D-6E8A-4147-A177-3AD203B41FA5}">
                      <a16:colId xmlns:a16="http://schemas.microsoft.com/office/drawing/2014/main" val="127040821"/>
                    </a:ext>
                  </a:extLst>
                </a:gridCol>
                <a:gridCol w="1236688">
                  <a:extLst>
                    <a:ext uri="{9D8B030D-6E8A-4147-A177-3AD203B41FA5}">
                      <a16:colId xmlns:a16="http://schemas.microsoft.com/office/drawing/2014/main" val="149845700"/>
                    </a:ext>
                  </a:extLst>
                </a:gridCol>
                <a:gridCol w="874426">
                  <a:extLst>
                    <a:ext uri="{9D8B030D-6E8A-4147-A177-3AD203B41FA5}">
                      <a16:colId xmlns:a16="http://schemas.microsoft.com/office/drawing/2014/main" val="3119692462"/>
                    </a:ext>
                  </a:extLst>
                </a:gridCol>
                <a:gridCol w="3460225">
                  <a:extLst>
                    <a:ext uri="{9D8B030D-6E8A-4147-A177-3AD203B41FA5}">
                      <a16:colId xmlns:a16="http://schemas.microsoft.com/office/drawing/2014/main" val="3472639139"/>
                    </a:ext>
                  </a:extLst>
                </a:gridCol>
                <a:gridCol w="4038039">
                  <a:extLst>
                    <a:ext uri="{9D8B030D-6E8A-4147-A177-3AD203B41FA5}">
                      <a16:colId xmlns:a16="http://schemas.microsoft.com/office/drawing/2014/main" val="2050167835"/>
                    </a:ext>
                  </a:extLst>
                </a:gridCol>
              </a:tblGrid>
              <a:tr h="704612">
                <a:tc>
                  <a:txBody>
                    <a:bodyPr/>
                    <a:lstStyle/>
                    <a:p>
                      <a:pPr algn="ctr"/>
                      <a:r>
                        <a:rPr lang="en-US" sz="1600"/>
                        <a:t>Paper Title &amp; Authors</a:t>
                      </a:r>
                    </a:p>
                  </a:txBody>
                  <a:tcPr anchor="ctr"/>
                </a:tc>
                <a:tc>
                  <a:txBody>
                    <a:bodyPr/>
                    <a:lstStyle/>
                    <a:p>
                      <a:pPr algn="ctr"/>
                      <a:r>
                        <a:rPr lang="en-US" sz="1600"/>
                        <a:t>Journal/Conference</a:t>
                      </a:r>
                    </a:p>
                  </a:txBody>
                  <a:tcPr anchor="ctr"/>
                </a:tc>
                <a:tc>
                  <a:txBody>
                    <a:bodyPr/>
                    <a:lstStyle/>
                    <a:p>
                      <a:pPr algn="ctr"/>
                      <a:r>
                        <a:rPr lang="en-US" sz="1600"/>
                        <a:t>Publish year</a:t>
                      </a:r>
                    </a:p>
                  </a:txBody>
                  <a:tcPr anchor="ctr"/>
                </a:tc>
                <a:tc>
                  <a:txBody>
                    <a:bodyPr/>
                    <a:lstStyle/>
                    <a:p>
                      <a:pPr algn="ctr"/>
                      <a:r>
                        <a:rPr lang="en-US" sz="1600"/>
                        <a:t>Issue it addresses/Learnings</a:t>
                      </a:r>
                    </a:p>
                  </a:txBody>
                  <a:tcPr anchor="ctr"/>
                </a:tc>
                <a:tc>
                  <a:txBody>
                    <a:bodyPr/>
                    <a:lstStyle/>
                    <a:p>
                      <a:pPr lvl="0" algn="ctr">
                        <a:buNone/>
                      </a:pPr>
                      <a:r>
                        <a:rPr lang="en-US" sz="1600"/>
                        <a:t>Limitations identified &amp; Improvements we suggest to add in our work</a:t>
                      </a:r>
                    </a:p>
                  </a:txBody>
                  <a:tcPr anchor="ctr"/>
                </a:tc>
                <a:extLst>
                  <a:ext uri="{0D108BD9-81ED-4DB2-BD59-A6C34878D82A}">
                    <a16:rowId xmlns:a16="http://schemas.microsoft.com/office/drawing/2014/main" val="3298013591"/>
                  </a:ext>
                </a:extLst>
              </a:tr>
              <a:tr h="1443588">
                <a:tc>
                  <a:txBody>
                    <a:bodyPr/>
                    <a:lstStyle/>
                    <a:p>
                      <a:pPr lvl="0" algn="ctr">
                        <a:lnSpc>
                          <a:spcPct val="100000"/>
                        </a:lnSpc>
                        <a:spcBef>
                          <a:spcPts val="0"/>
                        </a:spcBef>
                        <a:spcAft>
                          <a:spcPts val="0"/>
                        </a:spcAft>
                        <a:buNone/>
                      </a:pPr>
                      <a:r>
                        <a:rPr lang="en-US" sz="1200" b="0" i="0" u="none" strike="noStrike" noProof="0">
                          <a:solidFill>
                            <a:schemeClr val="tx1"/>
                          </a:solidFill>
                          <a:latin typeface="Tenorite"/>
                        </a:rPr>
                        <a:t>Deep learning assisted real-time object recognition and depth estimation</a:t>
                      </a:r>
                      <a:endParaRPr lang="en-US" sz="1200" b="0" i="0" u="none">
                        <a:solidFill>
                          <a:schemeClr val="tx1"/>
                        </a:solidFill>
                        <a:latin typeface="Tenorite"/>
                      </a:endParaRPr>
                    </a:p>
                    <a:p>
                      <a:pPr lvl="0" algn="ctr">
                        <a:lnSpc>
                          <a:spcPct val="100000"/>
                        </a:lnSpc>
                        <a:spcBef>
                          <a:spcPts val="0"/>
                        </a:spcBef>
                        <a:spcAft>
                          <a:spcPts val="0"/>
                        </a:spcAft>
                        <a:buNone/>
                      </a:pPr>
                      <a:r>
                        <a:rPr lang="en-US" sz="1200" b="0" i="0" u="none" strike="noStrike" noProof="0">
                          <a:solidFill>
                            <a:schemeClr val="tx1"/>
                          </a:solidFill>
                          <a:latin typeface="Tenorite"/>
                        </a:rPr>
                        <a:t>for enhancing emergency response in adaptive environment</a:t>
                      </a:r>
                      <a:endParaRPr lang="en-US" sz="1200" b="0" i="0" u="none">
                        <a:solidFill>
                          <a:schemeClr val="tx1"/>
                        </a:solidFill>
                        <a:latin typeface="Tenorite"/>
                      </a:endParaRPr>
                    </a:p>
                    <a:p>
                      <a:pPr lvl="0" algn="ctr">
                        <a:buNone/>
                      </a:pPr>
                      <a:r>
                        <a:rPr lang="en-US" sz="1200" b="0" i="0" u="none">
                          <a:solidFill>
                            <a:schemeClr val="tx1"/>
                          </a:solidFill>
                          <a:latin typeface="Tenorite"/>
                        </a:rPr>
                        <a:t>By Faseeh Et al.</a:t>
                      </a:r>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latin typeface="Tenorite"/>
                        </a:rPr>
                        <a:t>Results in Engineering 24 (2024) 103482</a:t>
                      </a:r>
                      <a:endParaRPr lang="en-US" sz="1200" b="0" i="0" u="none">
                        <a:solidFill>
                          <a:schemeClr val="tx1"/>
                        </a:solidFill>
                        <a:latin typeface="Tenorite"/>
                      </a:endParaRPr>
                    </a:p>
                    <a:p>
                      <a:pPr lvl="0" algn="ctr">
                        <a:buNone/>
                      </a:pPr>
                      <a:endParaRPr lang="en-US" sz="1200" b="0" i="0" u="none">
                        <a:solidFill>
                          <a:schemeClr val="tx1"/>
                        </a:solidFill>
                        <a:latin typeface="Tenorite"/>
                      </a:endParaRPr>
                    </a:p>
                  </a:txBody>
                  <a:tcPr anchor="ctr"/>
                </a:tc>
                <a:tc>
                  <a:txBody>
                    <a:bodyPr/>
                    <a:lstStyle/>
                    <a:p>
                      <a:pPr algn="ctr"/>
                      <a:r>
                        <a:rPr lang="en-US" sz="1200" b="0" i="0" u="none">
                          <a:solidFill>
                            <a:schemeClr val="tx1"/>
                          </a:solidFill>
                          <a:latin typeface="Tenorite"/>
                        </a:rPr>
                        <a:t>2024</a:t>
                      </a:r>
                    </a:p>
                  </a:txBody>
                  <a:tcPr anchor="ctr"/>
                </a:tc>
                <a:tc>
                  <a:txBody>
                    <a:bodyPr/>
                    <a:lstStyle/>
                    <a:p>
                      <a:pPr lvl="0" algn="ctr">
                        <a:buNone/>
                      </a:pPr>
                      <a:r>
                        <a:rPr lang="en-US" sz="1200" b="0" i="0" u="none" strike="noStrike" noProof="0">
                          <a:solidFill>
                            <a:schemeClr val="tx1"/>
                          </a:solidFill>
                        </a:rPr>
                        <a:t>Improves precision and response times for real-time applications using </a:t>
                      </a:r>
                      <a:r>
                        <a:rPr lang="en-US" sz="1200" b="0" i="0" u="none" strike="noStrike" noProof="0" err="1">
                          <a:solidFill>
                            <a:schemeClr val="tx1"/>
                          </a:solidFill>
                        </a:rPr>
                        <a:t>ConvLSTM</a:t>
                      </a:r>
                      <a:r>
                        <a:rPr lang="en-US" sz="1200" b="0" i="0" u="none" strike="noStrike" noProof="0">
                          <a:solidFill>
                            <a:schemeClr val="tx1"/>
                          </a:solidFill>
                        </a:rPr>
                        <a:t> and attention mechanisms, solving challenges of depth estimation over distances.</a:t>
                      </a:r>
                      <a:endParaRPr lang="en-US"/>
                    </a:p>
                  </a:txBody>
                  <a:tcPr anchor="ctr"/>
                </a:tc>
                <a:tc>
                  <a:txBody>
                    <a:bodyPr/>
                    <a:lstStyle/>
                    <a:p>
                      <a:pPr lvl="0" algn="ctr">
                        <a:buNone/>
                      </a:pPr>
                      <a:r>
                        <a:rPr lang="en-US" sz="1200" b="0" i="0" u="none" strike="noStrike" noProof="0">
                          <a:solidFill>
                            <a:schemeClr val="tx1"/>
                          </a:solidFill>
                        </a:rPr>
                        <a:t>Struggles with computational efficiency when expanding to highly complex scenarios, especially with moving objects over long ranges. </a:t>
                      </a:r>
                      <a:r>
                        <a:rPr lang="en-US" sz="1200" b="1" i="0" u="none" strike="noStrike" noProof="0">
                          <a:solidFill>
                            <a:schemeClr val="tx1"/>
                          </a:solidFill>
                        </a:rPr>
                        <a:t>Suggestion</a:t>
                      </a:r>
                      <a:r>
                        <a:rPr lang="en-US" sz="1200" b="0" i="0" u="none" strike="noStrike" noProof="0">
                          <a:solidFill>
                            <a:schemeClr val="tx1"/>
                          </a:solidFill>
                        </a:rPr>
                        <a:t>: Utilize the Temporal Stroke Analysis for the limited range of motion we have in our project along with efficient attention mechanisms.</a:t>
                      </a:r>
                      <a:endParaRPr lang="en-US"/>
                    </a:p>
                  </a:txBody>
                  <a:tcPr anchor="ctr"/>
                </a:tc>
                <a:extLst>
                  <a:ext uri="{0D108BD9-81ED-4DB2-BD59-A6C34878D82A}">
                    <a16:rowId xmlns:a16="http://schemas.microsoft.com/office/drawing/2014/main" val="3873867931"/>
                  </a:ext>
                </a:extLst>
              </a:tr>
              <a:tr h="996767">
                <a:tc>
                  <a:txBody>
                    <a:bodyPr/>
                    <a:lstStyle/>
                    <a:p>
                      <a:pPr lvl="0" algn="ctr">
                        <a:buNone/>
                      </a:pPr>
                      <a:r>
                        <a:rPr lang="en-US" sz="1200" b="0" i="0" u="none" strike="noStrike" noProof="0">
                          <a:solidFill>
                            <a:schemeClr val="tx1"/>
                          </a:solidFill>
                          <a:latin typeface="Tenorite"/>
                        </a:rPr>
                        <a:t>Design and implementation of real-time object detection system based on single-shoot detector and OpenCV By Wahab Et al.</a:t>
                      </a:r>
                      <a:endParaRPr lang="en-US" sz="1200" b="0" i="0" u="none">
                        <a:solidFill>
                          <a:schemeClr val="tx1"/>
                        </a:solidFill>
                        <a:latin typeface="Tenorite"/>
                      </a:endParaRPr>
                    </a:p>
                  </a:txBody>
                  <a:tcPr anchor="ctr"/>
                </a:tc>
                <a:tc>
                  <a:txBody>
                    <a:bodyPr/>
                    <a:lstStyle/>
                    <a:p>
                      <a:pPr lvl="0" algn="ctr">
                        <a:buNone/>
                      </a:pPr>
                      <a:r>
                        <a:rPr lang="en-US" sz="1200" b="0" i="0" u="none" strike="noStrike" noProof="0">
                          <a:solidFill>
                            <a:schemeClr val="tx1"/>
                          </a:solidFill>
                          <a:latin typeface="Tenorite"/>
                        </a:rPr>
                        <a:t>Frontiers in Psychology, 13</a:t>
                      </a:r>
                      <a:endParaRPr lang="en-US" sz="1200" b="0" i="0" u="none">
                        <a:solidFill>
                          <a:schemeClr val="tx1"/>
                        </a:solidFill>
                        <a:latin typeface="Tenorite"/>
                      </a:endParaRPr>
                    </a:p>
                  </a:txBody>
                  <a:tcPr anchor="ctr"/>
                </a:tc>
                <a:tc>
                  <a:txBody>
                    <a:bodyPr/>
                    <a:lstStyle/>
                    <a:p>
                      <a:pPr algn="ctr"/>
                      <a:r>
                        <a:rPr lang="en-US" sz="1200" b="0" i="0" u="none">
                          <a:solidFill>
                            <a:schemeClr val="tx1"/>
                          </a:solidFill>
                          <a:latin typeface="Tenorite"/>
                        </a:rPr>
                        <a:t>2022</a:t>
                      </a:r>
                    </a:p>
                  </a:txBody>
                  <a:tcPr anchor="ctr"/>
                </a:tc>
                <a:tc>
                  <a:txBody>
                    <a:bodyPr/>
                    <a:lstStyle/>
                    <a:p>
                      <a:pPr lvl="0" algn="ctr">
                        <a:buNone/>
                      </a:pPr>
                      <a:r>
                        <a:rPr lang="en-US" sz="1200" b="0" i="0" u="none" strike="noStrike" noProof="0">
                          <a:solidFill>
                            <a:schemeClr val="tx1"/>
                          </a:solidFill>
                        </a:rPr>
                        <a:t>Proposes a real-time object detection system using the SSD algorithm and pre-trained models, achieving high-speed detection in various environments.</a:t>
                      </a:r>
                      <a:endParaRPr lang="en-US"/>
                    </a:p>
                  </a:txBody>
                  <a:tcPr anchor="ctr"/>
                </a:tc>
                <a:tc>
                  <a:txBody>
                    <a:bodyPr/>
                    <a:lstStyle/>
                    <a:p>
                      <a:pPr lvl="0" algn="ctr">
                        <a:buNone/>
                      </a:pPr>
                      <a:r>
                        <a:rPr lang="en-US" sz="1200" b="0" i="0" u="none" strike="noStrike" noProof="0">
                          <a:solidFill>
                            <a:schemeClr val="tx1"/>
                          </a:solidFill>
                        </a:rPr>
                        <a:t>While effective for real-time object detection, the system might underperform when handling hand-drawn or irregular objects. </a:t>
                      </a:r>
                      <a:r>
                        <a:rPr lang="en-US" sz="1200" b="1" i="0" u="none" strike="noStrike" noProof="0">
                          <a:solidFill>
                            <a:schemeClr val="tx1"/>
                          </a:solidFill>
                        </a:rPr>
                        <a:t>Improvement</a:t>
                      </a:r>
                      <a:r>
                        <a:rPr lang="en-US" sz="1200" b="0" i="0" u="none" strike="noStrike" noProof="0">
                          <a:solidFill>
                            <a:schemeClr val="tx1"/>
                          </a:solidFill>
                        </a:rPr>
                        <a:t>: Utilize a transformer-based model to handle the complex/irregular objects</a:t>
                      </a:r>
                      <a:endParaRPr lang="en-US"/>
                    </a:p>
                  </a:txBody>
                  <a:tcPr anchor="ctr"/>
                </a:tc>
                <a:extLst>
                  <a:ext uri="{0D108BD9-81ED-4DB2-BD59-A6C34878D82A}">
                    <a16:rowId xmlns:a16="http://schemas.microsoft.com/office/drawing/2014/main" val="85209771"/>
                  </a:ext>
                </a:extLst>
              </a:tr>
              <a:tr h="1220181">
                <a:tc>
                  <a:txBody>
                    <a:bodyPr/>
                    <a:lstStyle/>
                    <a:p>
                      <a:pPr lvl="0" algn="ctr">
                        <a:lnSpc>
                          <a:spcPct val="100000"/>
                        </a:lnSpc>
                        <a:spcBef>
                          <a:spcPts val="0"/>
                        </a:spcBef>
                        <a:spcAft>
                          <a:spcPts val="0"/>
                        </a:spcAft>
                        <a:buNone/>
                      </a:pPr>
                      <a:r>
                        <a:rPr lang="en-US" sz="1200" b="0" i="0" u="none" err="1">
                          <a:solidFill>
                            <a:schemeClr val="tx1"/>
                          </a:solidFill>
                          <a:latin typeface="Tenorite"/>
                        </a:rPr>
                        <a:t>SketchFormer</a:t>
                      </a:r>
                      <a:r>
                        <a:rPr lang="en-US" sz="1200" b="0" i="0" u="none">
                          <a:solidFill>
                            <a:schemeClr val="tx1"/>
                          </a:solidFill>
                          <a:latin typeface="Tenorite"/>
                        </a:rPr>
                        <a:t>: transformer-based approach for sketch recognition using vector images By Parihar Et al.</a:t>
                      </a:r>
                    </a:p>
                    <a:p>
                      <a:pPr lvl="0" algn="ctr">
                        <a:buNone/>
                      </a:pPr>
                      <a:endParaRPr lang="en-US" sz="1200" b="0" i="0" u="none">
                        <a:solidFill>
                          <a:schemeClr val="tx1"/>
                        </a:solidFill>
                        <a:latin typeface="Tenorite"/>
                      </a:endParaRPr>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latin typeface="Tenorite"/>
                        </a:rPr>
                        <a:t>Multimedia Tools and Applications 80(11)</a:t>
                      </a:r>
                      <a:endParaRPr lang="en-US" sz="1200" b="0" i="0" u="none">
                        <a:solidFill>
                          <a:schemeClr val="tx1"/>
                        </a:solidFill>
                        <a:latin typeface="Tenorite"/>
                      </a:endParaRPr>
                    </a:p>
                  </a:txBody>
                  <a:tcPr anchor="ctr"/>
                </a:tc>
                <a:tc>
                  <a:txBody>
                    <a:bodyPr/>
                    <a:lstStyle/>
                    <a:p>
                      <a:pPr algn="ctr"/>
                      <a:r>
                        <a:rPr lang="en-US" sz="1200" b="0" i="0" u="none">
                          <a:solidFill>
                            <a:schemeClr val="tx1"/>
                          </a:solidFill>
                          <a:latin typeface="Tenorite"/>
                        </a:rPr>
                        <a:t>2021</a:t>
                      </a:r>
                    </a:p>
                  </a:txBody>
                  <a:tcPr anchor="ctr"/>
                </a:tc>
                <a:tc>
                  <a:txBody>
                    <a:bodyPr/>
                    <a:lstStyle/>
                    <a:p>
                      <a:pPr lvl="0" algn="ctr">
                        <a:buNone/>
                      </a:pPr>
                      <a:r>
                        <a:rPr lang="en-US" sz="1200" b="0" i="0" u="none" strike="noStrike" noProof="0">
                          <a:solidFill>
                            <a:schemeClr val="tx1"/>
                          </a:solidFill>
                        </a:rPr>
                        <a:t>Proposes a transformer-based model for sketch recognition, utilizing attention mechanisms to identify and classify sketches as sequences of strokes.</a:t>
                      </a:r>
                      <a:endParaRPr lang="en-US"/>
                    </a:p>
                  </a:txBody>
                  <a:tcPr anchor="ctr"/>
                </a:tc>
                <a:tc>
                  <a:txBody>
                    <a:bodyPr/>
                    <a:lstStyle/>
                    <a:p>
                      <a:pPr lvl="0" algn="ctr">
                        <a:buNone/>
                      </a:pPr>
                      <a:r>
                        <a:rPr lang="en-US" sz="1200" b="0" i="0" u="none" strike="noStrike" noProof="0">
                          <a:solidFill>
                            <a:schemeClr val="tx1"/>
                          </a:solidFill>
                        </a:rPr>
                        <a:t>Computational complexity in real-time applications due to the transformer’s large model size. </a:t>
                      </a:r>
                      <a:r>
                        <a:rPr lang="en-US" sz="1200" b="1" i="0" u="none" strike="noStrike" noProof="0">
                          <a:solidFill>
                            <a:schemeClr val="tx1"/>
                          </a:solidFill>
                        </a:rPr>
                        <a:t>Improvements</a:t>
                      </a:r>
                      <a:r>
                        <a:rPr lang="en-US" sz="1200" b="0" i="0" u="none" strike="noStrike" noProof="0">
                          <a:solidFill>
                            <a:schemeClr val="tx1"/>
                          </a:solidFill>
                        </a:rPr>
                        <a:t>: We can try different variants of attention mechanism (bottleneck) to improve speed</a:t>
                      </a:r>
                      <a:endParaRPr lang="en-US"/>
                    </a:p>
                  </a:txBody>
                  <a:tcPr anchor="ctr"/>
                </a:tc>
                <a:extLst>
                  <a:ext uri="{0D108BD9-81ED-4DB2-BD59-A6C34878D82A}">
                    <a16:rowId xmlns:a16="http://schemas.microsoft.com/office/drawing/2014/main" val="4061031278"/>
                  </a:ext>
                </a:extLst>
              </a:tr>
            </a:tbl>
          </a:graphicData>
        </a:graphic>
      </p:graphicFrame>
      <p:sp>
        <p:nvSpPr>
          <p:cNvPr id="3" name="Slide Number Placeholder 2">
            <a:extLst>
              <a:ext uri="{FF2B5EF4-FFF2-40B4-BE49-F238E27FC236}">
                <a16:creationId xmlns:a16="http://schemas.microsoft.com/office/drawing/2014/main" id="{7AA64CF9-514E-D39D-7528-E9FFE63A53C5}"/>
              </a:ext>
            </a:extLst>
          </p:cNvPr>
          <p:cNvSpPr>
            <a:spLocks noGrp="1"/>
          </p:cNvSpPr>
          <p:nvPr>
            <p:ph type="sldNum" sz="quarter" idx="4"/>
          </p:nvPr>
        </p:nvSpPr>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90791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3A81C-487C-8222-4D68-E78633B22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81EC3-5AF9-2228-AE39-C5343C30FA81}"/>
              </a:ext>
            </a:extLst>
          </p:cNvPr>
          <p:cNvSpPr>
            <a:spLocks noGrp="1"/>
          </p:cNvSpPr>
          <p:nvPr>
            <p:ph type="title"/>
          </p:nvPr>
        </p:nvSpPr>
        <p:spPr>
          <a:xfrm>
            <a:off x="1065892" y="342900"/>
            <a:ext cx="9692640" cy="1371600"/>
          </a:xfrm>
        </p:spPr>
        <p:txBody>
          <a:bodyPr/>
          <a:lstStyle/>
          <a:p>
            <a:r>
              <a:rPr lang="en-US"/>
              <a:t>Literature Review and Related Work</a:t>
            </a:r>
          </a:p>
        </p:txBody>
      </p:sp>
      <p:graphicFrame>
        <p:nvGraphicFramePr>
          <p:cNvPr id="5" name="Table Placeholder 2">
            <a:extLst>
              <a:ext uri="{FF2B5EF4-FFF2-40B4-BE49-F238E27FC236}">
                <a16:creationId xmlns:a16="http://schemas.microsoft.com/office/drawing/2014/main" id="{51C90838-3FCB-D144-114B-2171D4F8F30B}"/>
              </a:ext>
            </a:extLst>
          </p:cNvPr>
          <p:cNvGraphicFramePr>
            <a:graphicFrameLocks noGrp="1"/>
          </p:cNvGraphicFramePr>
          <p:nvPr>
            <p:ph idx="1"/>
            <p:extLst>
              <p:ext uri="{D42A27DB-BD31-4B8C-83A1-F6EECF244321}">
                <p14:modId xmlns:p14="http://schemas.microsoft.com/office/powerpoint/2010/main" val="1919109899"/>
              </p:ext>
            </p:extLst>
          </p:nvPr>
        </p:nvGraphicFramePr>
        <p:xfrm>
          <a:off x="59459" y="1951181"/>
          <a:ext cx="12135903" cy="4709205"/>
        </p:xfrm>
        <a:graphic>
          <a:graphicData uri="http://schemas.openxmlformats.org/drawingml/2006/table">
            <a:tbl>
              <a:tblPr firstRow="1" bandRow="1">
                <a:tableStyleId>{69012ECD-51FC-41F1-AA8D-1B2483CD663E}</a:tableStyleId>
              </a:tblPr>
              <a:tblGrid>
                <a:gridCol w="2091203">
                  <a:extLst>
                    <a:ext uri="{9D8B030D-6E8A-4147-A177-3AD203B41FA5}">
                      <a16:colId xmlns:a16="http://schemas.microsoft.com/office/drawing/2014/main" val="127040821"/>
                    </a:ext>
                  </a:extLst>
                </a:gridCol>
                <a:gridCol w="1546915">
                  <a:extLst>
                    <a:ext uri="{9D8B030D-6E8A-4147-A177-3AD203B41FA5}">
                      <a16:colId xmlns:a16="http://schemas.microsoft.com/office/drawing/2014/main" val="149845700"/>
                    </a:ext>
                  </a:extLst>
                </a:gridCol>
                <a:gridCol w="1289096">
                  <a:extLst>
                    <a:ext uri="{9D8B030D-6E8A-4147-A177-3AD203B41FA5}">
                      <a16:colId xmlns:a16="http://schemas.microsoft.com/office/drawing/2014/main" val="3119692462"/>
                    </a:ext>
                  </a:extLst>
                </a:gridCol>
                <a:gridCol w="3480563">
                  <a:extLst>
                    <a:ext uri="{9D8B030D-6E8A-4147-A177-3AD203B41FA5}">
                      <a16:colId xmlns:a16="http://schemas.microsoft.com/office/drawing/2014/main" val="3472639139"/>
                    </a:ext>
                  </a:extLst>
                </a:gridCol>
                <a:gridCol w="3728126">
                  <a:extLst>
                    <a:ext uri="{9D8B030D-6E8A-4147-A177-3AD203B41FA5}">
                      <a16:colId xmlns:a16="http://schemas.microsoft.com/office/drawing/2014/main" val="2050167835"/>
                    </a:ext>
                  </a:extLst>
                </a:gridCol>
              </a:tblGrid>
              <a:tr h="621661">
                <a:tc>
                  <a:txBody>
                    <a:bodyPr/>
                    <a:lstStyle/>
                    <a:p>
                      <a:pPr algn="ctr"/>
                      <a:r>
                        <a:rPr lang="en-US" sz="1600"/>
                        <a:t>Paper Title &amp; Authors</a:t>
                      </a:r>
                    </a:p>
                  </a:txBody>
                  <a:tcPr anchor="ctr"/>
                </a:tc>
                <a:tc>
                  <a:txBody>
                    <a:bodyPr/>
                    <a:lstStyle/>
                    <a:p>
                      <a:pPr algn="ctr"/>
                      <a:r>
                        <a:rPr lang="en-US" sz="1600"/>
                        <a:t>Journal/Conference</a:t>
                      </a:r>
                    </a:p>
                  </a:txBody>
                  <a:tcPr anchor="ctr"/>
                </a:tc>
                <a:tc>
                  <a:txBody>
                    <a:bodyPr/>
                    <a:lstStyle/>
                    <a:p>
                      <a:pPr algn="ctr"/>
                      <a:r>
                        <a:rPr lang="en-US" sz="1600"/>
                        <a:t>Publish year</a:t>
                      </a:r>
                    </a:p>
                  </a:txBody>
                  <a:tcPr anchor="ctr"/>
                </a:tc>
                <a:tc>
                  <a:txBody>
                    <a:bodyPr/>
                    <a:lstStyle/>
                    <a:p>
                      <a:pPr algn="ctr"/>
                      <a:r>
                        <a:rPr lang="en-US" sz="1600"/>
                        <a:t>Issue it addresses/Learnings</a:t>
                      </a:r>
                    </a:p>
                  </a:txBody>
                  <a:tcPr anchor="ctr"/>
                </a:tc>
                <a:tc>
                  <a:txBody>
                    <a:bodyPr/>
                    <a:lstStyle/>
                    <a:p>
                      <a:pPr lvl="0" algn="ctr">
                        <a:buNone/>
                      </a:pPr>
                      <a:r>
                        <a:rPr lang="en-US" sz="1600"/>
                        <a:t>Limitations identified &amp; Improvements we suggest to add in our work</a:t>
                      </a:r>
                    </a:p>
                  </a:txBody>
                  <a:tcPr anchor="ctr"/>
                </a:tc>
                <a:extLst>
                  <a:ext uri="{0D108BD9-81ED-4DB2-BD59-A6C34878D82A}">
                    <a16:rowId xmlns:a16="http://schemas.microsoft.com/office/drawing/2014/main" val="3298013591"/>
                  </a:ext>
                </a:extLst>
              </a:tr>
              <a:tr h="1076536">
                <a:tc>
                  <a:txBody>
                    <a:bodyPr/>
                    <a:lstStyle/>
                    <a:p>
                      <a:pPr lvl="0" algn="ctr">
                        <a:lnSpc>
                          <a:spcPct val="100000"/>
                        </a:lnSpc>
                        <a:spcBef>
                          <a:spcPts val="0"/>
                        </a:spcBef>
                        <a:spcAft>
                          <a:spcPts val="0"/>
                        </a:spcAft>
                        <a:buNone/>
                      </a:pPr>
                      <a:r>
                        <a:rPr lang="en-US" sz="1200" b="0" i="0" u="none" strike="noStrike" noProof="0">
                          <a:solidFill>
                            <a:schemeClr val="tx1"/>
                          </a:solidFill>
                        </a:rPr>
                        <a:t>Real-time object detection (YOLOv5)</a:t>
                      </a:r>
                      <a:endParaRPr lang="en-US"/>
                    </a:p>
                    <a:p>
                      <a:pPr lvl="0" algn="ctr">
                        <a:lnSpc>
                          <a:spcPct val="100000"/>
                        </a:lnSpc>
                        <a:spcBef>
                          <a:spcPts val="0"/>
                        </a:spcBef>
                        <a:spcAft>
                          <a:spcPts val="0"/>
                        </a:spcAft>
                        <a:buNone/>
                      </a:pPr>
                      <a:r>
                        <a:rPr lang="en-US" sz="1200" b="0" i="0" u="none" strike="noStrike" noProof="0">
                          <a:solidFill>
                            <a:schemeClr val="tx1"/>
                          </a:solidFill>
                        </a:rPr>
                        <a:t>(Yuxin Zhao, </a:t>
                      </a:r>
                      <a:r>
                        <a:rPr lang="en-US" sz="1200" b="0" i="0" u="none" strike="noStrike" noProof="0" err="1">
                          <a:solidFill>
                            <a:schemeClr val="tx1"/>
                          </a:solidFill>
                        </a:rPr>
                        <a:t>Shaodong</a:t>
                      </a:r>
                      <a:r>
                        <a:rPr lang="en-US" sz="1200" b="0" i="0" u="none" strike="noStrike" noProof="0">
                          <a:solidFill>
                            <a:schemeClr val="tx1"/>
                          </a:solidFill>
                        </a:rPr>
                        <a:t> Wang)</a:t>
                      </a:r>
                      <a:endParaRPr lang="en-US"/>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rPr>
                        <a:t>Highlights in Science, Engineering &amp; Technology AIEA    </a:t>
                      </a:r>
                      <a:endParaRPr lang="en-US"/>
                    </a:p>
                  </a:txBody>
                  <a:tcPr anchor="ctr"/>
                </a:tc>
                <a:tc>
                  <a:txBody>
                    <a:bodyPr/>
                    <a:lstStyle/>
                    <a:p>
                      <a:pPr algn="ctr"/>
                      <a:r>
                        <a:rPr lang="en-US" sz="1200" b="0" i="0" u="none">
                          <a:solidFill>
                            <a:schemeClr val="tx1"/>
                          </a:solidFill>
                          <a:latin typeface="Tenorite"/>
                        </a:rPr>
                        <a:t>2022</a:t>
                      </a:r>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rPr>
                        <a:t>- Addresses real-time detection of contraband in public areas using YOLOv5.</a:t>
                      </a:r>
                      <a:endParaRPr lang="en-US"/>
                    </a:p>
                    <a:p>
                      <a:pPr lvl="0" algn="ctr">
                        <a:buNone/>
                      </a:pPr>
                      <a:r>
                        <a:rPr lang="en-US" sz="1200" b="0" i="0" u="none" strike="noStrike" noProof="0">
                          <a:solidFill>
                            <a:schemeClr val="tx1"/>
                          </a:solidFill>
                        </a:rPr>
                        <a:t>- Learnt adaptive anchor calculation, improved detection accuracy (84.7%) and speed.</a:t>
                      </a:r>
                      <a:endParaRPr lang="en-US"/>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rPr>
                        <a:t>- Dataset size is limited (4000 images).</a:t>
                      </a:r>
                      <a:endParaRPr lang="en-US"/>
                    </a:p>
                    <a:p>
                      <a:pPr lvl="0" algn="ctr">
                        <a:lnSpc>
                          <a:spcPct val="100000"/>
                        </a:lnSpc>
                        <a:spcBef>
                          <a:spcPts val="0"/>
                        </a:spcBef>
                        <a:spcAft>
                          <a:spcPts val="0"/>
                        </a:spcAft>
                        <a:buNone/>
                      </a:pPr>
                      <a:r>
                        <a:rPr lang="en-US" sz="1200" b="0" i="0" u="none" strike="noStrike" noProof="0">
                          <a:solidFill>
                            <a:schemeClr val="tx1"/>
                          </a:solidFill>
                        </a:rPr>
                        <a:t>→ </a:t>
                      </a:r>
                      <a:r>
                        <a:rPr lang="en-US" sz="1200" b="1" i="0" u="none" strike="noStrike" noProof="0">
                          <a:solidFill>
                            <a:schemeClr val="tx1"/>
                          </a:solidFill>
                        </a:rPr>
                        <a:t>Improvements</a:t>
                      </a:r>
                      <a:r>
                        <a:rPr lang="en-US" sz="1200" b="0" i="0" u="none" strike="noStrike" noProof="0">
                          <a:solidFill>
                            <a:schemeClr val="tx1"/>
                          </a:solidFill>
                        </a:rPr>
                        <a:t>: Expand the dataset, include diverse object classes, and test robustness in varied environmental conditions.</a:t>
                      </a:r>
                      <a:endParaRPr lang="en-US"/>
                    </a:p>
                  </a:txBody>
                  <a:tcPr anchor="ctr"/>
                </a:tc>
                <a:extLst>
                  <a:ext uri="{0D108BD9-81ED-4DB2-BD59-A6C34878D82A}">
                    <a16:rowId xmlns:a16="http://schemas.microsoft.com/office/drawing/2014/main" val="3873867931"/>
                  </a:ext>
                </a:extLst>
              </a:tr>
              <a:tr h="1667877">
                <a:tc>
                  <a:txBody>
                    <a:bodyPr/>
                    <a:lstStyle/>
                    <a:p>
                      <a:pPr lvl="0" algn="ctr">
                        <a:lnSpc>
                          <a:spcPct val="100000"/>
                        </a:lnSpc>
                        <a:spcBef>
                          <a:spcPts val="0"/>
                        </a:spcBef>
                        <a:spcAft>
                          <a:spcPts val="0"/>
                        </a:spcAft>
                        <a:buNone/>
                      </a:pPr>
                      <a:r>
                        <a:rPr lang="en-US" sz="1200" b="0" i="0" u="none" strike="noStrike" noProof="0">
                          <a:solidFill>
                            <a:schemeClr val="tx1"/>
                          </a:solidFill>
                        </a:rPr>
                        <a:t>Improved real-time object detection method based on YOLOv8: a refined approach</a:t>
                      </a:r>
                      <a:endParaRPr lang="en-US"/>
                    </a:p>
                    <a:p>
                      <a:pPr lvl="0" algn="ctr">
                        <a:buNone/>
                      </a:pPr>
                      <a:r>
                        <a:rPr lang="en-US" sz="1200" b="0" i="0" u="none" strike="noStrike" noProof="0">
                          <a:solidFill>
                            <a:schemeClr val="tx1"/>
                          </a:solidFill>
                        </a:rPr>
                        <a:t>(Jiaqi Zhong, Huaming Qian, et al.)</a:t>
                      </a:r>
                      <a:endParaRPr lang="en-US"/>
                    </a:p>
                  </a:txBody>
                  <a:tcPr anchor="ctr"/>
                </a:tc>
                <a:tc>
                  <a:txBody>
                    <a:bodyPr/>
                    <a:lstStyle/>
                    <a:p>
                      <a:pPr lvl="0" algn="ctr">
                        <a:buNone/>
                      </a:pPr>
                      <a:r>
                        <a:rPr lang="en-US" sz="1200" b="0" i="0" u="none" strike="noStrike" noProof="0">
                          <a:solidFill>
                            <a:schemeClr val="tx1"/>
                          </a:solidFill>
                        </a:rPr>
                        <a:t>Journal of Real-Time Image Processing</a:t>
                      </a:r>
                      <a:endParaRPr lang="en-US"/>
                    </a:p>
                  </a:txBody>
                  <a:tcPr anchor="ctr"/>
                </a:tc>
                <a:tc>
                  <a:txBody>
                    <a:bodyPr/>
                    <a:lstStyle/>
                    <a:p>
                      <a:pPr algn="ctr"/>
                      <a:r>
                        <a:rPr lang="en-US" sz="1200" b="0" i="0" u="none">
                          <a:solidFill>
                            <a:schemeClr val="tx1"/>
                          </a:solidFill>
                          <a:latin typeface="Tenorite"/>
                        </a:rPr>
                        <a:t>2025</a:t>
                      </a:r>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rPr>
                        <a:t>- Enhances YOLOv8 with novel Faster-C2f (</a:t>
                      </a:r>
                      <a:r>
                        <a:rPr lang="en-US" sz="1200" b="0" i="0" u="none" strike="noStrike" noProof="0">
                          <a:solidFill>
                            <a:schemeClr val="tx1"/>
                          </a:solidFill>
                          <a:latin typeface="Tenorite"/>
                        </a:rPr>
                        <a:t>Cross-Stage Partial Connections with Bottleneck Focus)</a:t>
                      </a:r>
                      <a:r>
                        <a:rPr lang="en-US" sz="1200" b="0" i="0" u="none" strike="noStrike" noProof="0">
                          <a:solidFill>
                            <a:schemeClr val="tx1"/>
                          </a:solidFill>
                        </a:rPr>
                        <a:t> backbone, Sim-SPPF (</a:t>
                      </a:r>
                      <a:r>
                        <a:rPr lang="en-US" sz="1200" b="0" i="0" u="none" strike="noStrike" noProof="0">
                          <a:solidFill>
                            <a:schemeClr val="tx1"/>
                          </a:solidFill>
                          <a:latin typeface="Tenorite"/>
                        </a:rPr>
                        <a:t>Spatial Pyramid Pooling – Fast)</a:t>
                      </a:r>
                      <a:r>
                        <a:rPr lang="en-US" sz="1200" b="0" i="0" u="none" strike="noStrike" noProof="0">
                          <a:solidFill>
                            <a:schemeClr val="tx1"/>
                          </a:solidFill>
                        </a:rPr>
                        <a:t>, and improved PANet &amp; </a:t>
                      </a:r>
                      <a:r>
                        <a:rPr lang="en-US" sz="1200" b="0" i="0" u="none" strike="noStrike" noProof="0" err="1">
                          <a:solidFill>
                            <a:schemeClr val="tx1"/>
                          </a:solidFill>
                        </a:rPr>
                        <a:t>CCFPANet</a:t>
                      </a:r>
                      <a:r>
                        <a:rPr lang="en-US" sz="1200" b="0" i="0" u="none" strike="noStrike" noProof="0">
                          <a:solidFill>
                            <a:schemeClr val="tx1"/>
                          </a:solidFill>
                        </a:rPr>
                        <a:t> (</a:t>
                      </a:r>
                      <a:r>
                        <a:rPr lang="en-US" sz="1200" b="0" i="0" u="none" strike="noStrike" noProof="0">
                          <a:solidFill>
                            <a:schemeClr val="tx1"/>
                          </a:solidFill>
                          <a:latin typeface="Tenorite"/>
                        </a:rPr>
                        <a:t>Cross-scale Channel Fusion PANet)</a:t>
                      </a:r>
                      <a:r>
                        <a:rPr lang="en-US" sz="1200" b="0" i="0" u="none" strike="noStrike" noProof="0">
                          <a:solidFill>
                            <a:schemeClr val="tx1"/>
                          </a:solidFill>
                        </a:rPr>
                        <a:t> neck structures.</a:t>
                      </a:r>
                      <a:endParaRPr lang="en-US"/>
                    </a:p>
                    <a:p>
                      <a:pPr lvl="0" algn="ctr">
                        <a:buNone/>
                      </a:pPr>
                      <a:r>
                        <a:rPr lang="en-US" sz="1200" b="0" i="0" u="none" strike="noStrike" noProof="0">
                          <a:solidFill>
                            <a:schemeClr val="tx1"/>
                          </a:solidFill>
                        </a:rPr>
                        <a:t>- Reduces parameters (up to 54.5%) while maintaining high detection accuracy and speed (108 FPS).</a:t>
                      </a:r>
                      <a:endParaRPr lang="en-US"/>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rPr>
                        <a:t>- Computational complexity still a factor despite reduction in parameters.</a:t>
                      </a:r>
                      <a:endParaRPr lang="en-US"/>
                    </a:p>
                    <a:p>
                      <a:pPr lvl="0" algn="ctr">
                        <a:lnSpc>
                          <a:spcPct val="100000"/>
                        </a:lnSpc>
                        <a:spcBef>
                          <a:spcPts val="0"/>
                        </a:spcBef>
                        <a:spcAft>
                          <a:spcPts val="0"/>
                        </a:spcAft>
                        <a:buNone/>
                      </a:pPr>
                      <a:r>
                        <a:rPr lang="en-US" sz="1200" b="0" i="0" u="none" strike="noStrike" noProof="0">
                          <a:solidFill>
                            <a:schemeClr val="tx1"/>
                          </a:solidFill>
                        </a:rPr>
                        <a:t>→ </a:t>
                      </a:r>
                      <a:r>
                        <a:rPr lang="en-US" sz="1200" b="1" i="0" u="none" strike="noStrike" noProof="0">
                          <a:solidFill>
                            <a:schemeClr val="tx1"/>
                          </a:solidFill>
                        </a:rPr>
                        <a:t>Improvements</a:t>
                      </a:r>
                      <a:r>
                        <a:rPr lang="en-US" sz="1200" b="0" i="0" u="none" strike="noStrike" noProof="0">
                          <a:solidFill>
                            <a:schemeClr val="tx1"/>
                          </a:solidFill>
                        </a:rPr>
                        <a:t>: Further reduce computational complexity, optimize the model for diverse object types, explore attention mechanisms more comprehensively</a:t>
                      </a:r>
                      <a:endParaRPr lang="en-US"/>
                    </a:p>
                  </a:txBody>
                  <a:tcPr anchor="ctr"/>
                </a:tc>
                <a:extLst>
                  <a:ext uri="{0D108BD9-81ED-4DB2-BD59-A6C34878D82A}">
                    <a16:rowId xmlns:a16="http://schemas.microsoft.com/office/drawing/2014/main" val="85209771"/>
                  </a:ext>
                </a:extLst>
              </a:tr>
              <a:tr h="1273648">
                <a:tc>
                  <a:txBody>
                    <a:bodyPr/>
                    <a:lstStyle/>
                    <a:p>
                      <a:pPr lvl="0" algn="ctr">
                        <a:lnSpc>
                          <a:spcPct val="100000"/>
                        </a:lnSpc>
                        <a:spcBef>
                          <a:spcPts val="0"/>
                        </a:spcBef>
                        <a:spcAft>
                          <a:spcPts val="0"/>
                        </a:spcAft>
                        <a:buNone/>
                      </a:pPr>
                      <a:r>
                        <a:rPr lang="en-US" sz="1200" b="0" i="0" u="none" strike="noStrike" noProof="0">
                          <a:solidFill>
                            <a:schemeClr val="tx1"/>
                          </a:solidFill>
                        </a:rPr>
                        <a:t>Hand-drawn doodle detection using machine learning</a:t>
                      </a:r>
                      <a:endParaRPr lang="en-US"/>
                    </a:p>
                    <a:p>
                      <a:pPr lvl="0" algn="ctr">
                        <a:lnSpc>
                          <a:spcPct val="100000"/>
                        </a:lnSpc>
                        <a:spcBef>
                          <a:spcPts val="0"/>
                        </a:spcBef>
                        <a:spcAft>
                          <a:spcPts val="0"/>
                        </a:spcAft>
                        <a:buNone/>
                      </a:pPr>
                      <a:r>
                        <a:rPr lang="en-US" sz="1200" b="0" i="0" u="none" strike="noStrike" noProof="0">
                          <a:solidFill>
                            <a:schemeClr val="tx1"/>
                          </a:solidFill>
                        </a:rPr>
                        <a:t>(Vijaya Bhaskar Reddy </a:t>
                      </a:r>
                      <a:r>
                        <a:rPr lang="en-US" sz="1200" b="0" i="0" u="none" strike="noStrike" noProof="0" err="1">
                          <a:solidFill>
                            <a:schemeClr val="tx1"/>
                          </a:solidFill>
                        </a:rPr>
                        <a:t>Buchireddy</a:t>
                      </a:r>
                      <a:r>
                        <a:rPr lang="en-US" sz="1200" b="0" i="0" u="none" strike="noStrike" noProof="0">
                          <a:solidFill>
                            <a:schemeClr val="tx1"/>
                          </a:solidFill>
                        </a:rPr>
                        <a:t>, et al.)</a:t>
                      </a:r>
                      <a:endParaRPr lang="en-US"/>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latin typeface="Tenorite"/>
                        </a:rPr>
                        <a:t>AIP Conference Proceedings</a:t>
                      </a:r>
                      <a:endParaRPr lang="en-US"/>
                    </a:p>
                  </a:txBody>
                  <a:tcPr anchor="ctr"/>
                </a:tc>
                <a:tc>
                  <a:txBody>
                    <a:bodyPr/>
                    <a:lstStyle/>
                    <a:p>
                      <a:pPr lvl="0" algn="ctr">
                        <a:buNone/>
                      </a:pPr>
                      <a:r>
                        <a:rPr lang="en-US" sz="1200" b="0" i="0" u="none" strike="noStrike" noProof="0">
                          <a:solidFill>
                            <a:schemeClr val="tx1"/>
                          </a:solidFill>
                        </a:rPr>
                        <a:t>2025    </a:t>
                      </a:r>
                      <a:endParaRPr lang="en-US"/>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rPr>
                        <a:t>- Hand-drawn doodle recognition using CNN with batch normalization, max-pooling layers, Adam optimizer.</a:t>
                      </a:r>
                      <a:endParaRPr lang="en-US"/>
                    </a:p>
                    <a:p>
                      <a:pPr lvl="0" algn="ctr">
                        <a:buNone/>
                      </a:pPr>
                      <a:r>
                        <a:rPr lang="en-US" sz="1200" b="0" i="0" u="none" strike="noStrike" noProof="0">
                          <a:solidFill>
                            <a:schemeClr val="tx1"/>
                          </a:solidFill>
                        </a:rPr>
                        <a:t>- Achieved 85% accuracy with systematic preprocessing and augmentation.</a:t>
                      </a:r>
                      <a:endParaRPr lang="en-US"/>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rPr>
                        <a:t>- Limited dataset size (250 classes).</a:t>
                      </a:r>
                      <a:endParaRPr lang="en-US"/>
                    </a:p>
                    <a:p>
                      <a:pPr lvl="0" algn="ctr">
                        <a:lnSpc>
                          <a:spcPct val="100000"/>
                        </a:lnSpc>
                        <a:spcBef>
                          <a:spcPts val="0"/>
                        </a:spcBef>
                        <a:spcAft>
                          <a:spcPts val="0"/>
                        </a:spcAft>
                        <a:buNone/>
                      </a:pPr>
                      <a:r>
                        <a:rPr lang="en-US" sz="1200" b="0" i="0" u="none" strike="noStrike" noProof="0">
                          <a:solidFill>
                            <a:schemeClr val="tx1"/>
                          </a:solidFill>
                        </a:rPr>
                        <a:t>→ </a:t>
                      </a:r>
                      <a:r>
                        <a:rPr lang="en-US" sz="1200" b="1" i="0" u="none" strike="noStrike" noProof="0">
                          <a:solidFill>
                            <a:schemeClr val="tx1"/>
                          </a:solidFill>
                        </a:rPr>
                        <a:t>Improvements</a:t>
                      </a:r>
                      <a:r>
                        <a:rPr lang="en-US" sz="1200" b="0" i="0" u="none" strike="noStrike" noProof="0">
                          <a:solidFill>
                            <a:schemeClr val="tx1"/>
                          </a:solidFill>
                        </a:rPr>
                        <a:t>: Utilize larger, diversified datasets, implement transfer learning for enhanced accuracy, optimize for real-time applications.</a:t>
                      </a:r>
                      <a:endParaRPr lang="en-US"/>
                    </a:p>
                  </a:txBody>
                  <a:tcPr anchor="ctr"/>
                </a:tc>
                <a:extLst>
                  <a:ext uri="{0D108BD9-81ED-4DB2-BD59-A6C34878D82A}">
                    <a16:rowId xmlns:a16="http://schemas.microsoft.com/office/drawing/2014/main" val="4061031278"/>
                  </a:ext>
                </a:extLst>
              </a:tr>
            </a:tbl>
          </a:graphicData>
        </a:graphic>
      </p:graphicFrame>
      <p:sp>
        <p:nvSpPr>
          <p:cNvPr id="3" name="Slide Number Placeholder 2">
            <a:extLst>
              <a:ext uri="{FF2B5EF4-FFF2-40B4-BE49-F238E27FC236}">
                <a16:creationId xmlns:a16="http://schemas.microsoft.com/office/drawing/2014/main" id="{F2EF2AE4-6BF7-D87C-732A-8AFA7ABF46FA}"/>
              </a:ext>
            </a:extLst>
          </p:cNvPr>
          <p:cNvSpPr>
            <a:spLocks noGrp="1"/>
          </p:cNvSpPr>
          <p:nvPr>
            <p:ph type="sldNum" sz="quarter" idx="4"/>
          </p:nvPr>
        </p:nvSpPr>
        <p:spPr/>
        <p:txBody>
          <a:bodyPr/>
          <a:lstStyle/>
          <a:p>
            <a:fld id="{294A09A9-5501-47C1-A89A-A340965A2BE2}" type="slidenum">
              <a:rPr lang="en-US" smtClean="0"/>
              <a:pPr/>
              <a:t>8</a:t>
            </a:fld>
            <a:endParaRPr lang="en-US"/>
          </a:p>
        </p:txBody>
      </p:sp>
    </p:spTree>
    <p:extLst>
      <p:ext uri="{BB962C8B-B14F-4D97-AF65-F5344CB8AC3E}">
        <p14:creationId xmlns:p14="http://schemas.microsoft.com/office/powerpoint/2010/main" val="12717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BFC02-DCC8-F4AE-40CB-25D0FDA66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98F522-7E2D-23B0-099F-585332C2C281}"/>
              </a:ext>
            </a:extLst>
          </p:cNvPr>
          <p:cNvSpPr>
            <a:spLocks noGrp="1"/>
          </p:cNvSpPr>
          <p:nvPr>
            <p:ph type="title"/>
          </p:nvPr>
        </p:nvSpPr>
        <p:spPr>
          <a:xfrm>
            <a:off x="1167492" y="422564"/>
            <a:ext cx="9692640" cy="1371600"/>
          </a:xfrm>
        </p:spPr>
        <p:txBody>
          <a:bodyPr/>
          <a:lstStyle/>
          <a:p>
            <a:r>
              <a:rPr lang="en-US"/>
              <a:t>Literature Review and Related Work</a:t>
            </a:r>
          </a:p>
        </p:txBody>
      </p:sp>
      <p:graphicFrame>
        <p:nvGraphicFramePr>
          <p:cNvPr id="5" name="Table Placeholder 2">
            <a:extLst>
              <a:ext uri="{FF2B5EF4-FFF2-40B4-BE49-F238E27FC236}">
                <a16:creationId xmlns:a16="http://schemas.microsoft.com/office/drawing/2014/main" id="{1F1B6721-48CB-78F0-7EC1-E02BA5C7BD02}"/>
              </a:ext>
            </a:extLst>
          </p:cNvPr>
          <p:cNvGraphicFramePr>
            <a:graphicFrameLocks noGrp="1"/>
          </p:cNvGraphicFramePr>
          <p:nvPr>
            <p:ph idx="1"/>
            <p:extLst>
              <p:ext uri="{D42A27DB-BD31-4B8C-83A1-F6EECF244321}">
                <p14:modId xmlns:p14="http://schemas.microsoft.com/office/powerpoint/2010/main" val="546517710"/>
              </p:ext>
            </p:extLst>
          </p:nvPr>
        </p:nvGraphicFramePr>
        <p:xfrm>
          <a:off x="146136" y="1680575"/>
          <a:ext cx="11982381" cy="4955910"/>
        </p:xfrm>
        <a:graphic>
          <a:graphicData uri="http://schemas.openxmlformats.org/drawingml/2006/table">
            <a:tbl>
              <a:tblPr firstRow="1" bandRow="1">
                <a:tableStyleId>{69012ECD-51FC-41F1-AA8D-1B2483CD663E}</a:tableStyleId>
              </a:tblPr>
              <a:tblGrid>
                <a:gridCol w="2426495">
                  <a:extLst>
                    <a:ext uri="{9D8B030D-6E8A-4147-A177-3AD203B41FA5}">
                      <a16:colId xmlns:a16="http://schemas.microsoft.com/office/drawing/2014/main" val="127040821"/>
                    </a:ext>
                  </a:extLst>
                </a:gridCol>
                <a:gridCol w="2426495">
                  <a:extLst>
                    <a:ext uri="{9D8B030D-6E8A-4147-A177-3AD203B41FA5}">
                      <a16:colId xmlns:a16="http://schemas.microsoft.com/office/drawing/2014/main" val="149845700"/>
                    </a:ext>
                  </a:extLst>
                </a:gridCol>
                <a:gridCol w="991558">
                  <a:extLst>
                    <a:ext uri="{9D8B030D-6E8A-4147-A177-3AD203B41FA5}">
                      <a16:colId xmlns:a16="http://schemas.microsoft.com/office/drawing/2014/main" val="3119692462"/>
                    </a:ext>
                  </a:extLst>
                </a:gridCol>
                <a:gridCol w="3135488">
                  <a:extLst>
                    <a:ext uri="{9D8B030D-6E8A-4147-A177-3AD203B41FA5}">
                      <a16:colId xmlns:a16="http://schemas.microsoft.com/office/drawing/2014/main" val="3472639139"/>
                    </a:ext>
                  </a:extLst>
                </a:gridCol>
                <a:gridCol w="3002345">
                  <a:extLst>
                    <a:ext uri="{9D8B030D-6E8A-4147-A177-3AD203B41FA5}">
                      <a16:colId xmlns:a16="http://schemas.microsoft.com/office/drawing/2014/main" val="2050167835"/>
                    </a:ext>
                  </a:extLst>
                </a:gridCol>
              </a:tblGrid>
              <a:tr h="788189">
                <a:tc>
                  <a:txBody>
                    <a:bodyPr/>
                    <a:lstStyle/>
                    <a:p>
                      <a:pPr algn="ctr"/>
                      <a:r>
                        <a:rPr lang="en-US" sz="1600"/>
                        <a:t>Paper Title &amp; Authors</a:t>
                      </a:r>
                    </a:p>
                  </a:txBody>
                  <a:tcPr anchor="ctr"/>
                </a:tc>
                <a:tc>
                  <a:txBody>
                    <a:bodyPr/>
                    <a:lstStyle/>
                    <a:p>
                      <a:pPr algn="ctr"/>
                      <a:r>
                        <a:rPr lang="en-US" sz="1600"/>
                        <a:t>Journal/Conference</a:t>
                      </a:r>
                    </a:p>
                  </a:txBody>
                  <a:tcPr anchor="ctr"/>
                </a:tc>
                <a:tc>
                  <a:txBody>
                    <a:bodyPr/>
                    <a:lstStyle/>
                    <a:p>
                      <a:pPr algn="ctr"/>
                      <a:r>
                        <a:rPr lang="en-US" sz="1600"/>
                        <a:t>Publish year</a:t>
                      </a:r>
                    </a:p>
                  </a:txBody>
                  <a:tcPr anchor="ctr"/>
                </a:tc>
                <a:tc>
                  <a:txBody>
                    <a:bodyPr/>
                    <a:lstStyle/>
                    <a:p>
                      <a:pPr algn="ctr"/>
                      <a:r>
                        <a:rPr lang="en-US" sz="1600"/>
                        <a:t>Issue it addresses/Learnings</a:t>
                      </a:r>
                    </a:p>
                  </a:txBody>
                  <a:tcPr anchor="ctr"/>
                </a:tc>
                <a:tc>
                  <a:txBody>
                    <a:bodyPr/>
                    <a:lstStyle/>
                    <a:p>
                      <a:pPr lvl="0" algn="ctr">
                        <a:buNone/>
                      </a:pPr>
                      <a:r>
                        <a:rPr lang="en-US" sz="1600"/>
                        <a:t>Limitations identified &amp; Improvements we suggest to add in our work</a:t>
                      </a:r>
                    </a:p>
                  </a:txBody>
                  <a:tcPr anchor="ctr"/>
                </a:tc>
                <a:extLst>
                  <a:ext uri="{0D108BD9-81ED-4DB2-BD59-A6C34878D82A}">
                    <a16:rowId xmlns:a16="http://schemas.microsoft.com/office/drawing/2014/main" val="3298013591"/>
                  </a:ext>
                </a:extLst>
              </a:tr>
              <a:tr h="1846950">
                <a:tc>
                  <a:txBody>
                    <a:bodyPr/>
                    <a:lstStyle/>
                    <a:p>
                      <a:pPr lvl="0" algn="ctr">
                        <a:lnSpc>
                          <a:spcPct val="100000"/>
                        </a:lnSpc>
                        <a:spcBef>
                          <a:spcPts val="0"/>
                        </a:spcBef>
                        <a:spcAft>
                          <a:spcPts val="0"/>
                        </a:spcAft>
                        <a:buNone/>
                      </a:pPr>
                      <a:r>
                        <a:rPr lang="en-US" sz="1200" b="0" i="0" u="none" strike="noStrike" noProof="0">
                          <a:solidFill>
                            <a:schemeClr val="tx1"/>
                          </a:solidFill>
                        </a:rPr>
                        <a:t>ROMA: Run-Time Object Detection To Maximize Real-Time Accuracy By </a:t>
                      </a:r>
                      <a:r>
                        <a:rPr lang="en-US" sz="1200" b="0" i="0" u="none" strike="noStrike" noProof="0" err="1">
                          <a:solidFill>
                            <a:schemeClr val="tx1"/>
                          </a:solidFill>
                          <a:latin typeface="Tenorite"/>
                        </a:rPr>
                        <a:t>JunKyu</a:t>
                      </a:r>
                      <a:r>
                        <a:rPr lang="en-US" sz="1200" b="0" i="0" u="none" strike="noStrike" noProof="0">
                          <a:solidFill>
                            <a:schemeClr val="tx1"/>
                          </a:solidFill>
                          <a:latin typeface="Tenorite"/>
                        </a:rPr>
                        <a:t> Lee, Blesson Varghese, Hans </a:t>
                      </a:r>
                      <a:r>
                        <a:rPr lang="en-US" sz="1200" b="0" i="0" u="none" strike="noStrike" noProof="0" err="1">
                          <a:solidFill>
                            <a:schemeClr val="tx1"/>
                          </a:solidFill>
                          <a:latin typeface="Tenorite"/>
                        </a:rPr>
                        <a:t>Vandierendonck</a:t>
                      </a:r>
                      <a:endParaRPr lang="en-US" err="1"/>
                    </a:p>
                  </a:txBody>
                  <a:tcPr anchor="ctr"/>
                </a:tc>
                <a:tc>
                  <a:txBody>
                    <a:bodyPr/>
                    <a:lstStyle/>
                    <a:p>
                      <a:pPr lvl="0" algn="ctr">
                        <a:lnSpc>
                          <a:spcPct val="100000"/>
                        </a:lnSpc>
                        <a:spcBef>
                          <a:spcPts val="0"/>
                        </a:spcBef>
                        <a:spcAft>
                          <a:spcPts val="0"/>
                        </a:spcAft>
                        <a:buNone/>
                      </a:pPr>
                      <a:r>
                        <a:rPr lang="en-US" sz="1200" b="0" i="0" u="none" strike="noStrike" noProof="0">
                          <a:solidFill>
                            <a:schemeClr val="tx1"/>
                          </a:solidFill>
                        </a:rPr>
                        <a:t>IEEE/CVF Winter Conference on Applications of Computer Vision </a:t>
                      </a:r>
                    </a:p>
                  </a:txBody>
                  <a:tcPr anchor="ctr"/>
                </a:tc>
                <a:tc>
                  <a:txBody>
                    <a:bodyPr/>
                    <a:lstStyle/>
                    <a:p>
                      <a:pPr algn="ctr"/>
                      <a:r>
                        <a:rPr lang="en-US" sz="1200" b="0" i="0" u="none">
                          <a:solidFill>
                            <a:schemeClr val="tx1"/>
                          </a:solidFill>
                          <a:latin typeface="Tenorite"/>
                        </a:rPr>
                        <a:t>2023</a:t>
                      </a:r>
                    </a:p>
                  </a:txBody>
                  <a:tcPr anchor="ctr"/>
                </a:tc>
                <a:tc>
                  <a:txBody>
                    <a:bodyPr/>
                    <a:lstStyle/>
                    <a:p>
                      <a:pPr marL="171450" indent="-171450" algn="ctr">
                        <a:buFont typeface="Arial"/>
                        <a:buChar char="•"/>
                      </a:pPr>
                      <a:r>
                        <a:rPr lang="en-US" sz="1200" b="0" i="0" u="none" strike="noStrike" noProof="0">
                          <a:solidFill>
                            <a:schemeClr val="tx1"/>
                          </a:solidFill>
                        </a:rPr>
                        <a:t>Selects the best object detector based on the size of objects</a:t>
                      </a:r>
                    </a:p>
                    <a:p>
                      <a:pPr marL="171450" lvl="0" indent="-171450" algn="ctr">
                        <a:buFont typeface="Arial"/>
                        <a:buChar char="•"/>
                      </a:pPr>
                      <a:r>
                        <a:rPr lang="en-US" sz="1200" b="0" i="0" u="none" strike="noStrike" noProof="0">
                          <a:solidFill>
                            <a:schemeClr val="tx1"/>
                          </a:solidFill>
                          <a:latin typeface="Tenorite"/>
                        </a:rPr>
                        <a:t>Maintain real-time performance while maximizing detection accuracy</a:t>
                      </a:r>
                      <a:endParaRPr lang="en-US" sz="1200" b="0" i="0" u="none" strike="noStrike" noProof="0">
                        <a:solidFill>
                          <a:schemeClr val="tx1"/>
                        </a:solidFill>
                      </a:endParaRPr>
                    </a:p>
                    <a:p>
                      <a:pPr marL="171450" lvl="0" indent="-171450" algn="ctr">
                        <a:buFont typeface="Arial"/>
                        <a:buChar char="•"/>
                      </a:pPr>
                      <a:r>
                        <a:rPr lang="en-US" sz="1200" b="0" i="0" u="none" strike="noStrike" noProof="0">
                          <a:solidFill>
                            <a:schemeClr val="tx1"/>
                          </a:solidFill>
                        </a:rPr>
                        <a:t>Switching between different object detectors based on input characteristics</a:t>
                      </a:r>
                      <a:endParaRPr lang="en-US" sz="1200" b="0" i="0" u="none" strike="noStrike" noProof="0">
                        <a:solidFill>
                          <a:schemeClr val="tx1"/>
                        </a:solidFill>
                        <a:latin typeface="Tenorite"/>
                      </a:endParaRPr>
                    </a:p>
                    <a:p>
                      <a:pPr marL="171450" lvl="0" indent="-171450" algn="ctr">
                        <a:buFont typeface="Arial"/>
                        <a:buChar char="•"/>
                      </a:pPr>
                      <a:r>
                        <a:rPr lang="en-US" sz="1200" b="0" i="0" u="none" strike="noStrike" noProof="0">
                          <a:solidFill>
                            <a:schemeClr val="tx1"/>
                          </a:solidFill>
                        </a:rPr>
                        <a:t>Balancing accuracy and FPS dynamically</a:t>
                      </a:r>
                      <a:endParaRPr lang="en-US" sz="1200" b="0" i="0" u="none" strike="noStrike" noProof="0">
                        <a:solidFill>
                          <a:schemeClr val="tx1"/>
                        </a:solidFill>
                        <a:latin typeface="Tenorite"/>
                      </a:endParaRPr>
                    </a:p>
                  </a:txBody>
                  <a:tcPr anchor="ctr"/>
                </a:tc>
                <a:tc>
                  <a:txBody>
                    <a:bodyPr/>
                    <a:lstStyle/>
                    <a:p>
                      <a:pPr marL="0" lvl="0" indent="0" algn="ctr">
                        <a:lnSpc>
                          <a:spcPct val="100000"/>
                        </a:lnSpc>
                        <a:spcBef>
                          <a:spcPts val="0"/>
                        </a:spcBef>
                        <a:spcAft>
                          <a:spcPts val="0"/>
                        </a:spcAft>
                        <a:buFont typeface="Arial"/>
                        <a:buChar char="•"/>
                      </a:pPr>
                      <a:r>
                        <a:rPr lang="en-US" sz="1200" b="1" i="0" u="none">
                          <a:solidFill>
                            <a:schemeClr val="tx1"/>
                          </a:solidFill>
                          <a:latin typeface="Tenorite"/>
                        </a:rPr>
                        <a:t>  Limitations</a:t>
                      </a:r>
                      <a:r>
                        <a:rPr lang="en-US" sz="1200" b="0" i="0" u="none">
                          <a:solidFill>
                            <a:schemeClr val="tx1"/>
                          </a:solidFill>
                          <a:latin typeface="Tenorite"/>
                        </a:rPr>
                        <a:t>: </a:t>
                      </a:r>
                      <a:r>
                        <a:rPr lang="en-US" sz="1200" b="0" i="0" u="none" strike="noStrike" noProof="0">
                          <a:solidFill>
                            <a:schemeClr val="tx1"/>
                          </a:solidFill>
                        </a:rPr>
                        <a:t>Computational Overhead, Not Optimized for Sketches , Object Size Dependency</a:t>
                      </a:r>
                    </a:p>
                    <a:p>
                      <a:pPr marL="171450" lvl="0" indent="-171450" algn="ctr">
                        <a:lnSpc>
                          <a:spcPct val="100000"/>
                        </a:lnSpc>
                        <a:spcBef>
                          <a:spcPts val="0"/>
                        </a:spcBef>
                        <a:spcAft>
                          <a:spcPts val="0"/>
                        </a:spcAft>
                        <a:buFont typeface="Arial"/>
                        <a:buChar char="•"/>
                      </a:pPr>
                      <a:r>
                        <a:rPr lang="en-US" sz="1200" b="1" i="0" u="none" strike="noStrike" noProof="0">
                          <a:solidFill>
                            <a:schemeClr val="tx1"/>
                          </a:solidFill>
                        </a:rPr>
                        <a:t>Improvements</a:t>
                      </a:r>
                      <a:r>
                        <a:rPr lang="en-US" sz="1200" b="0" i="0" u="none" strike="noStrike" noProof="0">
                          <a:solidFill>
                            <a:schemeClr val="tx1"/>
                          </a:solidFill>
                        </a:rPr>
                        <a:t>:</a:t>
                      </a:r>
                    </a:p>
                    <a:p>
                      <a:pPr marL="171450" lvl="0" indent="-171450" algn="ctr">
                        <a:lnSpc>
                          <a:spcPct val="100000"/>
                        </a:lnSpc>
                        <a:spcBef>
                          <a:spcPts val="0"/>
                        </a:spcBef>
                        <a:spcAft>
                          <a:spcPts val="0"/>
                        </a:spcAft>
                        <a:buFont typeface="Arial"/>
                        <a:buChar char="•"/>
                      </a:pPr>
                      <a:r>
                        <a:rPr lang="en-US" sz="1200" b="0" i="0" u="none" strike="noStrike" noProof="0">
                          <a:solidFill>
                            <a:schemeClr val="tx1"/>
                          </a:solidFill>
                        </a:rPr>
                        <a:t>  S</a:t>
                      </a:r>
                      <a:r>
                        <a:rPr lang="en-US" sz="1200" b="0" i="0" u="none" strike="noStrike" noProof="0">
                          <a:solidFill>
                            <a:schemeClr val="tx1"/>
                          </a:solidFill>
                          <a:latin typeface="Tenorite"/>
                        </a:rPr>
                        <a:t>ingle adaptable CNN</a:t>
                      </a:r>
                    </a:p>
                    <a:p>
                      <a:pPr marL="171450" lvl="0" indent="-171450" algn="ctr">
                        <a:lnSpc>
                          <a:spcPct val="100000"/>
                        </a:lnSpc>
                        <a:spcBef>
                          <a:spcPts val="0"/>
                        </a:spcBef>
                        <a:spcAft>
                          <a:spcPts val="0"/>
                        </a:spcAft>
                        <a:buFont typeface="Arial"/>
                        <a:buChar char="•"/>
                      </a:pPr>
                      <a:r>
                        <a:rPr lang="en-US" sz="1200" b="0" i="0" u="none" strike="noStrike" noProof="0">
                          <a:solidFill>
                            <a:schemeClr val="tx1"/>
                          </a:solidFill>
                        </a:rPr>
                        <a:t>Specifically on sketch datasets </a:t>
                      </a:r>
                    </a:p>
                    <a:p>
                      <a:pPr marL="171450" lvl="0" indent="-171450" algn="ctr">
                        <a:lnSpc>
                          <a:spcPct val="100000"/>
                        </a:lnSpc>
                        <a:spcBef>
                          <a:spcPts val="0"/>
                        </a:spcBef>
                        <a:spcAft>
                          <a:spcPts val="0"/>
                        </a:spcAft>
                        <a:buFont typeface="Arial"/>
                        <a:buChar char="•"/>
                      </a:pPr>
                      <a:r>
                        <a:rPr lang="en-US" sz="1200" b="0" i="0" u="none" strike="noStrike" noProof="0">
                          <a:solidFill>
                            <a:schemeClr val="tx1"/>
                          </a:solidFill>
                          <a:latin typeface="Tenorite"/>
                        </a:rPr>
                        <a:t>switch based on stroke complexity (simple sketches → lightweight CNN, detailed sketches → deeper model)</a:t>
                      </a:r>
                      <a:endParaRPr lang="en-US" sz="1200" b="0" i="0" u="none" strike="noStrike" noProof="0">
                        <a:solidFill>
                          <a:schemeClr val="tx1"/>
                        </a:solidFill>
                      </a:endParaRPr>
                    </a:p>
                  </a:txBody>
                  <a:tcPr anchor="ctr"/>
                </a:tc>
                <a:extLst>
                  <a:ext uri="{0D108BD9-81ED-4DB2-BD59-A6C34878D82A}">
                    <a16:rowId xmlns:a16="http://schemas.microsoft.com/office/drawing/2014/main" val="3873867931"/>
                  </a:ext>
                </a:extLst>
              </a:tr>
              <a:tr h="2199869">
                <a:tc>
                  <a:txBody>
                    <a:bodyPr/>
                    <a:lstStyle/>
                    <a:p>
                      <a:pPr lvl="0" algn="ctr">
                        <a:buNone/>
                      </a:pPr>
                      <a:endParaRPr lang="en-US" sz="1000" b="0" i="0" u="sng" strike="noStrike" noProof="0">
                        <a:solidFill>
                          <a:schemeClr val="tx1"/>
                        </a:solidFill>
                        <a:latin typeface="Tenorite"/>
                      </a:endParaRPr>
                    </a:p>
                    <a:p>
                      <a:pPr lvl="0" algn="ctr">
                        <a:lnSpc>
                          <a:spcPct val="100000"/>
                        </a:lnSpc>
                        <a:spcBef>
                          <a:spcPts val="0"/>
                        </a:spcBef>
                        <a:spcAft>
                          <a:spcPts val="0"/>
                        </a:spcAft>
                        <a:buNone/>
                      </a:pPr>
                      <a:r>
                        <a:rPr lang="en-US" sz="1200" b="0" i="0" u="none">
                          <a:solidFill>
                            <a:srgbClr val="333333"/>
                          </a:solidFill>
                        </a:rPr>
                        <a:t>Deep Self-Supervised Representation Learning for Free-Hand Sketch By </a:t>
                      </a:r>
                      <a:r>
                        <a:rPr lang="en-US" sz="1200" b="0" i="0" u="none" strike="noStrike" noProof="0">
                          <a:solidFill>
                            <a:srgbClr val="333333"/>
                          </a:solidFill>
                          <a:latin typeface="Tenorite"/>
                        </a:rPr>
                        <a:t>Peng Xu, </a:t>
                      </a:r>
                      <a:r>
                        <a:rPr lang="en-US" sz="1200" b="0" i="0" u="none" strike="noStrike" noProof="0" err="1">
                          <a:solidFill>
                            <a:srgbClr val="333333"/>
                          </a:solidFill>
                          <a:latin typeface="Tenorite"/>
                        </a:rPr>
                        <a:t>Zeyu</a:t>
                      </a:r>
                      <a:r>
                        <a:rPr lang="en-US" sz="1200" b="0" i="0" u="none" strike="noStrike" noProof="0">
                          <a:solidFill>
                            <a:srgbClr val="333333"/>
                          </a:solidFill>
                          <a:latin typeface="Tenorite"/>
                        </a:rPr>
                        <a:t> Song, </a:t>
                      </a:r>
                      <a:r>
                        <a:rPr lang="en-US" sz="1200" b="0" i="0" u="none" strike="noStrike" noProof="0" err="1">
                          <a:solidFill>
                            <a:srgbClr val="333333"/>
                          </a:solidFill>
                          <a:latin typeface="Tenorite"/>
                        </a:rPr>
                        <a:t>Qiyue</a:t>
                      </a:r>
                      <a:r>
                        <a:rPr lang="en-US" sz="1200" b="0" i="0" u="none" strike="noStrike" noProof="0">
                          <a:solidFill>
                            <a:srgbClr val="333333"/>
                          </a:solidFill>
                          <a:latin typeface="Tenorite"/>
                        </a:rPr>
                        <a:t> Yin, Yi-Zhe Song, Liang Wang</a:t>
                      </a:r>
                      <a:endParaRPr lang="en-US" sz="1200" b="0" u="none"/>
                    </a:p>
                    <a:p>
                      <a:pPr lvl="0" algn="ctr">
                        <a:buNone/>
                      </a:pPr>
                      <a:endParaRPr lang="en-US" sz="1200" b="0" i="0" u="none" strike="noStrike" noProof="0">
                        <a:solidFill>
                          <a:schemeClr val="tx1"/>
                        </a:solidFill>
                      </a:endParaRPr>
                    </a:p>
                  </a:txBody>
                  <a:tcPr anchor="ctr"/>
                </a:tc>
                <a:tc>
                  <a:txBody>
                    <a:bodyPr/>
                    <a:lstStyle/>
                    <a:p>
                      <a:pPr lvl="0" algn="ctr">
                        <a:buNone/>
                      </a:pPr>
                      <a:r>
                        <a:rPr lang="en-US" sz="1200" b="0" i="0" u="none" strike="noStrike" noProof="0">
                          <a:solidFill>
                            <a:schemeClr val="tx1"/>
                          </a:solidFill>
                        </a:rPr>
                        <a:t>IEEE/CVF Conference on Computer Vision and Pattern Recognition (CVPR) Workshops</a:t>
                      </a:r>
                      <a:endParaRPr lang="en-US"/>
                    </a:p>
                  </a:txBody>
                  <a:tcPr anchor="ctr"/>
                </a:tc>
                <a:tc>
                  <a:txBody>
                    <a:bodyPr/>
                    <a:lstStyle/>
                    <a:p>
                      <a:pPr algn="ctr"/>
                      <a:r>
                        <a:rPr lang="en-US" sz="1200" b="0" i="0" u="none">
                          <a:solidFill>
                            <a:schemeClr val="tx1"/>
                          </a:solidFill>
                          <a:latin typeface="Tenorite"/>
                        </a:rPr>
                        <a:t>2020</a:t>
                      </a:r>
                      <a:endParaRPr lang="en-US"/>
                    </a:p>
                  </a:txBody>
                  <a:tcPr anchor="ctr"/>
                </a:tc>
                <a:tc>
                  <a:txBody>
                    <a:bodyPr/>
                    <a:lstStyle/>
                    <a:p>
                      <a:pPr marL="171450" indent="-171450" algn="ctr">
                        <a:buFont typeface="Arial"/>
                        <a:buChar char="•"/>
                      </a:pPr>
                      <a:r>
                        <a:rPr lang="en-US" sz="1200" b="0" i="0" u="none" strike="noStrike" noProof="0">
                          <a:solidFill>
                            <a:schemeClr val="tx1"/>
                          </a:solidFill>
                        </a:rPr>
                        <a:t>Self-supervised learning improves sketch recognition without labeled data.</a:t>
                      </a:r>
                    </a:p>
                    <a:p>
                      <a:pPr marL="171450" lvl="0" indent="-171450" algn="ctr">
                        <a:buFont typeface="Arial"/>
                        <a:buChar char="•"/>
                      </a:pPr>
                      <a:r>
                        <a:rPr lang="en-US" sz="1200" b="0" i="0" u="none" strike="noStrike" noProof="0">
                          <a:solidFill>
                            <a:schemeClr val="tx1"/>
                          </a:solidFill>
                          <a:latin typeface="Tenorite"/>
                        </a:rPr>
                        <a:t>TCNs help model stroke sequences, enhancing dynamic prediction accuracy.</a:t>
                      </a:r>
                      <a:endParaRPr lang="en-US" sz="1200" b="0" i="0" u="none" strike="noStrike" noProof="0">
                        <a:solidFill>
                          <a:schemeClr val="tx1"/>
                        </a:solidFill>
                      </a:endParaRPr>
                    </a:p>
                    <a:p>
                      <a:pPr marL="171450" lvl="0" indent="-171450" algn="ctr">
                        <a:buFont typeface="Arial"/>
                        <a:buChar char="•"/>
                      </a:pPr>
                      <a:r>
                        <a:rPr lang="en-US" sz="1200" b="0" i="0" u="none" strike="noStrike" noProof="0">
                          <a:solidFill>
                            <a:schemeClr val="tx1"/>
                          </a:solidFill>
                        </a:rPr>
                        <a:t>Sketch representations generalize well for tasks like retrieval &amp; interactive UI</a:t>
                      </a:r>
                      <a:endParaRPr lang="en-US" sz="1200" b="0" i="0" u="none" strike="noStrike" noProof="0">
                        <a:solidFill>
                          <a:schemeClr val="tx1"/>
                        </a:solidFill>
                        <a:latin typeface="Tenorite"/>
                      </a:endParaRPr>
                    </a:p>
                    <a:p>
                      <a:pPr marL="171450" lvl="0" indent="-171450" algn="ctr">
                        <a:buFont typeface="Arial"/>
                        <a:buChar char="•"/>
                      </a:pPr>
                      <a:endParaRPr lang="en-US" sz="1200" b="0" i="0" u="none" strike="noStrike" noProof="0">
                        <a:solidFill>
                          <a:schemeClr val="tx1"/>
                        </a:solidFill>
                      </a:endParaRPr>
                    </a:p>
                  </a:txBody>
                  <a:tcPr anchor="ctr"/>
                </a:tc>
                <a:tc>
                  <a:txBody>
                    <a:bodyPr/>
                    <a:lstStyle/>
                    <a:p>
                      <a:pPr marL="171450" lvl="0" indent="-171450" algn="ctr">
                        <a:buFont typeface="Arial"/>
                        <a:buChar char="•"/>
                      </a:pPr>
                      <a:r>
                        <a:rPr lang="en-US" sz="1200" b="1" i="0" u="none">
                          <a:solidFill>
                            <a:schemeClr val="tx1"/>
                          </a:solidFill>
                          <a:latin typeface="Tenorite"/>
                        </a:rPr>
                        <a:t>Limitations: </a:t>
                      </a:r>
                      <a:r>
                        <a:rPr lang="en-US" sz="1200" b="0" i="0" u="none" strike="noStrike" noProof="0">
                          <a:solidFill>
                            <a:schemeClr val="tx1"/>
                          </a:solidFill>
                        </a:rPr>
                        <a:t>Struggles with Noisy or Incomplete Sketches, </a:t>
                      </a:r>
                      <a:r>
                        <a:rPr lang="en-US" sz="1200" b="0" i="0" u="none" strike="noStrike" noProof="0">
                          <a:solidFill>
                            <a:schemeClr val="tx1"/>
                          </a:solidFill>
                          <a:latin typeface="Tenorite"/>
                        </a:rPr>
                        <a:t>Slower Predictions for Fast Sketchers, </a:t>
                      </a:r>
                      <a:r>
                        <a:rPr lang="en-US" sz="1200" b="0" i="0" u="none" strike="noStrike" noProof="0">
                          <a:solidFill>
                            <a:schemeClr val="tx1"/>
                          </a:solidFill>
                        </a:rPr>
                        <a:t>High Computational Cost</a:t>
                      </a:r>
                    </a:p>
                    <a:p>
                      <a:pPr marL="171450" lvl="0" indent="-171450" algn="ctr">
                        <a:buFont typeface="Arial"/>
                        <a:buChar char="•"/>
                      </a:pPr>
                      <a:r>
                        <a:rPr lang="en-US" sz="1200" b="1" i="0" u="none" strike="noStrike" noProof="0">
                          <a:solidFill>
                            <a:schemeClr val="tx1"/>
                          </a:solidFill>
                        </a:rPr>
                        <a:t>Improvements: </a:t>
                      </a:r>
                    </a:p>
                    <a:p>
                      <a:pPr marL="171450" lvl="0" indent="-171450" algn="ctr">
                        <a:buFont typeface="Arial"/>
                        <a:buChar char="•"/>
                      </a:pPr>
                      <a:r>
                        <a:rPr lang="en-US" sz="1200" b="0" i="0" u="none" strike="noStrike" noProof="0">
                          <a:solidFill>
                            <a:schemeClr val="tx1"/>
                          </a:solidFill>
                          <a:latin typeface="Tenorite"/>
                        </a:rPr>
                        <a:t>Add data augmentation ( dropout) and denoising layers.</a:t>
                      </a:r>
                    </a:p>
                    <a:p>
                      <a:pPr marL="171450" lvl="0" indent="-171450" algn="ctr">
                        <a:buFont typeface="Arial"/>
                        <a:buChar char="•"/>
                      </a:pPr>
                      <a:r>
                        <a:rPr lang="en-US" sz="1200" b="0" i="0" u="none" strike="noStrike" noProof="0">
                          <a:solidFill>
                            <a:schemeClr val="tx1"/>
                          </a:solidFill>
                        </a:rPr>
                        <a:t>Implement dynamic stroke grouping and attention-based weighting to balance speed and accuracy.</a:t>
                      </a:r>
                    </a:p>
                    <a:p>
                      <a:pPr marL="171450" lvl="0" indent="-171450" algn="ctr">
                        <a:buFont typeface="Arial"/>
                        <a:buChar char="•"/>
                      </a:pPr>
                      <a:r>
                        <a:rPr lang="en-US" sz="1200" b="0" i="0" u="none" strike="noStrike" noProof="0">
                          <a:solidFill>
                            <a:schemeClr val="tx1"/>
                          </a:solidFill>
                          <a:latin typeface="Tenorite"/>
                        </a:rPr>
                        <a:t>Use lightweight convolutions for faster predictions.</a:t>
                      </a:r>
                      <a:endParaRPr lang="en-US" sz="1200" b="0" i="0" u="none" strike="noStrike" noProof="0">
                        <a:solidFill>
                          <a:schemeClr val="tx1"/>
                        </a:solidFill>
                      </a:endParaRPr>
                    </a:p>
                  </a:txBody>
                  <a:tcPr anchor="ctr"/>
                </a:tc>
                <a:extLst>
                  <a:ext uri="{0D108BD9-81ED-4DB2-BD59-A6C34878D82A}">
                    <a16:rowId xmlns:a16="http://schemas.microsoft.com/office/drawing/2014/main" val="85209771"/>
                  </a:ext>
                </a:extLst>
              </a:tr>
            </a:tbl>
          </a:graphicData>
        </a:graphic>
      </p:graphicFrame>
      <p:sp>
        <p:nvSpPr>
          <p:cNvPr id="4" name="Slide Number Placeholder 3">
            <a:extLst>
              <a:ext uri="{FF2B5EF4-FFF2-40B4-BE49-F238E27FC236}">
                <a16:creationId xmlns:a16="http://schemas.microsoft.com/office/drawing/2014/main" id="{6AF83AB1-C3B3-697B-CBBB-CB598A257D29}"/>
              </a:ext>
            </a:extLst>
          </p:cNvPr>
          <p:cNvSpPr>
            <a:spLocks noGrp="1"/>
          </p:cNvSpPr>
          <p:nvPr>
            <p:ph type="sldNum" sz="quarter" idx="4"/>
          </p:nvPr>
        </p:nvSpPr>
        <p:spPr>
          <a:xfrm>
            <a:off x="10153276" y="4153857"/>
            <a:ext cx="1657723" cy="563454"/>
          </a:xfrm>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422747159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2.xml><?xml version="1.0" encoding="utf-8"?>
<ds:datastoreItem xmlns:ds="http://schemas.openxmlformats.org/officeDocument/2006/customXml" ds:itemID="{3CE52C7A-8834-4F18-859F-7167A187E13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A7188B1-CB43-4216-A332-EE7733BC22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13</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vt:lpstr>
      <vt:lpstr>CS776 Project  by Team: God's Eye    DoodleVision: Transforming Hand-Drawn Sketches into Digital Reality</vt:lpstr>
      <vt:lpstr>Outline of Presentation</vt:lpstr>
      <vt:lpstr>Problem Statement and Project Brief </vt:lpstr>
      <vt:lpstr>Transformer-Based Models in Image Detection: In transformers for image detection (such as ViT), images are split into patches x_i , each represented as a vector. These vectors are passed through a self-attention mechanism, which computes how each patch relates to the others:      Where: Q(queries), K(keys), and V (values) are linear projections of the input vectors. D_k is the dimension of the key vectors. The model uses these weights to capture the most important regions of the image.    </vt:lpstr>
      <vt:lpstr> ConvLSTM: -An extension of LSTM designed for spatial data.  -Its key equations are similar to LSTM but replace matrix multiplications with convolutions.  -It also captures both spatial and temporal patterns in sequential image data, which is beneficial for recognizing evolving sketches.  Single-Shot Detector (SSD): -SSD detects objects in an image by predicting bounding boxes and class labels for each grid cell of the image. The loss function consists of a localization loss and a confidence loss:                                                      where Lconf  is the softmax loss, Lloc  is the Smooth L1 loss for bbox regression. α is a balancing factor, and N is the number of matched default boxes.  -Incorporating attention mechanisms from transformers can improve SSD by focusing on relevant regions of the image, enhancing the detection of doodles.  YOLO (You Only Look Once): -It treats object detection as a single regression problem.  -The image is divided into an S×S grid, and each grid cell predicts bounding boxes and class probabilities.  -By incorporating transformers, YOLO can leverage attention to focus on key features in the image for more accurate detection of drawn objects.  </vt:lpstr>
      <vt:lpstr>Dataset details: Google Creative Lab Dataset is used which is a collection of 50 million drawings across 345 categories. The drawings were captured as timestamped vectors and tagged with metadata including what the object to be drawn is.   UI implementations: We will build an interface where user can draw an object on screen using mouse pointer, and upon finishing the sketch/doodle the model will predict what object it is from the set of known classes it has.  </vt:lpstr>
      <vt:lpstr>Literature Review and Related Work</vt:lpstr>
      <vt:lpstr>Literature Review and Related Work</vt:lpstr>
      <vt:lpstr>Literature Review and Related Work</vt:lpstr>
      <vt:lpstr>Literature Review and Related Work</vt:lpstr>
      <vt:lpstr>Literature Review and Related Work</vt:lpstr>
      <vt:lpstr>Literature Review and Related Work</vt:lpstr>
      <vt:lpstr>Industry Use cases</vt:lpstr>
      <vt:lpstr>Industry Use cases</vt:lpstr>
      <vt:lpstr>Progress Status, Deliverables and Timeline</vt:lpstr>
      <vt:lpstr>Team 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2025-03-16T07:26:01Z</dcterms:created>
  <dcterms:modified xsi:type="dcterms:W3CDTF">2025-04-19T14:45:04Z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