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1697"/>
    <p:restoredTop sz="95890"/>
  </p:normalViewPr>
  <p:slideViewPr>
    <p:cSldViewPr snapToGrid="0" snapToObjects="1">
      <p:cViewPr varScale="1">
        <p:scale>
          <a:sx d="100" n="163"/>
          <a:sy d="100" n="163"/>
        </p:scale>
        <p:origin x="52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3B75E3C-6E21-714F-AB7A-519F0E00FB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9F0140-F070-3544-94B8-F186900C9B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35FB28-940F-C645-9A60-ADAC0267B1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26" name="Picture 2"/>
          <p:cNvPicPr>
            <a:picLocks noChangeArrowheads="1" noChangeAspect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11/29/22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36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openintro.org/data/index.php?data=resum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606 Hakim -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Jawaid Hakim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null distribution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null distribution is what we would expect to see if the response and explanatory variables were truly independent.</a:t>
            </a:r>
          </a:p>
          <a:p>
            <a:pPr lvl="0" indent="0">
              <a:buNone/>
            </a:pPr>
            <a:r>
              <a:rPr>
                <a:latin typeface="Courier"/>
              </a:rPr>
              <a:t>null_dist_sim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specify</a:t>
            </a:r>
            <a:r>
              <a:rPr>
                <a:latin typeface="Courier"/>
              </a:rPr>
              <a:t>(received_callback_cat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race,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success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hypothesize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null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'independence'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generate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'permute'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calculate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'Chisq'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'white'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'black'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null distribution</a:t>
            </a:r>
          </a:p>
        </p:txBody>
      </p:sp>
      <p:pic>
        <p:nvPicPr>
          <p:cNvPr descr="Hakim-Projec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49700" y="23622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>
                <a:spLocks noGrp="1"/>
              </p:cNvSpPr>
              <p:nvPr>
                <p:ph idx="13" sz="quarter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Plot of null distribution shows that the observed test statistic would be unlikely if there was no association between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a</m:t>
                    </m:r>
                    <m:r>
                      <m:t>c</m:t>
                    </m:r>
                    <m:r>
                      <m:t>e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l</m:t>
                    </m:r>
                    <m:r>
                      <m:t>l</m:t>
                    </m:r>
                    <m:r>
                      <m:t>b</m:t>
                    </m:r>
                    <m:r>
                      <m:t>a</m:t>
                    </m:r>
                    <m:r>
                      <m:t>c</m:t>
                    </m:r>
                    <m:r>
                      <m:t>k</m:t>
                    </m:r>
                    <m:r>
                      <m:rPr>
                        <m:sty m:val="p"/>
                      </m:rPr>
                      <m:t>_</m:t>
                    </m:r>
                    <m:r>
                      <m:t>r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</m:oMath>
                </a14:m>
                <a:r>
                  <a:rPr/>
                  <a:t>. So we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in favor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You can cite this package as:
##      Patil, I. (2021). Visualizations with statistical details: The 'ggstatsplot' approach.
##      Journal of Open Source Software, 6(61), 3167, doi:10.21105/joss.03167</a:t>
            </a:r>
          </a:p>
        </p:txBody>
      </p:sp>
      <p:pic>
        <p:nvPicPr>
          <p:cNvPr descr="Hakim-Projec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711200"/>
            <a:ext cx="6197600" cy="495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>
                <a:spLocks noGrp="1"/>
              </p:cNvSpPr>
              <p:nvPr>
                <p:ph idx="13" sz="quarter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analysis looked at just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a</m:t>
                    </m:r>
                    <m:r>
                      <m:t>c</m:t>
                    </m:r>
                    <m:r>
                      <m:t>e</m:t>
                    </m:r>
                  </m:oMath>
                </a14:m>
                <a:r>
                  <a:rPr/>
                  <a:t> as the explanatory variable. However, the dataset contains other variables (see below) that may have an impact on the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l</m:t>
                    </m:r>
                    <m:r>
                      <m:t>l</m:t>
                    </m:r>
                    <m:r>
                      <m:t>b</m:t>
                    </m:r>
                    <m:r>
                      <m:t>a</m:t>
                    </m:r>
                    <m:r>
                      <m:t>c</m:t>
                    </m:r>
                    <m:r>
                      <m:t>k</m:t>
                    </m:r>
                    <m:r>
                      <m:rPr>
                        <m:sty m:val="p"/>
                      </m:rPr>
                      <m:t>_</m:t>
                    </m:r>
                    <m:r>
                      <m:t>r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</m:oMath>
                </a14:m>
                <a:r>
                  <a:rPr/>
                  <a:t>. A multiple regression model could be used to identify combinations of explanatory variables.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Gender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Resume Quality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Computer Skills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Years of Experience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Researchers randomly generated realistic resumes to send to job postings in Boston and Chicago. They then randomly assigned a </a:t>
            </a:r>
            <a:r>
              <a:rPr i="1"/>
              <a:t>first name</a:t>
            </a:r>
            <a:r>
              <a:rPr/>
              <a:t> to the resume that would communicate the race and gender of the application.</a:t>
            </a:r>
          </a:p>
          <a:p>
            <a:pPr lvl="0" indent="0" marL="0">
              <a:buNone/>
            </a:pPr>
            <a:r>
              <a:rPr/>
              <a:t>First names for the study were selected so that the names would predominantly be recognized as belonging to black or white individuals.</a:t>
            </a:r>
          </a:p>
          <a:p>
            <a:pPr lvl="0" indent="-457200" marL="457200">
              <a:buAutoNum type="arabicPeriod"/>
            </a:pPr>
            <a:r>
              <a:rPr/>
              <a:t>All other factors being equal does the perceived </a:t>
            </a:r>
            <a:r>
              <a:rPr b="1"/>
              <a:t>race</a:t>
            </a:r>
            <a:r>
              <a:rPr/>
              <a:t> of applicants have a meaningful impact on the callback rate?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- </a:t>
            </a:r>
            <a:r>
              <a:rPr>
                <a:hlinkClick r:id="rId2"/>
              </a:rPr>
              <a:t>OpenIntro</a:t>
            </a:r>
            <a:r>
              <a:rPr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Each case represents a randomly generated resumes There are 4870 cases.</a:t>
            </a:r>
          </a:p>
          <a:p>
            <a:pPr lvl="0" indent="-457200" marL="457200">
              <a:buAutoNum type="arabicPeriod"/>
            </a:pPr>
            <a:r>
              <a:rPr/>
              <a:t>This was an </a:t>
            </a:r>
            <a:r>
              <a:rPr b="1"/>
              <a:t>experiment</a:t>
            </a:r>
            <a:r>
              <a:rPr/>
              <a:t> conducted over several months during 2001 and 2002 in Boston and Chicago.</a:t>
            </a:r>
          </a:p>
          <a:p>
            <a:pPr lvl="0" indent="-457200" marL="457200">
              <a:buAutoNum type="arabicPeriod"/>
            </a:pPr>
            <a:r>
              <a:rPr/>
              <a:t>The categorical response variable is the </a:t>
            </a:r>
            <a:r>
              <a:rPr b="1"/>
              <a:t>received_callback</a:t>
            </a:r>
          </a:p>
          <a:p>
            <a:pPr lvl="0" indent="-457200" marL="457200">
              <a:buAutoNum type="arabicPeriod"/>
            </a:pPr>
            <a:r>
              <a:rPr/>
              <a:t>The categorical explanatory (predictor) variable is the </a:t>
            </a:r>
            <a:r>
              <a:rPr b="1"/>
              <a:t>race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all applicants who received a callback, 60% were perceived to be White and 40% were perceived to be Black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× 3
##   race      n     p
##   &lt;fct&gt; &lt;int&gt; &lt;dbl&gt;
## 1 white   235 0.599
## 2 black   157 0.401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sample proportion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sample_props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rep_sample_n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reps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(received_callback_cat)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p_hat =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(received_callback_cat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sample proportion</a:t>
            </a:r>
          </a:p>
        </p:txBody>
      </p:sp>
      <p:pic>
        <p:nvPicPr>
          <p:cNvPr descr="fig:  Hakim-Project_files/figure-pptx/plot-sample-prop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67200" y="2362200"/>
            <a:ext cx="36322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Sample Proportion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>
                <a:spLocks noGrp="1"/>
              </p:cNvSpPr>
              <p:nvPr>
                <p:ph idx="13" sz="quarter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 there is no difference in callback proportion between candidates who are perceived to be white and those perceived to be black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: candidates who are white are more likely to receive callback</a:t>
                </a:r>
              </a:p>
              <a:p>
                <a:pPr lvl="0" indent="0" marL="0">
                  <a:buNone/>
                </a:pPr>
                <a:r>
                  <a:rPr/>
                  <a:t>95% Confidence Interval for the sample proportion: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# A tibble: 1 × 2
##   lower_ci upper_ci
##      &lt;dbl&gt;    &lt;dbl&gt;
## 1   0.0731   0.0881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Chi-square Testing framework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 for using Chi-square:</a:t>
            </a:r>
          </a:p>
          <a:p>
            <a:pPr lvl="0" indent="-457200" marL="457200">
              <a:buAutoNum type="arabicPeriod"/>
            </a:pPr>
            <a:r>
              <a:rPr/>
              <a:t>Both variables are categorical</a:t>
            </a:r>
          </a:p>
          <a:p>
            <a:pPr lvl="0" indent="-457200" marL="457200">
              <a:buAutoNum type="arabicPeriod"/>
            </a:pPr>
            <a:r>
              <a:rPr/>
              <a:t>Observations are independent</a:t>
            </a:r>
          </a:p>
          <a:p>
            <a:pPr lvl="0" indent="-457200" marL="457200">
              <a:buAutoNum type="arabicPeriod"/>
            </a:pPr>
            <a:r>
              <a:rPr/>
              <a:t>Individuals can only belong to one cell in the contingency table. That is, cells in the table are mutually exclusive – an individual cannot belong to more than one cell</a:t>
            </a:r>
          </a:p>
          <a:p>
            <a:pPr lvl="0" indent="-457200" marL="457200">
              <a:buAutoNum type="arabicPeriod"/>
            </a:pPr>
            <a:r>
              <a:rPr/>
              <a:t>There must be at least 5 frequencies in each cell</a:t>
            </a:r>
          </a:p>
          <a:p>
            <a:pPr lvl="0" indent="0" marL="0">
              <a:buNone/>
            </a:pPr>
            <a:r>
              <a:rPr/>
              <a:t>Our dataset satisfies all above assumptions.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Chi-square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Response: received_callback_cat (factor)
## Explanatory: race (factor)
## Null Hypothesis: independence
## # A tibble: 1 × 1
##    stat
##   &lt;dbl&gt;
## 1  16.4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Hakim - Project</dc:title>
  <dc:creator>Jawaid Hakim</dc:creator>
  <cp:keywords/>
  <dcterms:created xsi:type="dcterms:W3CDTF">2022-12-01T04:20:00Z</dcterms:created>
  <dcterms:modified xsi:type="dcterms:W3CDTF">2022-12-01T04:20:00Z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2022-11-30</vt:lpwstr>
  </property>
  <property fmtid="{D5CDD505-2E9C-101B-9397-08002B2CF9AE}" pid="3" name="output">
    <vt:lpwstr/>
  </property>
</Properties>
</file>