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5610"/>
    <p:restoredTop sz="95890"/>
  </p:normalViewPr>
  <p:slideViewPr>
    <p:cSldViewPr snapToGrid="0" snapToObjects="1">
      <p:cViewPr varScale="1">
        <p:scale>
          <a:sx d="100" n="108"/>
          <a:sy d="100" n="108"/>
        </p:scale>
        <p:origin x="736" y="192"/>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 Id="rId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theme/theme1.xml" Type="http://schemas.openxmlformats.org/officeDocument/2006/relationships/theme" /><Relationship Id="rId2" Target="../slideLayouts/slideLayout2.xml" Type="http://schemas.openxmlformats.org/officeDocument/2006/relationships/slideLayout" /><Relationship Id="rId16" Target="../slideLayouts/slideLayout16.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b="b" l="l" r="r" t="t"/>
              <a:pathLst>
                <a:path h="6866467" w="3007349">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b="b" l="l" r="r" t="t"/>
              <a:pathLst>
                <a:path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fmla="val 100000" name="adj"/>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b="b" l="l" r="r" t="t"/>
              <a:pathLst>
                <a:path h="6866467" w="2858013">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b="b" l="l" r="r" t="t"/>
              <a:pathLst>
                <a:path h="6858000" w="1290094">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b="b" l="l" r="r" t="t"/>
              <a:pathLst>
                <a:path h="6858000" w="1249825">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fmla="val 100000" name="adj"/>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fmla="val 0" name="adj"/>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anchor="t" bIns="45720" lIns="91440"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677334" y="2160589"/>
            <a:ext cx="8596668" cy="3880773"/>
          </a:xfrm>
          <a:prstGeom prst="rect">
            <a:avLst/>
          </a:prstGeom>
        </p:spPr>
        <p:txBody>
          <a:bodyPr bIns="45720" lIns="91440" rIns="91440" rtlCol="0" tIns="45720"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205133" y="6041362"/>
            <a:ext cx="911939" cy="365125"/>
          </a:xfrm>
          <a:prstGeom prst="rect">
            <a:avLst/>
          </a:prstGeom>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pPr/>
              <a:t>12/2/22</a:t>
            </a:fld>
            <a:endParaRPr dirty="0" lang="en-US"/>
          </a:p>
        </p:txBody>
      </p:sp>
      <p:sp>
        <p:nvSpPr>
          <p:cNvPr id="5" name="Footer Placeholder 4"/>
          <p:cNvSpPr>
            <a:spLocks noGrp="1"/>
          </p:cNvSpPr>
          <p:nvPr>
            <p:ph idx="3" sz="quarter" type="ftr"/>
          </p:nvPr>
        </p:nvSpPr>
        <p:spPr>
          <a:xfrm>
            <a:off x="677334" y="6041362"/>
            <a:ext cx="6297612" cy="365125"/>
          </a:xfrm>
          <a:prstGeom prst="rect">
            <a:avLst/>
          </a:prstGeom>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8590663" y="6041362"/>
            <a:ext cx="683339" cy="365125"/>
          </a:xfrm>
          <a:prstGeom prst="rect">
            <a:avLst/>
          </a:prstGeom>
        </p:spPr>
        <p:txBody>
          <a:bodyPr anchor="ctr" bIns="45720" lIns="91440" rIns="91440" rtlCol="0" tIns="45720" vert="horz"/>
          <a:lstStyle>
            <a:lvl1pPr algn="r">
              <a:defRPr sz="900">
                <a:solidFill>
                  <a:schemeClr val="accent1"/>
                </a:solidFill>
              </a:defRPr>
            </a:lvl1pPr>
          </a:lstStyle>
          <a:p>
            <a:fld id="{D57F1E4F-1CFF-5643-939E-217C01CDF565}" type="slidenum">
              <a:rPr dirty="0" lang="en-US"/>
              <a:pPr/>
              <a:t>‹#›</a:t>
            </a:fld>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eaLnBrk="1" hangingPunct="1" latinLnBrk="0" rtl="0">
        <a:spcBef>
          <a:spcPct val="0"/>
        </a:spcBef>
        <a:buNone/>
        <a:defRPr kern="1200"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charset="2" typeface="Wingdings 3"/>
        <a:buChar char=""/>
        <a:defRPr kern="1200" sz="18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charset="2" typeface="Wingdings 3"/>
        <a:buChar char=""/>
        <a:defRPr kern="1200" sz="16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charset="2" typeface="Wingdings 3"/>
        <a:buChar char=""/>
        <a:defRPr kern="1200" sz="14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intro.org/data/index.php?data=resume"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lstStyle/>
          <a:p>
            <a:pPr lvl="0" indent="0" marL="0">
              <a:buNone/>
            </a:pPr>
            <a:r>
              <a:rPr/>
              <a:t>DATA 606 Hakim - Project</a:t>
            </a:r>
          </a:p>
        </p:txBody>
      </p:sp>
      <p:sp>
        <p:nvSpPr>
          <p:cNvPr id="3" name="Subtitle 2"/>
          <p:cNvSpPr>
            <a:spLocks noGrp="1"/>
          </p:cNvSpPr>
          <p:nvPr>
            <p:ph idx="1" type="subTitle"/>
          </p:nvPr>
        </p:nvSpPr>
        <p:spPr>
          <a:xfrm>
            <a:off x="1507067" y="4050833"/>
            <a:ext cx="7766936" cy="1096899"/>
          </a:xfrm>
        </p:spPr>
        <p:txBody>
          <a:bodyPr/>
          <a:lstStyle/>
          <a:p>
            <a:pPr lvl="0" indent="0" marL="0">
              <a:buNone/>
            </a:pPr>
            <a:br/>
            <a:br/>
            <a:r>
              <a:rPr/>
              <a:t>Jawaid Hakim</a:t>
            </a:r>
          </a:p>
        </p:txBody>
      </p:sp>
      <p:sp>
        <p:nvSpPr>
          <p:cNvPr id="4" name="Date Placeholder 3"/>
          <p:cNvSpPr>
            <a:spLocks noGrp="1"/>
          </p:cNvSpPr>
          <p:nvPr>
            <p:ph idx="10" sz="half" type="dt"/>
          </p:nvPr>
        </p:nvSpPr>
        <p:spPr/>
        <p:txBody>
          <a:bodyPr/>
          <a:lstStyle/>
          <a:p>
            <a:pPr lvl="0" indent="0" marL="0">
              <a:buNone/>
            </a:pPr>
            <a:r>
              <a:rPr/>
              <a:t>2022-12-02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Chi-square</a:t>
            </a:r>
          </a:p>
        </p:txBody>
      </p:sp>
      <p:sp>
        <p:nvSpPr>
          <p:cNvPr id="3" name="Content Placeholder 2"/>
          <p:cNvSpPr>
            <a:spLocks noGrp="1"/>
          </p:cNvSpPr>
          <p:nvPr>
            <p:ph idx="1"/>
          </p:nvPr>
        </p:nvSpPr>
        <p:spPr/>
        <p:txBody>
          <a:bodyPr/>
          <a:lstStyle/>
          <a:p>
            <a:pPr lvl="0" indent="0">
              <a:buNone/>
            </a:pPr>
            <a:r>
              <a:rPr>
                <a:latin typeface="Courier"/>
              </a:rPr>
              <a:t>## Response: received_callback_cat (factor)
## Explanatory: race (factor)
## Null Hypothesis: independence
## # A tibble: 1 × 1
##    stat
##   &lt;dbl&gt;
## 1  16.4</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Simulated null distribution</a:t>
            </a:r>
          </a:p>
        </p:txBody>
      </p:sp>
      <p:sp>
        <p:nvSpPr>
          <p:cNvPr id="3" name="Content Placeholder 2"/>
          <p:cNvSpPr>
            <a:spLocks noGrp="1"/>
          </p:cNvSpPr>
          <p:nvPr>
            <p:ph idx="1"/>
          </p:nvPr>
        </p:nvSpPr>
        <p:spPr/>
        <p:txBody>
          <a:bodyPr/>
          <a:lstStyle/>
          <a:p>
            <a:pPr lvl="0" indent="0" marL="0">
              <a:buNone/>
            </a:pPr>
            <a:r>
              <a:rPr/>
              <a:t>The null distribution is what we would expect to see if the response and explanatory variables were truly independent.</a:t>
            </a:r>
          </a:p>
          <a:p>
            <a:pPr lvl="0" indent="0">
              <a:buNone/>
            </a:pPr>
            <a:r>
              <a:rPr>
                <a:latin typeface="Courier"/>
              </a:rPr>
              <a:t>sim_null_dist </a:t>
            </a:r>
            <a:r>
              <a:rPr>
                <a:solidFill>
                  <a:srgbClr val="007020"/>
                </a:solidFill>
                <a:latin typeface="Courier"/>
              </a:rPr>
              <a:t>&lt;-</a:t>
            </a:r>
            <a:r>
              <a:rPr>
                <a:latin typeface="Courier"/>
              </a:rPr>
              <a:t> df </a:t>
            </a:r>
            <a:r>
              <a:rPr>
                <a:solidFill>
                  <a:srgbClr val="4070A0"/>
                </a:solidFill>
                <a:latin typeface="Courier"/>
              </a:rPr>
              <a:t>|&gt;</a:t>
            </a:r>
            <a:br/>
            <a:r>
              <a:rPr>
                <a:latin typeface="Courier"/>
              </a:rPr>
              <a:t>  </a:t>
            </a:r>
            <a:r>
              <a:rPr>
                <a:solidFill>
                  <a:srgbClr val="06287E"/>
                </a:solidFill>
                <a:latin typeface="Courier"/>
              </a:rPr>
              <a:t>specify</a:t>
            </a:r>
            <a:r>
              <a:rPr>
                <a:latin typeface="Courier"/>
              </a:rPr>
              <a:t>(received_callback_cat </a:t>
            </a:r>
            <a:r>
              <a:rPr>
                <a:solidFill>
                  <a:srgbClr val="4070A0"/>
                </a:solidFill>
                <a:latin typeface="Courier"/>
              </a:rPr>
              <a:t>~</a:t>
            </a:r>
            <a:r>
              <a:rPr>
                <a:latin typeface="Courier"/>
              </a:rPr>
              <a:t> race, </a:t>
            </a:r>
            <a:br/>
            <a:r>
              <a:rPr>
                <a:latin typeface="Courier"/>
              </a:rPr>
              <a:t>          </a:t>
            </a:r>
            <a:r>
              <a:rPr>
                <a:solidFill>
                  <a:srgbClr val="7D9029"/>
                </a:solidFill>
                <a:latin typeface="Courier"/>
              </a:rPr>
              <a:t>success =</a:t>
            </a:r>
            <a:r>
              <a:rPr>
                <a:latin typeface="Courier"/>
              </a:rPr>
              <a:t> </a:t>
            </a:r>
            <a:r>
              <a:rPr>
                <a:solidFill>
                  <a:srgbClr val="4070A0"/>
                </a:solidFill>
                <a:latin typeface="Courier"/>
              </a:rPr>
              <a:t>'Yes'</a:t>
            </a:r>
            <a:r>
              <a:rPr>
                <a:latin typeface="Courier"/>
              </a:rPr>
              <a:t>) </a:t>
            </a:r>
            <a:r>
              <a:rPr>
                <a:solidFill>
                  <a:srgbClr val="4070A0"/>
                </a:solidFill>
                <a:latin typeface="Courier"/>
              </a:rPr>
              <a:t>|&gt;</a:t>
            </a:r>
            <a:br/>
            <a:r>
              <a:rPr>
                <a:latin typeface="Courier"/>
              </a:rPr>
              <a:t>  </a:t>
            </a:r>
            <a:r>
              <a:rPr>
                <a:solidFill>
                  <a:srgbClr val="06287E"/>
                </a:solidFill>
                <a:latin typeface="Courier"/>
              </a:rPr>
              <a:t>hypothesize</a:t>
            </a:r>
            <a:r>
              <a:rPr>
                <a:latin typeface="Courier"/>
              </a:rPr>
              <a:t>(</a:t>
            </a:r>
            <a:r>
              <a:rPr>
                <a:solidFill>
                  <a:srgbClr val="7D9029"/>
                </a:solidFill>
                <a:latin typeface="Courier"/>
              </a:rPr>
              <a:t>null =</a:t>
            </a:r>
            <a:r>
              <a:rPr>
                <a:latin typeface="Courier"/>
              </a:rPr>
              <a:t> </a:t>
            </a:r>
            <a:r>
              <a:rPr>
                <a:solidFill>
                  <a:srgbClr val="4070A0"/>
                </a:solidFill>
                <a:latin typeface="Courier"/>
              </a:rPr>
              <a:t>'independence'</a:t>
            </a:r>
            <a:r>
              <a:rPr>
                <a:latin typeface="Courier"/>
              </a:rPr>
              <a:t>) </a:t>
            </a:r>
            <a:r>
              <a:rPr>
                <a:solidFill>
                  <a:srgbClr val="4070A0"/>
                </a:solidFill>
                <a:latin typeface="Courier"/>
              </a:rPr>
              <a:t>|&gt;</a:t>
            </a:r>
            <a:br/>
            <a:r>
              <a:rPr>
                <a:latin typeface="Courier"/>
              </a:rPr>
              <a:t>  </a:t>
            </a:r>
            <a:r>
              <a:rPr>
                <a:solidFill>
                  <a:srgbClr val="06287E"/>
                </a:solidFill>
                <a:latin typeface="Courier"/>
              </a:rPr>
              <a:t>generate</a:t>
            </a:r>
            <a:r>
              <a:rPr>
                <a:latin typeface="Courier"/>
              </a:rPr>
              <a:t>(</a:t>
            </a:r>
            <a:r>
              <a:rPr>
                <a:solidFill>
                  <a:srgbClr val="7D9029"/>
                </a:solidFill>
                <a:latin typeface="Courier"/>
              </a:rPr>
              <a:t>reps =</a:t>
            </a:r>
            <a:r>
              <a:rPr>
                <a:latin typeface="Courier"/>
              </a:rPr>
              <a:t> </a:t>
            </a:r>
            <a:r>
              <a:rPr>
                <a:solidFill>
                  <a:srgbClr val="40A070"/>
                </a:solidFill>
                <a:latin typeface="Courier"/>
              </a:rPr>
              <a:t>500</a:t>
            </a:r>
            <a:r>
              <a:rPr>
                <a:latin typeface="Courier"/>
              </a:rPr>
              <a:t>, </a:t>
            </a:r>
            <a:br/>
            <a:r>
              <a:rPr>
                <a:latin typeface="Courier"/>
              </a:rPr>
              <a:t>           </a:t>
            </a:r>
            <a:r>
              <a:rPr>
                <a:solidFill>
                  <a:srgbClr val="7D9029"/>
                </a:solidFill>
                <a:latin typeface="Courier"/>
              </a:rPr>
              <a:t>type =</a:t>
            </a:r>
            <a:r>
              <a:rPr>
                <a:latin typeface="Courier"/>
              </a:rPr>
              <a:t> </a:t>
            </a:r>
            <a:r>
              <a:rPr>
                <a:solidFill>
                  <a:srgbClr val="4070A0"/>
                </a:solidFill>
                <a:latin typeface="Courier"/>
              </a:rPr>
              <a:t>'permute'</a:t>
            </a:r>
            <a:r>
              <a:rPr>
                <a:latin typeface="Courier"/>
              </a:rPr>
              <a:t>) </a:t>
            </a:r>
            <a:r>
              <a:rPr>
                <a:solidFill>
                  <a:srgbClr val="4070A0"/>
                </a:solidFill>
                <a:latin typeface="Courier"/>
              </a:rPr>
              <a:t>|&gt;</a:t>
            </a:r>
            <a:br/>
            <a:r>
              <a:rPr>
                <a:latin typeface="Courier"/>
              </a:rPr>
              <a:t>  </a:t>
            </a:r>
            <a:r>
              <a:rPr>
                <a:solidFill>
                  <a:srgbClr val="06287E"/>
                </a:solidFill>
                <a:latin typeface="Courier"/>
              </a:rPr>
              <a:t>calculate</a:t>
            </a:r>
            <a:r>
              <a:rPr>
                <a:latin typeface="Courier"/>
              </a:rPr>
              <a:t>(</a:t>
            </a:r>
            <a:r>
              <a:rPr>
                <a:solidFill>
                  <a:srgbClr val="7D9029"/>
                </a:solidFill>
                <a:latin typeface="Courier"/>
              </a:rPr>
              <a:t>stat =</a:t>
            </a:r>
            <a:r>
              <a:rPr>
                <a:latin typeface="Courier"/>
              </a:rPr>
              <a:t> </a:t>
            </a:r>
            <a:r>
              <a:rPr>
                <a:solidFill>
                  <a:srgbClr val="4070A0"/>
                </a:solidFill>
                <a:latin typeface="Courier"/>
              </a:rPr>
              <a:t>'Chisq'</a:t>
            </a:r>
            <a:r>
              <a:rPr>
                <a:latin typeface="Courier"/>
              </a:rPr>
              <a:t>, </a:t>
            </a:r>
            <a:br/>
            <a:r>
              <a:rPr>
                <a:latin typeface="Courier"/>
              </a:rPr>
              <a:t>            </a:t>
            </a:r>
            <a:r>
              <a:rPr>
                <a:solidFill>
                  <a:srgbClr val="06287E"/>
                </a:solidFill>
                <a:latin typeface="Courier"/>
              </a:rPr>
              <a:t>c</a:t>
            </a:r>
            <a:r>
              <a:rPr>
                <a:latin typeface="Courier"/>
              </a:rPr>
              <a:t>(</a:t>
            </a:r>
            <a:r>
              <a:rPr>
                <a:solidFill>
                  <a:srgbClr val="4070A0"/>
                </a:solidFill>
                <a:latin typeface="Courier"/>
              </a:rPr>
              <a:t>'white'</a:t>
            </a:r>
            <a:r>
              <a:rPr>
                <a:latin typeface="Courier"/>
              </a:rPr>
              <a:t>, </a:t>
            </a:r>
            <a:r>
              <a:rPr>
                <a:solidFill>
                  <a:srgbClr val="4070A0"/>
                </a:solidFill>
                <a:latin typeface="Courier"/>
              </a:rPr>
              <a:t>'black'</a:t>
            </a:r>
            <a:r>
              <a:rPr>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Null distribution plot with observed stat and confidence internal</a:t>
            </a:r>
          </a:p>
        </p:txBody>
      </p:sp>
      <p:pic>
        <p:nvPicPr>
          <p:cNvPr descr="Hakim-Project_files/figure-pptx/unnamed-chunk-6-1.png" id="0" name="Picture 1"/>
          <p:cNvPicPr>
            <a:picLocks noGrp="1" noChangeAspect="1"/>
          </p:cNvPicPr>
          <p:nvPr/>
        </p:nvPicPr>
        <p:blipFill>
          <a:blip r:embed="rId2"/>
          <a:stretch>
            <a:fillRect/>
          </a:stretch>
        </p:blipFill>
        <p:spPr bwMode="auto">
          <a:xfrm>
            <a:off x="2540000" y="2159000"/>
            <a:ext cx="4838700" cy="38735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Plot of the null distribution shows the observed test statistic would be unlikely if there was no association between </a:t>
                </a:r>
                <a14:m>
                  <m:oMath xmlns:m="http://schemas.openxmlformats.org/officeDocument/2006/math">
                    <m:r>
                      <m:t>r</m:t>
                    </m:r>
                    <m:r>
                      <m:t>a</m:t>
                    </m:r>
                    <m:r>
                      <m:t>c</m:t>
                    </m:r>
                    <m:r>
                      <m:t>e</m:t>
                    </m:r>
                  </m:oMath>
                </a14:m>
                <a:r>
                  <a:rPr/>
                  <a:t> and </a:t>
                </a:r>
                <a14:m>
                  <m:oMath xmlns:m="http://schemas.openxmlformats.org/officeDocument/2006/math">
                    <m:r>
                      <m:t>c</m:t>
                    </m:r>
                    <m:r>
                      <m:t>a</m:t>
                    </m:r>
                    <m:r>
                      <m:t>l</m:t>
                    </m:r>
                    <m:r>
                      <m:t>l</m:t>
                    </m:r>
                    <m:r>
                      <m:t>b</m:t>
                    </m:r>
                    <m:r>
                      <m:t>a</m:t>
                    </m:r>
                    <m:r>
                      <m:t>c</m:t>
                    </m:r>
                    <m:r>
                      <m:t>k</m:t>
                    </m:r>
                    <m:r>
                      <m:rPr>
                        <m:sty m:val="p"/>
                      </m:rPr>
                      <m:t>_</m:t>
                    </m:r>
                    <m:r>
                      <m:t>r</m:t>
                    </m:r>
                    <m:r>
                      <m:t>a</m:t>
                    </m:r>
                    <m:r>
                      <m:t>t</m:t>
                    </m:r>
                    <m:r>
                      <m:t>e</m:t>
                    </m:r>
                  </m:oMath>
                </a14:m>
                <a:r>
                  <a:rPr/>
                  <a:t>. So we reject </a:t>
                </a:r>
                <a14:m>
                  <m:oMath xmlns:m="http://schemas.openxmlformats.org/officeDocument/2006/math">
                    <m:sSub>
                      <m:e>
                        <m:r>
                          <m:t>H</m:t>
                        </m:r>
                      </m:e>
                      <m:sub>
                        <m:r>
                          <m:t>0</m:t>
                        </m:r>
                      </m:sub>
                    </m:sSub>
                  </m:oMath>
                </a14:m>
                <a:r>
                  <a:rPr/>
                  <a:t> in favor </a:t>
                </a:r>
                <a14:m>
                  <m:oMath xmlns:m="http://schemas.openxmlformats.org/officeDocument/2006/math">
                    <m:sSub>
                      <m:e>
                        <m:r>
                          <m:t>H</m:t>
                        </m:r>
                      </m:e>
                      <m:sub>
                        <m:r>
                          <m:t>A</m:t>
                        </m:r>
                      </m:sub>
                    </m:sSub>
                  </m:oMath>
                </a14:m>
                <a:r>
                  <a:rPr/>
                  <a:t>.</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This study looked at </a:t>
                </a:r>
                <a14:m>
                  <m:oMath xmlns:m="http://schemas.openxmlformats.org/officeDocument/2006/math">
                    <m:r>
                      <m:t>r</m:t>
                    </m:r>
                    <m:r>
                      <m:t>a</m:t>
                    </m:r>
                    <m:r>
                      <m:t>c</m:t>
                    </m:r>
                    <m:r>
                      <m:t>e</m:t>
                    </m:r>
                  </m:oMath>
                </a14:m>
                <a:r>
                  <a:rPr/>
                  <a:t> as the explanatory variable. However, the dataset contains other variables (see below) that may be relevant. A multiple regression model could be used to identify combinations of explanatory variables.</a:t>
                </a:r>
              </a:p>
              <a:p>
                <a:pPr lvl="0" indent="-457200" marL="457200">
                  <a:buAutoNum type="arabicPeriod"/>
                </a:pPr>
                <a:r>
                  <a:rPr/>
                  <a:t>Gender</a:t>
                </a:r>
              </a:p>
              <a:p>
                <a:pPr lvl="0" indent="-457200" marL="457200">
                  <a:buAutoNum type="arabicPeriod"/>
                </a:pPr>
                <a:r>
                  <a:rPr/>
                  <a:t>Resume Quality</a:t>
                </a:r>
              </a:p>
              <a:p>
                <a:pPr lvl="0" indent="-457200" marL="457200">
                  <a:buAutoNum type="arabicPeriod"/>
                </a:pPr>
                <a:r>
                  <a:rPr/>
                  <a:t>Computer Skills</a:t>
                </a:r>
              </a:p>
              <a:p>
                <a:pPr lvl="0" indent="-457200" marL="457200">
                  <a:buAutoNum type="arabicPeriod"/>
                </a:pPr>
                <a:r>
                  <a:rPr/>
                  <a:t>Volunteer</a:t>
                </a:r>
              </a:p>
              <a:p>
                <a:pPr lvl="0" indent="-457200" marL="457200">
                  <a:buAutoNum type="arabicPeriod"/>
                </a:pPr>
                <a:r>
                  <a:rPr/>
                  <a:t>Honors</a:t>
                </a:r>
              </a:p>
              <a:p>
                <a:pPr lvl="0" indent="-457200" marL="457200">
                  <a:buAutoNum type="arabicPeriod"/>
                </a:pPr>
                <a:r>
                  <a:rPr/>
                  <a:t>…</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Generalized linear model</a:t>
            </a:r>
          </a:p>
        </p:txBody>
      </p:sp>
      <p:sp>
        <p:nvSpPr>
          <p:cNvPr id="3" name="Content Placeholder 2"/>
          <p:cNvSpPr>
            <a:spLocks noGrp="1"/>
          </p:cNvSpPr>
          <p:nvPr>
            <p:ph idx="1"/>
          </p:nvPr>
        </p:nvSpPr>
        <p:spPr/>
        <p:txBody>
          <a:bodyPr/>
          <a:lstStyle/>
          <a:p>
            <a:pPr lvl="0" indent="0">
              <a:buNone/>
            </a:pPr>
            <a:r>
              <a:rPr>
                <a:latin typeface="Courier"/>
              </a:rPr>
              <a:t>                    Estimate Std. Error z value Pr(&gt;|z|)    
(Intercept)          -1.9350     0.1545 -12.525  &lt; 2e-16 ***
genderm              -0.1785     0.1337  -1.335   0.1818    
resume_quality.L      0.2243     0.1178   1.904   0.0569 .  
computer_skillsTRUE  -0.3433     0.1386  -2.478   0.0132 *  
volunteerTRUE        -0.1305     0.1637  -0.797   0.4253    
honorsTRUE            0.7819     0.1819   4.299 1.72e-05 ***
raceblack            -0.4298     0.1078  -3.988 6.65e-05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Limitations</a:t>
            </a:r>
          </a:p>
        </p:txBody>
      </p:sp>
      <p:sp>
        <p:nvSpPr>
          <p:cNvPr id="3" name="Content Placeholder 2"/>
          <p:cNvSpPr>
            <a:spLocks noGrp="1"/>
          </p:cNvSpPr>
          <p:nvPr>
            <p:ph idx="1"/>
          </p:nvPr>
        </p:nvSpPr>
        <p:spPr/>
        <p:txBody>
          <a:bodyPr/>
          <a:lstStyle/>
          <a:p>
            <a:pPr lvl="0" indent="0" marL="0">
              <a:buNone/>
            </a:pPr>
            <a:r>
              <a:rPr/>
              <a:t>This study was originally conducted in 2001 and 2002 in Chicago and Boston. Over the last 20 years there has been increasing awareness of bias in hiring practices. The data needs to be refreshed and more cities should be included in the study to eliminate potential regional biases.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Many biases have been identified in the job market over the years. As a result, HR professionals recommend not including age, religion, nationality, sexual orientation, etc. in job applications.</a:t>
            </a:r>
          </a:p>
          <a:p>
            <a:pPr lvl="0" indent="0" marL="0">
              <a:buNone/>
            </a:pPr>
            <a:r>
              <a:rPr/>
              <a:t>This study identified the applicant’s first name as a potential source of bias (!), which should raise red flags for HR professionals, job applicants, and hiring managers.</a:t>
            </a:r>
          </a:p>
          <a:p>
            <a:pPr lvl="0" indent="0" marL="0">
              <a:buNone/>
            </a:pPr>
            <a:r>
              <a:rPr/>
              <a:t>One hopes such studies will lead to even greater awareness regarding subtle biases in hiring practices and the need for training and due diligence that is necessary to overcome such biases.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Researchers randomly generated realistic resumes to send to job postings in Boston and Chicago.</a:t>
            </a:r>
          </a:p>
          <a:p>
            <a:pPr lvl="0"/>
            <a:r>
              <a:rPr/>
              <a:t>They then randomly assigned a </a:t>
            </a:r>
            <a:r>
              <a:rPr i="1"/>
              <a:t>first name</a:t>
            </a:r>
            <a:r>
              <a:rPr/>
              <a:t> to the resume that would communicate the race and gender of the applicant.</a:t>
            </a:r>
          </a:p>
          <a:p>
            <a:pPr lvl="0"/>
            <a:r>
              <a:rPr/>
              <a:t>First names for the study were selected so that the names would predominantly be recognized as belonging to </a:t>
            </a:r>
            <a:r>
              <a:rPr b="1"/>
              <a:t>black</a:t>
            </a:r>
            <a:r>
              <a:rPr/>
              <a:t> or </a:t>
            </a:r>
            <a:r>
              <a:rPr b="1"/>
              <a:t>white</a:t>
            </a:r>
            <a:r>
              <a:rPr/>
              <a:t> individuals.</a:t>
            </a:r>
          </a:p>
          <a:p>
            <a:pPr lvl="0" indent="0" marL="0">
              <a:buNone/>
            </a:pPr>
            <a:r>
              <a:rPr b="1"/>
              <a:t>Research Question</a:t>
            </a:r>
            <a:r>
              <a:rPr/>
              <a:t>: Does the perceived </a:t>
            </a:r>
            <a:r>
              <a:rPr b="1"/>
              <a:t>race</a:t>
            </a:r>
            <a:r>
              <a:rPr/>
              <a:t> of applicants have a meaningful impact on the </a:t>
            </a:r>
            <a:r>
              <a:rPr b="1"/>
              <a:t>callback rate</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 </a:t>
            </a:r>
            <a:r>
              <a:rPr>
                <a:hlinkClick r:id="rId2"/>
              </a:rPr>
              <a:t>OpenIntro</a:t>
            </a:r>
            <a:r>
              <a:rPr/>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457200" marL="457200">
                  <a:buAutoNum type="arabicPeriod"/>
                </a:pPr>
                <a:r>
                  <a:rPr/>
                  <a:t>Each of the 4870 cases represents a randomly generated resume</a:t>
                </a:r>
              </a:p>
              <a:p>
                <a:pPr lvl="0" indent="-457200" marL="457200">
                  <a:buAutoNum type="arabicPeriod"/>
                </a:pPr>
                <a:r>
                  <a:rPr/>
                  <a:t>This was an </a:t>
                </a:r>
                <a:r>
                  <a:rPr b="1"/>
                  <a:t>experiment</a:t>
                </a:r>
                <a:r>
                  <a:rPr/>
                  <a:t> conducted over several months during 2001 and 2002 in Boston and Chicago</a:t>
                </a:r>
              </a:p>
              <a:p>
                <a:pPr lvl="0" indent="-457200" marL="457200">
                  <a:buAutoNum type="arabicPeriod"/>
                </a:pPr>
                <a:r>
                  <a:rPr/>
                  <a:t>Categorical response variable is </a:t>
                </a:r>
                <a14:m>
                  <m:oMath xmlns:m="http://schemas.openxmlformats.org/officeDocument/2006/math">
                    <m:r>
                      <m:t>r</m:t>
                    </m:r>
                    <m:r>
                      <m:t>e</m:t>
                    </m:r>
                    <m:r>
                      <m:t>c</m:t>
                    </m:r>
                    <m:r>
                      <m:t>e</m:t>
                    </m:r>
                    <m:r>
                      <m:t>i</m:t>
                    </m:r>
                    <m:r>
                      <m:t>v</m:t>
                    </m:r>
                    <m:r>
                      <m:t>e</m:t>
                    </m:r>
                    <m:r>
                      <m:t>d</m:t>
                    </m:r>
                    <m:r>
                      <m:rPr>
                        <m:sty m:val="p"/>
                      </m:rPr>
                      <m:t>_</m:t>
                    </m:r>
                    <m:r>
                      <m:t>c</m:t>
                    </m:r>
                    <m:r>
                      <m:t>a</m:t>
                    </m:r>
                    <m:r>
                      <m:t>l</m:t>
                    </m:r>
                    <m:r>
                      <m:t>l</m:t>
                    </m:r>
                    <m:r>
                      <m:t>b</m:t>
                    </m:r>
                    <m:r>
                      <m:t>a</m:t>
                    </m:r>
                    <m:r>
                      <m:t>c</m:t>
                    </m:r>
                    <m:r>
                      <m:t>k</m:t>
                    </m:r>
                  </m:oMath>
                </a14:m>
              </a:p>
              <a:p>
                <a:pPr lvl="0" indent="-457200" marL="457200">
                  <a:buAutoNum type="arabicPeriod"/>
                </a:pPr>
                <a:r>
                  <a:rPr/>
                  <a:t>Categorical explanatory variable is </a:t>
                </a:r>
                <a14:m>
                  <m:oMath xmlns:m="http://schemas.openxmlformats.org/officeDocument/2006/math">
                    <m:r>
                      <m:t>r</m:t>
                    </m:r>
                    <m:r>
                      <m:t>a</m:t>
                    </m:r>
                    <m:r>
                      <m:t>c</m:t>
                    </m:r>
                    <m:r>
                      <m:t>e</m:t>
                    </m:r>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Callback Proportions</a:t>
            </a:r>
          </a:p>
        </p:txBody>
      </p:sp>
      <p:pic>
        <p:nvPicPr>
          <p:cNvPr descr="Hakim-Project_files/figure-pptx/unnamed-chunk-1-1.png" id="0" name="Picture 1"/>
          <p:cNvPicPr>
            <a:picLocks noGrp="1" noChangeAspect="1"/>
          </p:cNvPicPr>
          <p:nvPr/>
        </p:nvPicPr>
        <p:blipFill>
          <a:blip r:embed="rId2"/>
          <a:stretch>
            <a:fillRect/>
          </a:stretch>
        </p:blipFill>
        <p:spPr bwMode="auto">
          <a:xfrm>
            <a:off x="2540000" y="2159000"/>
            <a:ext cx="4838700" cy="38735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sample proportion</a:t>
            </a:r>
          </a:p>
        </p:txBody>
      </p:sp>
      <p:sp>
        <p:nvSpPr>
          <p:cNvPr id="3" name="Content Placeholder 2"/>
          <p:cNvSpPr>
            <a:spLocks noGrp="1"/>
          </p:cNvSpPr>
          <p:nvPr>
            <p:ph idx="1"/>
          </p:nvPr>
        </p:nvSpPr>
        <p:spPr/>
        <p:txBody>
          <a:bodyPr/>
          <a:lstStyle/>
          <a:p>
            <a:pPr lvl="0" indent="0">
              <a:buNone/>
            </a:pPr>
            <a:r>
              <a:rPr>
                <a:latin typeface="Courier"/>
              </a:rPr>
              <a:t>sample_props </a:t>
            </a:r>
            <a:r>
              <a:rPr>
                <a:solidFill>
                  <a:srgbClr val="007020"/>
                </a:solidFill>
                <a:latin typeface="Courier"/>
              </a:rPr>
              <a:t>&lt;-</a:t>
            </a:r>
            <a:r>
              <a:rPr>
                <a:latin typeface="Courier"/>
              </a:rPr>
              <a:t> df </a:t>
            </a:r>
            <a:r>
              <a:rPr>
                <a:solidFill>
                  <a:srgbClr val="4070A0"/>
                </a:solidFill>
                <a:latin typeface="Courier"/>
              </a:rPr>
              <a:t>|&gt;</a:t>
            </a:r>
            <a:br/>
            <a:r>
              <a:rPr>
                <a:latin typeface="Courier"/>
              </a:rPr>
              <a:t>                    </a:t>
            </a:r>
            <a:r>
              <a:rPr>
                <a:solidFill>
                  <a:srgbClr val="06287E"/>
                </a:solidFill>
                <a:latin typeface="Courier"/>
              </a:rPr>
              <a:t>rep_sample_n</a:t>
            </a:r>
            <a:r>
              <a:rPr>
                <a:latin typeface="Courier"/>
              </a:rPr>
              <a:t>(</a:t>
            </a:r>
            <a:r>
              <a:rPr>
                <a:solidFill>
                  <a:srgbClr val="7D9029"/>
                </a:solidFill>
                <a:latin typeface="Courier"/>
              </a:rPr>
              <a:t>size =</a:t>
            </a:r>
            <a:r>
              <a:rPr>
                <a:latin typeface="Courier"/>
              </a:rPr>
              <a:t> </a:t>
            </a:r>
            <a:r>
              <a:rPr>
                <a:solidFill>
                  <a:srgbClr val="40A070"/>
                </a:solidFill>
                <a:latin typeface="Courier"/>
              </a:rPr>
              <a:t>500</a:t>
            </a:r>
            <a:r>
              <a:rPr>
                <a:latin typeface="Courier"/>
              </a:rPr>
              <a:t>, </a:t>
            </a:r>
            <a:br/>
            <a:r>
              <a:rPr>
                <a:latin typeface="Courier"/>
              </a:rPr>
              <a:t>                                 </a:t>
            </a:r>
            <a:r>
              <a:rPr>
                <a:solidFill>
                  <a:srgbClr val="7D9029"/>
                </a:solidFill>
                <a:latin typeface="Courier"/>
              </a:rPr>
              <a:t>reps =</a:t>
            </a:r>
            <a:r>
              <a:rPr>
                <a:latin typeface="Courier"/>
              </a:rPr>
              <a:t> </a:t>
            </a:r>
            <a:r>
              <a:rPr>
                <a:solidFill>
                  <a:srgbClr val="40A070"/>
                </a:solidFill>
                <a:latin typeface="Courier"/>
              </a:rPr>
              <a:t>1000</a:t>
            </a:r>
            <a:r>
              <a:rPr>
                <a:latin typeface="Courier"/>
              </a:rPr>
              <a:t>, </a:t>
            </a:r>
            <a:br/>
            <a:r>
              <a:rPr>
                <a:latin typeface="Courier"/>
              </a:rPr>
              <a:t>                                 </a:t>
            </a:r>
            <a:r>
              <a:rPr>
                <a:solidFill>
                  <a:srgbClr val="7D9029"/>
                </a:solidFill>
                <a:latin typeface="Courier"/>
              </a:rPr>
              <a:t>replace =</a:t>
            </a:r>
            <a:r>
              <a:rPr>
                <a:latin typeface="Courier"/>
              </a:rPr>
              <a:t> </a:t>
            </a:r>
            <a:r>
              <a:rPr>
                <a:solidFill>
                  <a:srgbClr val="880000"/>
                </a:solidFill>
                <a:latin typeface="Courier"/>
              </a:rPr>
              <a:t>TRUE</a:t>
            </a:r>
            <a:r>
              <a:rPr>
                <a:latin typeface="Courier"/>
              </a:rPr>
              <a:t>) </a:t>
            </a:r>
            <a:r>
              <a:rPr>
                <a:solidFill>
                  <a:srgbClr val="4070A0"/>
                </a:solidFill>
                <a:latin typeface="Courier"/>
              </a:rPr>
              <a:t>|&gt;</a:t>
            </a:r>
            <a:br/>
            <a:r>
              <a:rPr>
                <a:latin typeface="Courier"/>
              </a:rPr>
              <a:t>                    </a:t>
            </a:r>
            <a:r>
              <a:rPr>
                <a:solidFill>
                  <a:srgbClr val="06287E"/>
                </a:solidFill>
                <a:latin typeface="Courier"/>
              </a:rPr>
              <a:t>count</a:t>
            </a:r>
            <a:r>
              <a:rPr>
                <a:latin typeface="Courier"/>
              </a:rPr>
              <a:t>(received_callback_cat)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p_hat =</a:t>
            </a:r>
            <a:r>
              <a:rPr>
                <a:latin typeface="Courier"/>
              </a:rPr>
              <a:t> n </a:t>
            </a:r>
            <a:r>
              <a:rPr>
                <a:solidFill>
                  <a:srgbClr val="4070A0"/>
                </a:solidFill>
                <a:latin typeface="Courier"/>
              </a:rPr>
              <a:t>/</a:t>
            </a:r>
            <a:r>
              <a:rPr>
                <a:solidFill>
                  <a:srgbClr val="06287E"/>
                </a:solidFill>
                <a:latin typeface="Courier"/>
              </a:rPr>
              <a:t>sum</a:t>
            </a:r>
            <a:r>
              <a:rPr>
                <a:latin typeface="Courier"/>
              </a:rPr>
              <a:t>(n)) </a:t>
            </a:r>
            <a:r>
              <a:rPr>
                <a:solidFill>
                  <a:srgbClr val="4070A0"/>
                </a:solidFill>
                <a:latin typeface="Courier"/>
              </a:rPr>
              <a:t>|&gt;</a:t>
            </a:r>
            <a:br/>
            <a:r>
              <a:rPr>
                <a:latin typeface="Courier"/>
              </a:rPr>
              <a:t>                    </a:t>
            </a:r>
            <a:r>
              <a:rPr>
                <a:solidFill>
                  <a:srgbClr val="06287E"/>
                </a:solidFill>
                <a:latin typeface="Courier"/>
              </a:rPr>
              <a:t>filter</a:t>
            </a:r>
            <a:r>
              <a:rPr>
                <a:latin typeface="Courier"/>
              </a:rPr>
              <a:t>(received_callback_cat </a:t>
            </a:r>
            <a:r>
              <a:rPr>
                <a:solidFill>
                  <a:srgbClr val="4070A0"/>
                </a:solidFill>
                <a:latin typeface="Courier"/>
              </a:rPr>
              <a:t>==</a:t>
            </a:r>
            <a:r>
              <a:rPr>
                <a:latin typeface="Courier"/>
              </a:rPr>
              <a:t> </a:t>
            </a:r>
            <a:r>
              <a:rPr>
                <a:solidFill>
                  <a:srgbClr val="4070A0"/>
                </a:solidFill>
                <a:latin typeface="Courier"/>
              </a:rPr>
              <a:t>"Yes"</a:t>
            </a:r>
            <a:r>
              <a:rPr>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proportion</a:t>
            </a:r>
          </a:p>
        </p:txBody>
      </p:sp>
      <p:pic>
        <p:nvPicPr>
          <p:cNvPr descr="fig:  Hakim-Project_files/figure-pptx/plot-sample-props-1.png" id="0" name="Picture 1"/>
          <p:cNvPicPr>
            <a:picLocks noGrp="1" noChangeAspect="1"/>
          </p:cNvPicPr>
          <p:nvPr/>
        </p:nvPicPr>
        <p:blipFill>
          <a:blip r:embed="rId2"/>
          <a:stretch>
            <a:fillRect/>
          </a:stretch>
        </p:blipFill>
        <p:spPr bwMode="auto">
          <a:xfrm>
            <a:off x="2857500" y="2159000"/>
            <a:ext cx="4203700" cy="3365500"/>
          </a:xfrm>
          <a:prstGeom prst="rect">
            <a:avLst/>
          </a:prstGeom>
          <a:noFill/>
          <a:ln w="9525">
            <a:noFill/>
            <a:headEnd/>
            <a:tailEnd/>
          </a:ln>
        </p:spPr>
      </p:pic>
      <p:sp>
        <p:nvSpPr>
          <p:cNvPr id="1" name="TextBox 3"/>
          <p:cNvSpPr txBox="1"/>
          <p:nvPr/>
        </p:nvSpPr>
        <p:spPr>
          <a:xfrm>
            <a:off x="673100" y="5524500"/>
            <a:ext cx="8585200" cy="508000"/>
          </a:xfrm>
          <a:prstGeom prst="rect">
            <a:avLst/>
          </a:prstGeom>
          <a:noFill/>
        </p:spPr>
        <p:txBody>
          <a:bodyPr/>
          <a:lstStyle/>
          <a:p>
            <a:pPr lvl="0" indent="0" marL="0" algn="ctr">
              <a:buNone/>
            </a:pPr>
            <a:r>
              <a:rPr/>
              <a:t>Sample Proportion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Confidence Interval</a:t>
            </a:r>
          </a:p>
        </p:txBody>
      </p:sp>
      <p:sp>
        <p:nvSpPr>
          <p:cNvPr id="3" name="Content Placeholder 2"/>
          <p:cNvSpPr>
            <a:spLocks noGrp="1"/>
          </p:cNvSpPr>
          <p:nvPr>
            <p:ph idx="1"/>
          </p:nvPr>
        </p:nvSpPr>
        <p:spPr/>
        <p:txBody>
          <a:bodyPr/>
          <a:lstStyle/>
          <a:p>
            <a:pPr lvl="0" indent="0" marL="0">
              <a:buNone/>
            </a:pPr>
            <a:r>
              <a:rPr/>
              <a:t>95% Confidence Interval for the sample proportion:</a:t>
            </a:r>
          </a:p>
          <a:p>
            <a:pPr lvl="0" indent="0">
              <a:buNone/>
            </a:pPr>
            <a:r>
              <a:rPr>
                <a:latin typeface="Courier"/>
              </a:rPr>
              <a:t>## # A tibble: 1 × 2
##   lower_ci upper_ci
##      &lt;dbl&gt;    &lt;dbl&gt;
## 1   0.0731   0.0881</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Independence hypothesis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H</m:t>
                        </m:r>
                      </m:e>
                      <m:sub>
                        <m:r>
                          <m:t>0</m:t>
                        </m:r>
                      </m:sub>
                    </m:sSub>
                  </m:oMath>
                </a14:m>
                <a:r>
                  <a:rPr/>
                  <a:t>: there is no difference in callback proportion between candidates who are perceived to be white and those perceived to be black</a:t>
                </a:r>
              </a:p>
              <a:p>
                <a:pPr lvl="0" indent="0" marL="0">
                  <a:buNone/>
                </a:pPr>
                <a14:m>
                  <m:oMath xmlns:m="http://schemas.openxmlformats.org/officeDocument/2006/math">
                    <m:sSub>
                      <m:e>
                        <m:r>
                          <m:t>H</m:t>
                        </m:r>
                      </m:e>
                      <m:sub>
                        <m:r>
                          <m:t>A</m:t>
                        </m:r>
                      </m:sub>
                    </m:sSub>
                  </m:oMath>
                </a14:m>
                <a:r>
                  <a:rPr/>
                  <a:t>: candidates who are white are more likely to receive callback</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Chi-square Testing framework</a:t>
            </a:r>
          </a:p>
        </p:txBody>
      </p:sp>
      <p:sp>
        <p:nvSpPr>
          <p:cNvPr id="3" name="Content Placeholder 2"/>
          <p:cNvSpPr>
            <a:spLocks noGrp="1"/>
          </p:cNvSpPr>
          <p:nvPr>
            <p:ph idx="1"/>
          </p:nvPr>
        </p:nvSpPr>
        <p:spPr/>
        <p:txBody>
          <a:bodyPr/>
          <a:lstStyle/>
          <a:p>
            <a:pPr lvl="0" indent="0" marL="0">
              <a:buNone/>
            </a:pPr>
            <a:r>
              <a:rPr/>
              <a:t>Assumptions for using Chi-square:</a:t>
            </a:r>
          </a:p>
          <a:p>
            <a:pPr lvl="0" indent="-457200" marL="457200">
              <a:buAutoNum type="arabicPeriod"/>
            </a:pPr>
            <a:r>
              <a:rPr/>
              <a:t>Both variables are categorical</a:t>
            </a:r>
          </a:p>
          <a:p>
            <a:pPr lvl="0" indent="-457200" marL="457200">
              <a:buAutoNum type="arabicPeriod"/>
            </a:pPr>
            <a:r>
              <a:rPr/>
              <a:t>Observations are independent</a:t>
            </a:r>
          </a:p>
          <a:p>
            <a:pPr lvl="0" indent="-457200" marL="457200">
              <a:buAutoNum type="arabicPeriod"/>
            </a:pPr>
            <a:r>
              <a:rPr/>
              <a:t>Individuals can only belong to one cell in the contingency table. That is, cells in the table are mutually exclusive – an individual cannot belong to more than one cell</a:t>
            </a:r>
          </a:p>
          <a:p>
            <a:pPr lvl="0" indent="-457200" marL="457200">
              <a:buAutoNum type="arabicPeriod"/>
            </a:pPr>
            <a:r>
              <a:rPr/>
              <a:t>There must be at least 5 frequencies in each cell</a:t>
            </a:r>
          </a:p>
          <a:p>
            <a:pPr lvl="0" indent="0" marL="0">
              <a:buNone/>
            </a:pPr>
            <a:r>
              <a:rPr/>
              <a:t>Our dataset satisfies all above assumptions.</a:t>
            </a:r>
          </a:p>
        </p:txBody>
      </p:sp>
    </p:spTree>
  </p:cSld>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esentation3" id="{4415EC67-C57A-0148-A4F0-52D410C0BADF}" vid="{F61B2B17-803A-3243-A97A-CBC63A6EF9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606 Hakim - Project</dc:title>
  <dc:creator>Jawaid Hakim</dc:creator>
  <cp:keywords/>
  <dcterms:created xsi:type="dcterms:W3CDTF">2022-12-02T20:17:09Z</dcterms:created>
  <dcterms:modified xsi:type="dcterms:W3CDTF">2022-12-02T20:17:09Z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2022-12-02</vt:lpwstr>
  </property>
  <property fmtid="{D5CDD505-2E9C-101B-9397-08002B2CF9AE}" pid="3" name="output">
    <vt:lpwstr/>
  </property>
</Properties>
</file>