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5610"/>
    <p:restoredTop sz="95890"/>
  </p:normalViewPr>
  <p:slideViewPr>
    <p:cSldViewPr snapToGrid="0" snapToObjects="1">
      <p:cViewPr varScale="1">
        <p:scale>
          <a:sx d="100" n="108"/>
          <a:sy d="100" n="108"/>
        </p:scale>
        <p:origin x="736" y="192"/>
      </p:cViewPr>
      <p:guideLst/>
    </p:cSldViewPr>
  </p:slideViewPr>
  <p:notesTextViewPr>
    <p:cViewPr>
      <p:scale>
        <a:sx d="1" n="1"/>
        <a:sy d="1" n="1"/>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presProps" Target="presProps.xml" /><Relationship Id="rId1" Type="http://schemas.openxmlformats.org/officeDocument/2006/relationships/slideMaster" Target="slideMasters/slideMaster1.xml" /><Relationship Id="rId23" Type="http://schemas.openxmlformats.org/officeDocument/2006/relationships/tableStyles" Target="tableStyles.xml" /><Relationship Id="rId22" Type="http://schemas.openxmlformats.org/officeDocument/2006/relationships/theme" Target="theme/theme1.xml" /><Relationship Id="rId21"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slideLayouts/slideLayout13.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17" Target="../theme/theme1.xml" Type="http://schemas.openxmlformats.org/officeDocument/2006/relationships/theme" /><Relationship Id="rId2" Target="../slideLayouts/slideLayout2.xml" Type="http://schemas.openxmlformats.org/officeDocument/2006/relationships/slideLayout" /><Relationship Id="rId16" Target="../slideLayouts/slideLayout16.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5" Target="../slideLayouts/slideLayout1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slideLayouts/slideLayout14.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b="b" l="l" r="r" t="t"/>
              <a:pathLst>
                <a:path h="6866467" w="3007349">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b="b" l="l" r="r" t="t"/>
              <a:pathLst>
                <a:path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fmla="val 100000" name="adj"/>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b="b" l="l" r="r" t="t"/>
              <a:pathLst>
                <a:path h="6866467" w="2858013">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b="b" l="l" r="r" t="t"/>
              <a:pathLst>
                <a:path h="6858000" w="1290094">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b="b" l="l" r="r" t="t"/>
              <a:pathLst>
                <a:path h="6858000" w="1249825">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fmla="val 100000" name="adj"/>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fmla="val 0" name="adj"/>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anchor="t" bIns="45720" lIns="91440" rIns="91440" rtlCol="0" tIns="45720" vert="horz">
            <a:normAutofit/>
          </a:bodyPr>
          <a:lstStyle/>
          <a:p>
            <a:r>
              <a:rPr lang="en-US"/>
              <a:t>Click to edit Master title style</a:t>
            </a:r>
            <a:endParaRPr dirty="0" lang="en-US"/>
          </a:p>
        </p:txBody>
      </p:sp>
      <p:sp>
        <p:nvSpPr>
          <p:cNvPr id="3" name="Text Placeholder 2"/>
          <p:cNvSpPr>
            <a:spLocks noGrp="1"/>
          </p:cNvSpPr>
          <p:nvPr>
            <p:ph idx="1" type="body"/>
          </p:nvPr>
        </p:nvSpPr>
        <p:spPr>
          <a:xfrm>
            <a:off x="677334" y="2160589"/>
            <a:ext cx="8596668" cy="3880773"/>
          </a:xfrm>
          <a:prstGeom prst="rect">
            <a:avLst/>
          </a:prstGeom>
        </p:spPr>
        <p:txBody>
          <a:bodyPr bIns="45720" lIns="91440" rIns="91440" rtlCol="0" tIns="45720" vert="horz">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4" name="Date Placeholder 3"/>
          <p:cNvSpPr>
            <a:spLocks noGrp="1"/>
          </p:cNvSpPr>
          <p:nvPr>
            <p:ph idx="2" sz="half" type="dt"/>
          </p:nvPr>
        </p:nvSpPr>
        <p:spPr>
          <a:xfrm>
            <a:off x="7205133" y="6041362"/>
            <a:ext cx="911939" cy="365125"/>
          </a:xfrm>
          <a:prstGeom prst="rect">
            <a:avLst/>
          </a:prstGeom>
        </p:spPr>
        <p:txBody>
          <a:bodyPr anchor="ctr" bIns="45720" lIns="91440" rIns="91440" rtlCol="0" tIns="45720" vert="horz"/>
          <a:lstStyle>
            <a:lvl1pPr algn="r">
              <a:defRPr sz="900">
                <a:solidFill>
                  <a:schemeClr val="tx1">
                    <a:tint val="75000"/>
                  </a:schemeClr>
                </a:solidFill>
              </a:defRPr>
            </a:lvl1pPr>
          </a:lstStyle>
          <a:p>
            <a:fld id="{B61BEF0D-F0BB-DE4B-95CE-6DB70DBA9567}" type="datetimeFigureOut">
              <a:rPr dirty="0" lang="en-US"/>
              <a:pPr/>
              <a:t>12/2/22</a:t>
            </a:fld>
            <a:endParaRPr dirty="0" lang="en-US"/>
          </a:p>
        </p:txBody>
      </p:sp>
      <p:sp>
        <p:nvSpPr>
          <p:cNvPr id="5" name="Footer Placeholder 4"/>
          <p:cNvSpPr>
            <a:spLocks noGrp="1"/>
          </p:cNvSpPr>
          <p:nvPr>
            <p:ph idx="3" sz="quarter" type="ftr"/>
          </p:nvPr>
        </p:nvSpPr>
        <p:spPr>
          <a:xfrm>
            <a:off x="677334" y="6041362"/>
            <a:ext cx="6297612" cy="365125"/>
          </a:xfrm>
          <a:prstGeom prst="rect">
            <a:avLst/>
          </a:prstGeom>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6" name="Slide Number Placeholder 5"/>
          <p:cNvSpPr>
            <a:spLocks noGrp="1"/>
          </p:cNvSpPr>
          <p:nvPr>
            <p:ph idx="4" sz="quarter" type="sldNum"/>
          </p:nvPr>
        </p:nvSpPr>
        <p:spPr>
          <a:xfrm>
            <a:off x="8590663" y="6041362"/>
            <a:ext cx="683339" cy="365125"/>
          </a:xfrm>
          <a:prstGeom prst="rect">
            <a:avLst/>
          </a:prstGeom>
        </p:spPr>
        <p:txBody>
          <a:bodyPr anchor="ctr" bIns="45720" lIns="91440" rIns="91440" rtlCol="0" tIns="45720" vert="horz"/>
          <a:lstStyle>
            <a:lvl1pPr algn="r">
              <a:defRPr sz="900">
                <a:solidFill>
                  <a:schemeClr val="accent1"/>
                </a:solidFill>
              </a:defRPr>
            </a:lvl1pPr>
          </a:lstStyle>
          <a:p>
            <a:fld id="{D57F1E4F-1CFF-5643-939E-217C01CDF565}" type="slidenum">
              <a:rPr dirty="0" lang="en-US"/>
              <a:pPr/>
              <a:t>‹#›</a:t>
            </a:fld>
            <a:endParaRPr dirty="0" lang="en-US"/>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eaLnBrk="1" hangingPunct="1" latinLnBrk="0" rtl="0">
        <a:spcBef>
          <a:spcPct val="0"/>
        </a:spcBef>
        <a:buNone/>
        <a:defRPr kern="1200" sz="36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charset="2" typeface="Wingdings 3"/>
        <a:buChar char=""/>
        <a:defRPr kern="1200" sz="18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charset="2" typeface="Wingdings 3"/>
        <a:buChar char=""/>
        <a:defRPr kern="1200" sz="16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charset="2" typeface="Wingdings 3"/>
        <a:buChar char=""/>
        <a:defRPr kern="1200" sz="14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charset="2" typeface="Wingdings 3"/>
        <a:buChar char=""/>
        <a:defRPr kern="1200" sz="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charset="2" typeface="Wingdings 3"/>
        <a:buChar char=""/>
        <a:defRPr kern="1200" sz="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charset="2" typeface="Wingdings 3"/>
        <a:buChar char=""/>
        <a:defRPr kern="1200" sz="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charset="2" typeface="Wingdings 3"/>
        <a:buChar char=""/>
        <a:defRPr kern="1200" sz="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charset="2" typeface="Wingdings 3"/>
        <a:buChar char=""/>
        <a:defRPr kern="1200" sz="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charset="2" typeface="Wingdings 3"/>
        <a:buChar char=""/>
        <a:defRPr kern="1200" sz="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openintro.org/data/index.php?data=resume"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404534"/>
            <a:ext cx="7766936" cy="1646302"/>
          </a:xfrm>
        </p:spPr>
        <p:txBody>
          <a:bodyPr/>
          <a:lstStyle/>
          <a:p>
            <a:pPr lvl="0" indent="0" marL="0">
              <a:buNone/>
            </a:pPr>
            <a:r>
              <a:rPr/>
              <a:t>DATA 606 Hakim - Project</a:t>
            </a:r>
          </a:p>
        </p:txBody>
      </p:sp>
      <p:sp>
        <p:nvSpPr>
          <p:cNvPr id="3" name="Subtitle 2"/>
          <p:cNvSpPr>
            <a:spLocks noGrp="1"/>
          </p:cNvSpPr>
          <p:nvPr>
            <p:ph idx="1" type="subTitle"/>
          </p:nvPr>
        </p:nvSpPr>
        <p:spPr>
          <a:xfrm>
            <a:off x="1507067" y="4050833"/>
            <a:ext cx="7766936" cy="1096899"/>
          </a:xfrm>
        </p:spPr>
        <p:txBody>
          <a:bodyPr/>
          <a:lstStyle/>
          <a:p>
            <a:pPr lvl="0" indent="0" marL="0">
              <a:buNone/>
            </a:pPr>
            <a:br/>
            <a:br/>
            <a:r>
              <a:rPr/>
              <a:t>Jawaid Hakim</a:t>
            </a:r>
          </a:p>
        </p:txBody>
      </p:sp>
      <p:sp>
        <p:nvSpPr>
          <p:cNvPr id="4" name="Date Placeholder 3"/>
          <p:cNvSpPr>
            <a:spLocks noGrp="1"/>
          </p:cNvSpPr>
          <p:nvPr>
            <p:ph idx="10" sz="half" type="dt"/>
          </p:nvPr>
        </p:nvSpPr>
        <p:spPr/>
        <p:txBody>
          <a:bodyPr/>
          <a:lstStyle/>
          <a:p>
            <a:pPr lvl="0" indent="0" marL="0">
              <a:buNone/>
            </a:pPr>
            <a:r>
              <a:rPr/>
              <a:t>2022-12-06</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Chi-square Testing framework</a:t>
            </a:r>
          </a:p>
        </p:txBody>
      </p:sp>
      <p:sp>
        <p:nvSpPr>
          <p:cNvPr id="3" name="Content Placeholder 2"/>
          <p:cNvSpPr>
            <a:spLocks noGrp="1"/>
          </p:cNvSpPr>
          <p:nvPr>
            <p:ph idx="1"/>
          </p:nvPr>
        </p:nvSpPr>
        <p:spPr/>
        <p:txBody>
          <a:bodyPr/>
          <a:lstStyle/>
          <a:p>
            <a:pPr lvl="0" indent="0" marL="0">
              <a:buNone/>
            </a:pPr>
            <a:r>
              <a:rPr/>
              <a:t>Assumptions for using Chi-square:</a:t>
            </a:r>
          </a:p>
          <a:p>
            <a:pPr lvl="0" indent="-457200" marL="457200">
              <a:buAutoNum type="arabicPeriod"/>
            </a:pPr>
            <a:r>
              <a:rPr/>
              <a:t>Both variables are categorical</a:t>
            </a:r>
          </a:p>
          <a:p>
            <a:pPr lvl="0" indent="-457200" marL="457200">
              <a:buAutoNum type="arabicPeriod"/>
            </a:pPr>
            <a:r>
              <a:rPr/>
              <a:t>Observations are independent</a:t>
            </a:r>
          </a:p>
          <a:p>
            <a:pPr lvl="0" indent="-457200" marL="457200">
              <a:buAutoNum type="arabicPeriod"/>
            </a:pPr>
            <a:r>
              <a:rPr/>
              <a:t>Individuals can only belong to one cell in the contingency table. That is, cells in the table are mutually exclusive – an individual cannot belong to more than one cell</a:t>
            </a:r>
          </a:p>
          <a:p>
            <a:pPr lvl="0" indent="-457200" marL="457200">
              <a:buAutoNum type="arabicPeriod"/>
            </a:pPr>
            <a:r>
              <a:rPr/>
              <a:t>There must be at least 5 frequencies in each cell</a:t>
            </a:r>
          </a:p>
          <a:p>
            <a:pPr lvl="0" indent="0" marL="0">
              <a:buNone/>
            </a:pPr>
            <a:r>
              <a:rPr/>
              <a:t>Our dataset satisfies all above assumptions.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Observed Chi-square</a:t>
            </a:r>
          </a:p>
        </p:txBody>
      </p:sp>
      <p:sp>
        <p:nvSpPr>
          <p:cNvPr id="3" name="Content Placeholder 2"/>
          <p:cNvSpPr>
            <a:spLocks noGrp="1"/>
          </p:cNvSpPr>
          <p:nvPr>
            <p:ph idx="1"/>
          </p:nvPr>
        </p:nvSpPr>
        <p:spPr/>
        <p:txBody>
          <a:bodyPr/>
          <a:lstStyle/>
          <a:p>
            <a:pPr lvl="0" indent="0">
              <a:buNone/>
            </a:pPr>
            <a:r>
              <a:rPr>
                <a:latin typeface="Courier"/>
              </a:rPr>
              <a:t>obs_indep_stat </a:t>
            </a:r>
            <a:r>
              <a:rPr>
                <a:solidFill>
                  <a:srgbClr val="007020"/>
                </a:solidFill>
                <a:latin typeface="Courier"/>
              </a:rPr>
              <a:t>&lt;-</a:t>
            </a:r>
            <a:r>
              <a:rPr>
                <a:latin typeface="Courier"/>
              </a:rPr>
              <a:t> df </a:t>
            </a:r>
            <a:r>
              <a:rPr>
                <a:solidFill>
                  <a:srgbClr val="4070A0"/>
                </a:solidFill>
                <a:latin typeface="Courier"/>
              </a:rPr>
              <a:t>|&gt;</a:t>
            </a:r>
            <a:br/>
            <a:r>
              <a:rPr>
                <a:latin typeface="Courier"/>
              </a:rPr>
              <a:t>    </a:t>
            </a:r>
            <a:r>
              <a:rPr>
                <a:solidFill>
                  <a:srgbClr val="06287E"/>
                </a:solidFill>
                <a:latin typeface="Courier"/>
              </a:rPr>
              <a:t>specify</a:t>
            </a:r>
            <a:r>
              <a:rPr>
                <a:latin typeface="Courier"/>
              </a:rPr>
              <a:t>(received_callback_cat </a:t>
            </a:r>
            <a:r>
              <a:rPr>
                <a:solidFill>
                  <a:srgbClr val="4070A0"/>
                </a:solidFill>
                <a:latin typeface="Courier"/>
              </a:rPr>
              <a:t>~</a:t>
            </a:r>
            <a:r>
              <a:rPr>
                <a:latin typeface="Courier"/>
              </a:rPr>
              <a:t> race, </a:t>
            </a:r>
            <a:br/>
            <a:r>
              <a:rPr>
                <a:latin typeface="Courier"/>
              </a:rPr>
              <a:t>            </a:t>
            </a:r>
            <a:r>
              <a:rPr>
                <a:solidFill>
                  <a:srgbClr val="7D9029"/>
                </a:solidFill>
                <a:latin typeface="Courier"/>
              </a:rPr>
              <a:t>success =</a:t>
            </a:r>
            <a:r>
              <a:rPr>
                <a:latin typeface="Courier"/>
              </a:rPr>
              <a:t> </a:t>
            </a:r>
            <a:r>
              <a:rPr>
                <a:solidFill>
                  <a:srgbClr val="4070A0"/>
                </a:solidFill>
                <a:latin typeface="Courier"/>
              </a:rPr>
              <a:t>'Yes'</a:t>
            </a:r>
            <a:r>
              <a:rPr>
                <a:latin typeface="Courier"/>
              </a:rPr>
              <a:t>) </a:t>
            </a:r>
            <a:r>
              <a:rPr>
                <a:solidFill>
                  <a:srgbClr val="4070A0"/>
                </a:solidFill>
                <a:latin typeface="Courier"/>
              </a:rPr>
              <a:t>|&gt;</a:t>
            </a:r>
            <a:br/>
            <a:r>
              <a:rPr>
                <a:latin typeface="Courier"/>
              </a:rPr>
              <a:t>    </a:t>
            </a:r>
            <a:r>
              <a:rPr>
                <a:solidFill>
                  <a:srgbClr val="06287E"/>
                </a:solidFill>
                <a:latin typeface="Courier"/>
              </a:rPr>
              <a:t>hypothesize</a:t>
            </a:r>
            <a:r>
              <a:rPr>
                <a:latin typeface="Courier"/>
              </a:rPr>
              <a:t>(</a:t>
            </a:r>
            <a:r>
              <a:rPr>
                <a:solidFill>
                  <a:srgbClr val="7D9029"/>
                </a:solidFill>
                <a:latin typeface="Courier"/>
              </a:rPr>
              <a:t>null =</a:t>
            </a:r>
            <a:r>
              <a:rPr>
                <a:latin typeface="Courier"/>
              </a:rPr>
              <a:t> </a:t>
            </a:r>
            <a:r>
              <a:rPr>
                <a:solidFill>
                  <a:srgbClr val="4070A0"/>
                </a:solidFill>
                <a:latin typeface="Courier"/>
              </a:rPr>
              <a:t>'independence'</a:t>
            </a:r>
            <a:r>
              <a:rPr>
                <a:latin typeface="Courier"/>
              </a:rPr>
              <a:t>) </a:t>
            </a:r>
            <a:r>
              <a:rPr>
                <a:solidFill>
                  <a:srgbClr val="4070A0"/>
                </a:solidFill>
                <a:latin typeface="Courier"/>
              </a:rPr>
              <a:t>|&gt;</a:t>
            </a:r>
            <a:br/>
            <a:r>
              <a:rPr>
                <a:latin typeface="Courier"/>
              </a:rPr>
              <a:t>    </a:t>
            </a:r>
            <a:r>
              <a:rPr>
                <a:solidFill>
                  <a:srgbClr val="06287E"/>
                </a:solidFill>
                <a:latin typeface="Courier"/>
              </a:rPr>
              <a:t>calculate</a:t>
            </a:r>
            <a:r>
              <a:rPr>
                <a:latin typeface="Courier"/>
              </a:rPr>
              <a:t>(</a:t>
            </a:r>
            <a:r>
              <a:rPr>
                <a:solidFill>
                  <a:srgbClr val="7D9029"/>
                </a:solidFill>
                <a:latin typeface="Courier"/>
              </a:rPr>
              <a:t>stat =</a:t>
            </a:r>
            <a:r>
              <a:rPr>
                <a:latin typeface="Courier"/>
              </a:rPr>
              <a:t> </a:t>
            </a:r>
            <a:r>
              <a:rPr>
                <a:solidFill>
                  <a:srgbClr val="4070A0"/>
                </a:solidFill>
                <a:latin typeface="Courier"/>
              </a:rPr>
              <a:t>'Chisq'</a:t>
            </a:r>
            <a:r>
              <a:rPr>
                <a:latin typeface="Courier"/>
              </a:rPr>
              <a:t>, </a:t>
            </a:r>
            <a:br/>
            <a:r>
              <a:rPr>
                <a:latin typeface="Courier"/>
              </a:rPr>
              <a:t>              </a:t>
            </a:r>
            <a:r>
              <a:rPr>
                <a:solidFill>
                  <a:srgbClr val="06287E"/>
                </a:solidFill>
                <a:latin typeface="Courier"/>
              </a:rPr>
              <a:t>c</a:t>
            </a:r>
            <a:r>
              <a:rPr>
                <a:latin typeface="Courier"/>
              </a:rPr>
              <a:t>(</a:t>
            </a:r>
            <a:r>
              <a:rPr>
                <a:solidFill>
                  <a:srgbClr val="4070A0"/>
                </a:solidFill>
                <a:latin typeface="Courier"/>
              </a:rPr>
              <a:t>'white'</a:t>
            </a:r>
            <a:r>
              <a:rPr>
                <a:latin typeface="Courier"/>
              </a:rPr>
              <a:t>, </a:t>
            </a:r>
            <a:r>
              <a:rPr>
                <a:solidFill>
                  <a:srgbClr val="4070A0"/>
                </a:solidFill>
                <a:latin typeface="Courier"/>
              </a:rPr>
              <a:t>'black'</a:t>
            </a:r>
            <a:r>
              <a:rPr>
                <a:latin typeface="Courier"/>
              </a:rPr>
              <a:t>))</a:t>
            </a:r>
          </a:p>
          <a:p>
            <a:pPr lvl="0" indent="0">
              <a:buNone/>
            </a:pPr>
            <a:r>
              <a:rPr>
                <a:latin typeface="Courier"/>
              </a:rPr>
              <a:t>## X-squared 
##  16.44903</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Simulated null distribution</a:t>
            </a:r>
          </a:p>
        </p:txBody>
      </p:sp>
      <p:sp>
        <p:nvSpPr>
          <p:cNvPr id="3" name="Content Placeholder 2"/>
          <p:cNvSpPr>
            <a:spLocks noGrp="1"/>
          </p:cNvSpPr>
          <p:nvPr>
            <p:ph idx="1"/>
          </p:nvPr>
        </p:nvSpPr>
        <p:spPr/>
        <p:txBody>
          <a:bodyPr/>
          <a:lstStyle/>
          <a:p>
            <a:pPr lvl="0" indent="0" marL="0">
              <a:buNone/>
            </a:pPr>
            <a:r>
              <a:rPr/>
              <a:t>The null distribution is what we would expect to see if the response and explanatory variables were truly independent.</a:t>
            </a:r>
          </a:p>
          <a:p>
            <a:pPr lvl="0" indent="0">
              <a:buNone/>
            </a:pPr>
            <a:r>
              <a:rPr>
                <a:latin typeface="Courier"/>
              </a:rPr>
              <a:t>sim_null_dist </a:t>
            </a:r>
            <a:r>
              <a:rPr>
                <a:solidFill>
                  <a:srgbClr val="007020"/>
                </a:solidFill>
                <a:latin typeface="Courier"/>
              </a:rPr>
              <a:t>&lt;-</a:t>
            </a:r>
            <a:r>
              <a:rPr>
                <a:latin typeface="Courier"/>
              </a:rPr>
              <a:t> df </a:t>
            </a:r>
            <a:r>
              <a:rPr>
                <a:solidFill>
                  <a:srgbClr val="4070A0"/>
                </a:solidFill>
                <a:latin typeface="Courier"/>
              </a:rPr>
              <a:t>|&gt;</a:t>
            </a:r>
            <a:br/>
            <a:r>
              <a:rPr>
                <a:latin typeface="Courier"/>
              </a:rPr>
              <a:t>  </a:t>
            </a:r>
            <a:r>
              <a:rPr>
                <a:solidFill>
                  <a:srgbClr val="06287E"/>
                </a:solidFill>
                <a:latin typeface="Courier"/>
              </a:rPr>
              <a:t>specify</a:t>
            </a:r>
            <a:r>
              <a:rPr>
                <a:latin typeface="Courier"/>
              </a:rPr>
              <a:t>(received_callback_cat </a:t>
            </a:r>
            <a:r>
              <a:rPr>
                <a:solidFill>
                  <a:srgbClr val="4070A0"/>
                </a:solidFill>
                <a:latin typeface="Courier"/>
              </a:rPr>
              <a:t>~</a:t>
            </a:r>
            <a:r>
              <a:rPr>
                <a:latin typeface="Courier"/>
              </a:rPr>
              <a:t> race, </a:t>
            </a:r>
            <a:br/>
            <a:r>
              <a:rPr>
                <a:latin typeface="Courier"/>
              </a:rPr>
              <a:t>          </a:t>
            </a:r>
            <a:r>
              <a:rPr>
                <a:solidFill>
                  <a:srgbClr val="7D9029"/>
                </a:solidFill>
                <a:latin typeface="Courier"/>
              </a:rPr>
              <a:t>success =</a:t>
            </a:r>
            <a:r>
              <a:rPr>
                <a:latin typeface="Courier"/>
              </a:rPr>
              <a:t> </a:t>
            </a:r>
            <a:r>
              <a:rPr>
                <a:solidFill>
                  <a:srgbClr val="4070A0"/>
                </a:solidFill>
                <a:latin typeface="Courier"/>
              </a:rPr>
              <a:t>'Yes'</a:t>
            </a:r>
            <a:r>
              <a:rPr>
                <a:latin typeface="Courier"/>
              </a:rPr>
              <a:t>) </a:t>
            </a:r>
            <a:r>
              <a:rPr>
                <a:solidFill>
                  <a:srgbClr val="4070A0"/>
                </a:solidFill>
                <a:latin typeface="Courier"/>
              </a:rPr>
              <a:t>|&gt;</a:t>
            </a:r>
            <a:br/>
            <a:r>
              <a:rPr>
                <a:latin typeface="Courier"/>
              </a:rPr>
              <a:t>  </a:t>
            </a:r>
            <a:r>
              <a:rPr>
                <a:solidFill>
                  <a:srgbClr val="06287E"/>
                </a:solidFill>
                <a:latin typeface="Courier"/>
              </a:rPr>
              <a:t>hypothesize</a:t>
            </a:r>
            <a:r>
              <a:rPr>
                <a:latin typeface="Courier"/>
              </a:rPr>
              <a:t>(</a:t>
            </a:r>
            <a:r>
              <a:rPr>
                <a:solidFill>
                  <a:srgbClr val="7D9029"/>
                </a:solidFill>
                <a:latin typeface="Courier"/>
              </a:rPr>
              <a:t>null =</a:t>
            </a:r>
            <a:r>
              <a:rPr>
                <a:latin typeface="Courier"/>
              </a:rPr>
              <a:t> </a:t>
            </a:r>
            <a:r>
              <a:rPr>
                <a:solidFill>
                  <a:srgbClr val="4070A0"/>
                </a:solidFill>
                <a:latin typeface="Courier"/>
              </a:rPr>
              <a:t>'independence'</a:t>
            </a:r>
            <a:r>
              <a:rPr>
                <a:latin typeface="Courier"/>
              </a:rPr>
              <a:t>) </a:t>
            </a:r>
            <a:r>
              <a:rPr>
                <a:solidFill>
                  <a:srgbClr val="4070A0"/>
                </a:solidFill>
                <a:latin typeface="Courier"/>
              </a:rPr>
              <a:t>|&gt;</a:t>
            </a:r>
            <a:br/>
            <a:r>
              <a:rPr>
                <a:latin typeface="Courier"/>
              </a:rPr>
              <a:t>  </a:t>
            </a:r>
            <a:r>
              <a:rPr>
                <a:solidFill>
                  <a:srgbClr val="06287E"/>
                </a:solidFill>
                <a:latin typeface="Courier"/>
              </a:rPr>
              <a:t>generate</a:t>
            </a:r>
            <a:r>
              <a:rPr>
                <a:latin typeface="Courier"/>
              </a:rPr>
              <a:t>(</a:t>
            </a:r>
            <a:r>
              <a:rPr>
                <a:solidFill>
                  <a:srgbClr val="7D9029"/>
                </a:solidFill>
                <a:latin typeface="Courier"/>
              </a:rPr>
              <a:t>reps =</a:t>
            </a:r>
            <a:r>
              <a:rPr>
                <a:latin typeface="Courier"/>
              </a:rPr>
              <a:t> </a:t>
            </a:r>
            <a:r>
              <a:rPr>
                <a:solidFill>
                  <a:srgbClr val="40A070"/>
                </a:solidFill>
                <a:latin typeface="Courier"/>
              </a:rPr>
              <a:t>500</a:t>
            </a:r>
            <a:r>
              <a:rPr>
                <a:latin typeface="Courier"/>
              </a:rPr>
              <a:t>, </a:t>
            </a:r>
            <a:br/>
            <a:r>
              <a:rPr>
                <a:latin typeface="Courier"/>
              </a:rPr>
              <a:t>           </a:t>
            </a:r>
            <a:r>
              <a:rPr>
                <a:solidFill>
                  <a:srgbClr val="7D9029"/>
                </a:solidFill>
                <a:latin typeface="Courier"/>
              </a:rPr>
              <a:t>type =</a:t>
            </a:r>
            <a:r>
              <a:rPr>
                <a:latin typeface="Courier"/>
              </a:rPr>
              <a:t> </a:t>
            </a:r>
            <a:r>
              <a:rPr>
                <a:solidFill>
                  <a:srgbClr val="4070A0"/>
                </a:solidFill>
                <a:latin typeface="Courier"/>
              </a:rPr>
              <a:t>'permute'</a:t>
            </a:r>
            <a:r>
              <a:rPr>
                <a:latin typeface="Courier"/>
              </a:rPr>
              <a:t>) </a:t>
            </a:r>
            <a:r>
              <a:rPr>
                <a:solidFill>
                  <a:srgbClr val="4070A0"/>
                </a:solidFill>
                <a:latin typeface="Courier"/>
              </a:rPr>
              <a:t>|&gt;</a:t>
            </a:r>
            <a:br/>
            <a:r>
              <a:rPr>
                <a:latin typeface="Courier"/>
              </a:rPr>
              <a:t>  </a:t>
            </a:r>
            <a:r>
              <a:rPr>
                <a:solidFill>
                  <a:srgbClr val="06287E"/>
                </a:solidFill>
                <a:latin typeface="Courier"/>
              </a:rPr>
              <a:t>calculate</a:t>
            </a:r>
            <a:r>
              <a:rPr>
                <a:latin typeface="Courier"/>
              </a:rPr>
              <a:t>(</a:t>
            </a:r>
            <a:r>
              <a:rPr>
                <a:solidFill>
                  <a:srgbClr val="7D9029"/>
                </a:solidFill>
                <a:latin typeface="Courier"/>
              </a:rPr>
              <a:t>stat =</a:t>
            </a:r>
            <a:r>
              <a:rPr>
                <a:latin typeface="Courier"/>
              </a:rPr>
              <a:t> </a:t>
            </a:r>
            <a:r>
              <a:rPr>
                <a:solidFill>
                  <a:srgbClr val="4070A0"/>
                </a:solidFill>
                <a:latin typeface="Courier"/>
              </a:rPr>
              <a:t>'Chisq'</a:t>
            </a:r>
            <a:r>
              <a:rPr>
                <a:latin typeface="Courier"/>
              </a:rPr>
              <a:t>, </a:t>
            </a:r>
            <a:br/>
            <a:r>
              <a:rPr>
                <a:latin typeface="Courier"/>
              </a:rPr>
              <a:t>            </a:t>
            </a:r>
            <a:r>
              <a:rPr>
                <a:solidFill>
                  <a:srgbClr val="06287E"/>
                </a:solidFill>
                <a:latin typeface="Courier"/>
              </a:rPr>
              <a:t>c</a:t>
            </a:r>
            <a:r>
              <a:rPr>
                <a:latin typeface="Courier"/>
              </a:rPr>
              <a:t>(</a:t>
            </a:r>
            <a:r>
              <a:rPr>
                <a:solidFill>
                  <a:srgbClr val="4070A0"/>
                </a:solidFill>
                <a:latin typeface="Courier"/>
              </a:rPr>
              <a:t>'white'</a:t>
            </a:r>
            <a:r>
              <a:rPr>
                <a:latin typeface="Courier"/>
              </a:rPr>
              <a:t>, </a:t>
            </a:r>
            <a:r>
              <a:rPr>
                <a:solidFill>
                  <a:srgbClr val="4070A0"/>
                </a:solidFill>
                <a:latin typeface="Courier"/>
              </a:rPr>
              <a:t>'black'</a:t>
            </a:r>
            <a:r>
              <a:rPr>
                <a:latin typeface="Courier"/>
              </a:rPr>
              <a: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Null distribution plot with observed stat</a:t>
            </a:r>
          </a:p>
        </p:txBody>
      </p:sp>
      <p:pic>
        <p:nvPicPr>
          <p:cNvPr descr="Hakim-Project_files/figure-pptx/unnamed-chunk-7-1.png" id="0" name="Picture 1"/>
          <p:cNvPicPr>
            <a:picLocks noGrp="1" noChangeAspect="1"/>
          </p:cNvPicPr>
          <p:nvPr/>
        </p:nvPicPr>
        <p:blipFill>
          <a:blip r:embed="rId2"/>
          <a:stretch>
            <a:fillRect/>
          </a:stretch>
        </p:blipFill>
        <p:spPr bwMode="auto">
          <a:xfrm>
            <a:off x="2540000" y="2159000"/>
            <a:ext cx="4838700" cy="38735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Plot of the null distribution shows the observed test statistic would be unlikely if there was no association between </a:t>
                </a:r>
                <a14:m>
                  <m:oMath xmlns:m="http://schemas.openxmlformats.org/officeDocument/2006/math">
                    <m:r>
                      <m:t>r</m:t>
                    </m:r>
                    <m:r>
                      <m:t>a</m:t>
                    </m:r>
                    <m:r>
                      <m:t>c</m:t>
                    </m:r>
                    <m:r>
                      <m:t>e</m:t>
                    </m:r>
                  </m:oMath>
                </a14:m>
                <a:r>
                  <a:rPr/>
                  <a:t> and </a:t>
                </a:r>
                <a14:m>
                  <m:oMath xmlns:m="http://schemas.openxmlformats.org/officeDocument/2006/math">
                    <m:r>
                      <m:t>c</m:t>
                    </m:r>
                    <m:r>
                      <m:t>a</m:t>
                    </m:r>
                    <m:r>
                      <m:t>l</m:t>
                    </m:r>
                    <m:r>
                      <m:t>l</m:t>
                    </m:r>
                    <m:r>
                      <m:t>b</m:t>
                    </m:r>
                    <m:r>
                      <m:t>a</m:t>
                    </m:r>
                    <m:r>
                      <m:t>c</m:t>
                    </m:r>
                    <m:r>
                      <m:t>k</m:t>
                    </m:r>
                    <m:r>
                      <m:rPr>
                        <m:sty m:val="p"/>
                      </m:rPr>
                      <m:t>_</m:t>
                    </m:r>
                    <m:r>
                      <m:t>r</m:t>
                    </m:r>
                    <m:r>
                      <m:t>a</m:t>
                    </m:r>
                    <m:r>
                      <m:t>t</m:t>
                    </m:r>
                    <m:r>
                      <m:t>e</m:t>
                    </m:r>
                  </m:oMath>
                </a14:m>
                <a:r>
                  <a:rPr/>
                  <a:t>. Consequently, we reject </a:t>
                </a:r>
                <a14:m>
                  <m:oMath xmlns:m="http://schemas.openxmlformats.org/officeDocument/2006/math">
                    <m:sSub>
                      <m:e>
                        <m:r>
                          <m:t>H</m:t>
                        </m:r>
                      </m:e>
                      <m:sub>
                        <m:r>
                          <m:t>0</m:t>
                        </m:r>
                      </m:sub>
                    </m:sSub>
                  </m:oMath>
                </a14:m>
                <a:r>
                  <a:rPr/>
                  <a:t> in favor </a:t>
                </a:r>
                <a14:m>
                  <m:oMath xmlns:m="http://schemas.openxmlformats.org/officeDocument/2006/math">
                    <m:sSub>
                      <m:e>
                        <m:r>
                          <m:t>H</m:t>
                        </m:r>
                      </m:e>
                      <m:sub>
                        <m:r>
                          <m:t>A</m:t>
                        </m:r>
                      </m:sub>
                    </m:sSub>
                  </m:oMath>
                </a14:m>
                <a:r>
                  <a:rPr/>
                  <a:t>.</a:t>
                </a: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Other Variables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This study looked at </a:t>
                </a:r>
                <a14:m>
                  <m:oMath xmlns:m="http://schemas.openxmlformats.org/officeDocument/2006/math">
                    <m:r>
                      <m:t>r</m:t>
                    </m:r>
                    <m:r>
                      <m:t>a</m:t>
                    </m:r>
                    <m:r>
                      <m:t>c</m:t>
                    </m:r>
                    <m:r>
                      <m:t>e</m:t>
                    </m:r>
                  </m:oMath>
                </a14:m>
                <a:r>
                  <a:rPr/>
                  <a:t> as the explanatory variable. However, the dataset contains other variables (see below) that may be relevant. A multiple regression model could be used to identify combinations of explanatory variables.</a:t>
                </a:r>
              </a:p>
              <a:p>
                <a:pPr lvl="0" indent="-457200" marL="457200">
                  <a:buAutoNum type="arabicPeriod"/>
                </a:pPr>
                <a:r>
                  <a:rPr/>
                  <a:t>Gender</a:t>
                </a:r>
              </a:p>
              <a:p>
                <a:pPr lvl="0" indent="-457200" marL="457200">
                  <a:buAutoNum type="arabicPeriod"/>
                </a:pPr>
                <a:r>
                  <a:rPr/>
                  <a:t>Resume Quality</a:t>
                </a:r>
              </a:p>
              <a:p>
                <a:pPr lvl="0" indent="-457200" marL="457200">
                  <a:buAutoNum type="arabicPeriod"/>
                </a:pPr>
                <a:r>
                  <a:rPr/>
                  <a:t>Computer Skills</a:t>
                </a:r>
              </a:p>
              <a:p>
                <a:pPr lvl="0" indent="-457200" marL="457200">
                  <a:buAutoNum type="arabicPeriod"/>
                </a:pPr>
                <a:r>
                  <a:rPr/>
                  <a:t>Volunteer</a:t>
                </a:r>
              </a:p>
              <a:p>
                <a:pPr lvl="0" indent="-457200" marL="457200">
                  <a:buAutoNum type="arabicPeriod"/>
                </a:pPr>
                <a:r>
                  <a:rPr/>
                  <a:t>…</a:t>
                </a:r>
              </a:p>
            </p:txBody>
          </p:sp>
        </mc:Choice>
      </mc:AlternateContent>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Generalized linear model</a:t>
            </a:r>
          </a:p>
        </p:txBody>
      </p:sp>
      <p:sp>
        <p:nvSpPr>
          <p:cNvPr id="3" name="Content Placeholder 2"/>
          <p:cNvSpPr>
            <a:spLocks noGrp="1"/>
          </p:cNvSpPr>
          <p:nvPr>
            <p:ph idx="1"/>
          </p:nvPr>
        </p:nvSpPr>
        <p:spPr/>
        <p:txBody>
          <a:bodyPr/>
          <a:lstStyle/>
          <a:p>
            <a:pPr lvl="0" indent="0">
              <a:buNone/>
            </a:pPr>
            <a:r>
              <a:rPr>
                <a:latin typeface="Courier"/>
              </a:rPr>
              <a:t>                    Estimate Std. Error z value Pr(&gt;|z|)    
(Intercept)         -1.8120     0.1499 -12.091  &lt; 2e-16 ***
genderm             -0.1919     0.1334  -1.439    0.150    
resume_quality.L     0.3022     0.1157   2.612    0.009 ** 
computer_skillsTRUE -0.3787     0.1378  -2.748    0.006 ** 
volunteerTRUE       -0.2168     0.1617  -1.340    0.180    
raceblack           -0.4307     0.1075  -4.006 6.18e-05 ***</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Limitations</a:t>
            </a:r>
          </a:p>
        </p:txBody>
      </p:sp>
      <p:sp>
        <p:nvSpPr>
          <p:cNvPr id="3" name="Content Placeholder 2"/>
          <p:cNvSpPr>
            <a:spLocks noGrp="1"/>
          </p:cNvSpPr>
          <p:nvPr>
            <p:ph idx="1"/>
          </p:nvPr>
        </p:nvSpPr>
        <p:spPr/>
        <p:txBody>
          <a:bodyPr/>
          <a:lstStyle/>
          <a:p>
            <a:pPr lvl="0" indent="0" marL="0">
              <a:buNone/>
            </a:pPr>
            <a:r>
              <a:rPr/>
              <a:t>This study was originally conducted in 2001 and 2002 in Chicago and Boston. Over the last 20 years there has been increasing awareness of bias in hiring practices. The data needs to be refreshed and more cities should be included in the study to eliminate potential regional biases.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a:t>
            </a:r>
          </a:p>
        </p:txBody>
      </p:sp>
      <p:sp>
        <p:nvSpPr>
          <p:cNvPr id="3" name="Content Placeholder 2"/>
          <p:cNvSpPr>
            <a:spLocks noGrp="1"/>
          </p:cNvSpPr>
          <p:nvPr>
            <p:ph idx="1"/>
          </p:nvPr>
        </p:nvSpPr>
        <p:spPr/>
        <p:txBody>
          <a:bodyPr/>
          <a:lstStyle/>
          <a:p>
            <a:pPr lvl="0" indent="0" marL="0">
              <a:buNone/>
            </a:pPr>
            <a:r>
              <a:rPr/>
              <a:t>Many biases have been identified in the job market over the years. As a result, HR professionals recommend not including age, religion, nationality, sexual orientation, etc. in job applications.</a:t>
            </a:r>
          </a:p>
          <a:p>
            <a:pPr lvl="0" indent="0" marL="0">
              <a:buNone/>
            </a:pPr>
            <a:r>
              <a:rPr/>
              <a:t>This study identified the applicant’s first name as a potential source of bias (!), which should raise red flags for HR professionals, job applicants, and hiring managers.</a:t>
            </a:r>
          </a:p>
          <a:p>
            <a:pPr lvl="0" indent="0" marL="0">
              <a:buNone/>
            </a:pPr>
            <a:r>
              <a:rPr/>
              <a:t>One hopes such studies will lead to greater awareness regarding subtle biases in hiring practices and the need for training and due diligence to overcome such biases.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a:t>
            </a:r>
          </a:p>
        </p:txBody>
      </p:sp>
      <p:sp>
        <p:nvSpPr>
          <p:cNvPr id="3" name="Content Placeholder 2"/>
          <p:cNvSpPr>
            <a:spLocks noGrp="1"/>
          </p:cNvSpPr>
          <p:nvPr>
            <p:ph idx="1"/>
          </p:nvPr>
        </p:nvSpPr>
        <p:spPr/>
        <p:txBody>
          <a:bodyPr/>
          <a:lstStyle/>
          <a:p>
            <a:pPr lvl="0"/>
            <a:r>
              <a:rPr/>
              <a:t>Data comes from a study that sought to understand the influence of race (and gender) on job application callback rates</a:t>
            </a:r>
          </a:p>
          <a:p>
            <a:pPr lvl="0"/>
            <a:r>
              <a:rPr/>
              <a:t>Researchers monitored job postings in Boston and Chicago during 2001 and 2002</a:t>
            </a:r>
          </a:p>
          <a:p>
            <a:pPr lvl="0"/>
            <a:r>
              <a:rPr/>
              <a:t>Randomly generated resumes to send to job postings</a:t>
            </a:r>
          </a:p>
          <a:p>
            <a:pPr lvl="0"/>
            <a:r>
              <a:rPr/>
              <a:t>Randomly assigned a </a:t>
            </a:r>
            <a:r>
              <a:rPr i="1"/>
              <a:t>name</a:t>
            </a:r>
            <a:r>
              <a:rPr/>
              <a:t> to the resume that would communicate the race and gender of the applicant</a:t>
            </a:r>
          </a:p>
          <a:p>
            <a:pPr lvl="0"/>
            <a:r>
              <a:rPr/>
              <a:t>First names for the study were selected that would predominantly be recognized as belonging to </a:t>
            </a:r>
            <a:r>
              <a:rPr b="1"/>
              <a:t>black</a:t>
            </a:r>
            <a:r>
              <a:rPr/>
              <a:t> or </a:t>
            </a:r>
            <a:r>
              <a:rPr b="1"/>
              <a:t>white</a:t>
            </a:r>
            <a:r>
              <a:rPr/>
              <a:t> individuals</a:t>
            </a:r>
          </a:p>
          <a:p>
            <a:pPr lvl="0" indent="0" marL="0">
              <a:buNone/>
            </a:pPr>
            <a:r>
              <a:rPr b="1"/>
              <a:t>Research Question</a:t>
            </a:r>
            <a:r>
              <a:rPr/>
              <a:t>: Does the perceived </a:t>
            </a:r>
            <a:r>
              <a:rPr b="1"/>
              <a:t>race</a:t>
            </a:r>
            <a:r>
              <a:rPr/>
              <a:t> of applicants have a meaningful impact on the </a:t>
            </a:r>
            <a:r>
              <a:rPr b="1"/>
              <a:t>callback rate</a:t>
            </a:r>
            <a:r>
              <a:rPr/>
              <a: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hlinkClick r:id="rId2"/>
                  </a:rPr>
                  <a:t>OpenIntro - Which resume attributes drive job callbacks?</a:t>
                </a:r>
              </a:p>
              <a:p>
                <a:pPr lvl="0"/>
                <a:r>
                  <a:rPr/>
                  <a:t>This was an </a:t>
                </a:r>
                <a:r>
                  <a:rPr b="1"/>
                  <a:t>experiment</a:t>
                </a:r>
                <a:r>
                  <a:rPr/>
                  <a:t> conducted over several months during 2001 and 2002 in Boston and Chicago</a:t>
                </a:r>
              </a:p>
              <a:p>
                <a:pPr lvl="0"/>
                <a:r>
                  <a:rPr/>
                  <a:t>Each of the cases (4870) represents a randomly generated resume</a:t>
                </a:r>
              </a:p>
              <a:p>
                <a:pPr lvl="0"/>
                <a:r>
                  <a:rPr/>
                  <a:t>Categorical response variable is </a:t>
                </a:r>
                <a14:m>
                  <m:oMath xmlns:m="http://schemas.openxmlformats.org/officeDocument/2006/math">
                    <m:r>
                      <m:t>r</m:t>
                    </m:r>
                    <m:r>
                      <m:t>e</m:t>
                    </m:r>
                    <m:r>
                      <m:t>c</m:t>
                    </m:r>
                    <m:r>
                      <m:t>e</m:t>
                    </m:r>
                    <m:r>
                      <m:t>i</m:t>
                    </m:r>
                    <m:r>
                      <m:t>v</m:t>
                    </m:r>
                    <m:r>
                      <m:t>e</m:t>
                    </m:r>
                    <m:r>
                      <m:t>d</m:t>
                    </m:r>
                    <m:r>
                      <m:rPr>
                        <m:sty m:val="p"/>
                      </m:rPr>
                      <m:t>_</m:t>
                    </m:r>
                    <m:r>
                      <m:t>c</m:t>
                    </m:r>
                    <m:r>
                      <m:t>a</m:t>
                    </m:r>
                    <m:r>
                      <m:t>l</m:t>
                    </m:r>
                    <m:r>
                      <m:t>l</m:t>
                    </m:r>
                    <m:r>
                      <m:t>b</m:t>
                    </m:r>
                    <m:r>
                      <m:t>a</m:t>
                    </m:r>
                    <m:r>
                      <m:t>c</m:t>
                    </m:r>
                    <m:r>
                      <m:t>k</m:t>
                    </m:r>
                  </m:oMath>
                </a14:m>
              </a:p>
              <a:p>
                <a:pPr lvl="0"/>
                <a:r>
                  <a:rPr/>
                  <a:t>Categorical explanatory variable is </a:t>
                </a:r>
                <a14:m>
                  <m:oMath xmlns:m="http://schemas.openxmlformats.org/officeDocument/2006/math">
                    <m:r>
                      <m:t>r</m:t>
                    </m:r>
                    <m:r>
                      <m:t>a</m:t>
                    </m:r>
                    <m:r>
                      <m:t>c</m:t>
                    </m:r>
                    <m:r>
                      <m:t>e</m:t>
                    </m:r>
                  </m:oMath>
                </a14:m>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Callback Proportions - Group by Callback Rate</a:t>
            </a:r>
          </a:p>
        </p:txBody>
      </p:sp>
      <p:pic>
        <p:nvPicPr>
          <p:cNvPr descr="Hakim-Project_files/figure-pptx/unnamed-chunk-1-1.png" id="0" name="Picture 1"/>
          <p:cNvPicPr>
            <a:picLocks noGrp="1" noChangeAspect="1"/>
          </p:cNvPicPr>
          <p:nvPr/>
        </p:nvPicPr>
        <p:blipFill>
          <a:blip r:embed="rId2"/>
          <a:stretch>
            <a:fillRect/>
          </a:stretch>
        </p:blipFill>
        <p:spPr bwMode="auto">
          <a:xfrm>
            <a:off x="2540000" y="2159000"/>
            <a:ext cx="4838700" cy="38735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Callback Proportions - Group by Race</a:t>
            </a:r>
          </a:p>
        </p:txBody>
      </p:sp>
      <p:pic>
        <p:nvPicPr>
          <p:cNvPr descr="Hakim-Project_files/figure-pptx/unnamed-chunk-2-1.png" id="0" name="Picture 1"/>
          <p:cNvPicPr>
            <a:picLocks noGrp="1" noChangeAspect="1"/>
          </p:cNvPicPr>
          <p:nvPr/>
        </p:nvPicPr>
        <p:blipFill>
          <a:blip r:embed="rId2"/>
          <a:stretch>
            <a:fillRect/>
          </a:stretch>
        </p:blipFill>
        <p:spPr bwMode="auto">
          <a:xfrm>
            <a:off x="2540000" y="2159000"/>
            <a:ext cx="4838700" cy="38735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Calculate sample proportion</a:t>
            </a:r>
          </a:p>
        </p:txBody>
      </p:sp>
      <p:sp>
        <p:nvSpPr>
          <p:cNvPr id="3" name="Content Placeholder 2"/>
          <p:cNvSpPr>
            <a:spLocks noGrp="1"/>
          </p:cNvSpPr>
          <p:nvPr>
            <p:ph idx="1"/>
          </p:nvPr>
        </p:nvSpPr>
        <p:spPr/>
        <p:txBody>
          <a:bodyPr/>
          <a:lstStyle/>
          <a:p>
            <a:pPr lvl="0" indent="0">
              <a:buNone/>
            </a:pPr>
            <a:r>
              <a:rPr>
                <a:latin typeface="Courier"/>
              </a:rPr>
              <a:t>sample_props </a:t>
            </a:r>
            <a:r>
              <a:rPr>
                <a:solidFill>
                  <a:srgbClr val="007020"/>
                </a:solidFill>
                <a:latin typeface="Courier"/>
              </a:rPr>
              <a:t>&lt;-</a:t>
            </a:r>
            <a:r>
              <a:rPr>
                <a:latin typeface="Courier"/>
              </a:rPr>
              <a:t> df </a:t>
            </a:r>
            <a:r>
              <a:rPr>
                <a:solidFill>
                  <a:srgbClr val="4070A0"/>
                </a:solidFill>
                <a:latin typeface="Courier"/>
              </a:rPr>
              <a:t>|&gt;</a:t>
            </a:r>
            <a:br/>
            <a:r>
              <a:rPr>
                <a:latin typeface="Courier"/>
              </a:rPr>
              <a:t>                    </a:t>
            </a:r>
            <a:r>
              <a:rPr>
                <a:solidFill>
                  <a:srgbClr val="06287E"/>
                </a:solidFill>
                <a:latin typeface="Courier"/>
              </a:rPr>
              <a:t>rep_sample_n</a:t>
            </a:r>
            <a:r>
              <a:rPr>
                <a:latin typeface="Courier"/>
              </a:rPr>
              <a:t>(</a:t>
            </a:r>
            <a:r>
              <a:rPr>
                <a:solidFill>
                  <a:srgbClr val="7D9029"/>
                </a:solidFill>
                <a:latin typeface="Courier"/>
              </a:rPr>
              <a:t>size =</a:t>
            </a:r>
            <a:r>
              <a:rPr>
                <a:latin typeface="Courier"/>
              </a:rPr>
              <a:t> </a:t>
            </a:r>
            <a:r>
              <a:rPr>
                <a:solidFill>
                  <a:srgbClr val="40A070"/>
                </a:solidFill>
                <a:latin typeface="Courier"/>
              </a:rPr>
              <a:t>500</a:t>
            </a:r>
            <a:r>
              <a:rPr>
                <a:latin typeface="Courier"/>
              </a:rPr>
              <a:t>, </a:t>
            </a:r>
            <a:br/>
            <a:r>
              <a:rPr>
                <a:latin typeface="Courier"/>
              </a:rPr>
              <a:t>                                 </a:t>
            </a:r>
            <a:r>
              <a:rPr>
                <a:solidFill>
                  <a:srgbClr val="7D9029"/>
                </a:solidFill>
                <a:latin typeface="Courier"/>
              </a:rPr>
              <a:t>reps =</a:t>
            </a:r>
            <a:r>
              <a:rPr>
                <a:latin typeface="Courier"/>
              </a:rPr>
              <a:t> </a:t>
            </a:r>
            <a:r>
              <a:rPr>
                <a:solidFill>
                  <a:srgbClr val="40A070"/>
                </a:solidFill>
                <a:latin typeface="Courier"/>
              </a:rPr>
              <a:t>1000</a:t>
            </a:r>
            <a:r>
              <a:rPr>
                <a:latin typeface="Courier"/>
              </a:rPr>
              <a:t>, </a:t>
            </a:r>
            <a:br/>
            <a:r>
              <a:rPr>
                <a:latin typeface="Courier"/>
              </a:rPr>
              <a:t>                                 </a:t>
            </a:r>
            <a:r>
              <a:rPr>
                <a:solidFill>
                  <a:srgbClr val="7D9029"/>
                </a:solidFill>
                <a:latin typeface="Courier"/>
              </a:rPr>
              <a:t>replace =</a:t>
            </a:r>
            <a:r>
              <a:rPr>
                <a:latin typeface="Courier"/>
              </a:rPr>
              <a:t> </a:t>
            </a:r>
            <a:r>
              <a:rPr>
                <a:solidFill>
                  <a:srgbClr val="880000"/>
                </a:solidFill>
                <a:latin typeface="Courier"/>
              </a:rPr>
              <a:t>TRUE</a:t>
            </a:r>
            <a:r>
              <a:rPr>
                <a:latin typeface="Courier"/>
              </a:rPr>
              <a:t>) </a:t>
            </a:r>
            <a:r>
              <a:rPr>
                <a:solidFill>
                  <a:srgbClr val="4070A0"/>
                </a:solidFill>
                <a:latin typeface="Courier"/>
              </a:rPr>
              <a:t>|&gt;</a:t>
            </a:r>
            <a:br/>
            <a:r>
              <a:rPr>
                <a:latin typeface="Courier"/>
              </a:rPr>
              <a:t>                    </a:t>
            </a:r>
            <a:r>
              <a:rPr>
                <a:solidFill>
                  <a:srgbClr val="06287E"/>
                </a:solidFill>
                <a:latin typeface="Courier"/>
              </a:rPr>
              <a:t>count</a:t>
            </a:r>
            <a:r>
              <a:rPr>
                <a:latin typeface="Courier"/>
              </a:rPr>
              <a:t>(received_callback_cat) </a:t>
            </a:r>
            <a:r>
              <a:rPr>
                <a:solidFill>
                  <a:srgbClr val="4070A0"/>
                </a:solidFill>
                <a:latin typeface="Courier"/>
              </a:rPr>
              <a:t>|&gt;</a:t>
            </a:r>
            <a:br/>
            <a:r>
              <a:rPr>
                <a:latin typeface="Courier"/>
              </a:rPr>
              <a:t>                    </a:t>
            </a:r>
            <a:r>
              <a:rPr>
                <a:solidFill>
                  <a:srgbClr val="06287E"/>
                </a:solidFill>
                <a:latin typeface="Courier"/>
              </a:rPr>
              <a:t>mutate</a:t>
            </a:r>
            <a:r>
              <a:rPr>
                <a:latin typeface="Courier"/>
              </a:rPr>
              <a:t>(</a:t>
            </a:r>
            <a:r>
              <a:rPr>
                <a:solidFill>
                  <a:srgbClr val="7D9029"/>
                </a:solidFill>
                <a:latin typeface="Courier"/>
              </a:rPr>
              <a:t>p_hat =</a:t>
            </a:r>
            <a:r>
              <a:rPr>
                <a:latin typeface="Courier"/>
              </a:rPr>
              <a:t> n </a:t>
            </a:r>
            <a:r>
              <a:rPr>
                <a:solidFill>
                  <a:srgbClr val="4070A0"/>
                </a:solidFill>
                <a:latin typeface="Courier"/>
              </a:rPr>
              <a:t>/</a:t>
            </a:r>
            <a:r>
              <a:rPr>
                <a:solidFill>
                  <a:srgbClr val="06287E"/>
                </a:solidFill>
                <a:latin typeface="Courier"/>
              </a:rPr>
              <a:t>sum</a:t>
            </a:r>
            <a:r>
              <a:rPr>
                <a:latin typeface="Courier"/>
              </a:rPr>
              <a:t>(n)) </a:t>
            </a:r>
            <a:r>
              <a:rPr>
                <a:solidFill>
                  <a:srgbClr val="4070A0"/>
                </a:solidFill>
                <a:latin typeface="Courier"/>
              </a:rPr>
              <a:t>|&gt;</a:t>
            </a:r>
            <a:br/>
            <a:r>
              <a:rPr>
                <a:latin typeface="Courier"/>
              </a:rPr>
              <a:t>                    </a:t>
            </a:r>
            <a:r>
              <a:rPr>
                <a:solidFill>
                  <a:srgbClr val="06287E"/>
                </a:solidFill>
                <a:latin typeface="Courier"/>
              </a:rPr>
              <a:t>filter</a:t>
            </a:r>
            <a:r>
              <a:rPr>
                <a:latin typeface="Courier"/>
              </a:rPr>
              <a:t>(received_callback_cat </a:t>
            </a:r>
            <a:r>
              <a:rPr>
                <a:solidFill>
                  <a:srgbClr val="4070A0"/>
                </a:solidFill>
                <a:latin typeface="Courier"/>
              </a:rPr>
              <a:t>==</a:t>
            </a:r>
            <a:r>
              <a:rPr>
                <a:latin typeface="Courier"/>
              </a:rPr>
              <a:t> </a:t>
            </a:r>
            <a:r>
              <a:rPr>
                <a:solidFill>
                  <a:srgbClr val="4070A0"/>
                </a:solidFill>
                <a:latin typeface="Courier"/>
              </a:rPr>
              <a:t>"Yes"</a:t>
            </a:r>
            <a:r>
              <a:rPr>
                <a:latin typeface="Courie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Sample proportion</a:t>
            </a:r>
          </a:p>
        </p:txBody>
      </p:sp>
      <p:pic>
        <p:nvPicPr>
          <p:cNvPr descr="fig:  Hakim-Project_files/figure-pptx/plot-sample-props-1.png" id="0" name="Picture 1"/>
          <p:cNvPicPr>
            <a:picLocks noGrp="1" noChangeAspect="1"/>
          </p:cNvPicPr>
          <p:nvPr/>
        </p:nvPicPr>
        <p:blipFill>
          <a:blip r:embed="rId2"/>
          <a:stretch>
            <a:fillRect/>
          </a:stretch>
        </p:blipFill>
        <p:spPr bwMode="auto">
          <a:xfrm>
            <a:off x="2857500" y="2159000"/>
            <a:ext cx="4203700" cy="3365500"/>
          </a:xfrm>
          <a:prstGeom prst="rect">
            <a:avLst/>
          </a:prstGeom>
          <a:noFill/>
          <a:ln w="9525">
            <a:noFill/>
            <a:headEnd/>
            <a:tailEnd/>
          </a:ln>
        </p:spPr>
      </p:pic>
      <p:sp>
        <p:nvSpPr>
          <p:cNvPr id="1" name="TextBox 3"/>
          <p:cNvSpPr txBox="1"/>
          <p:nvPr/>
        </p:nvSpPr>
        <p:spPr>
          <a:xfrm>
            <a:off x="673100" y="5524500"/>
            <a:ext cx="8585200" cy="508000"/>
          </a:xfrm>
          <a:prstGeom prst="rect">
            <a:avLst/>
          </a:prstGeom>
          <a:noFill/>
        </p:spPr>
        <p:txBody>
          <a:bodyPr/>
          <a:lstStyle/>
          <a:p>
            <a:pPr lvl="0" indent="0" marL="0" algn="ctr">
              <a:buNone/>
            </a:pPr>
            <a:r>
              <a:rPr/>
              <a:t>Sample Prop - Received Callback</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Sample Proportion - 95% Confidence Interval</a:t>
            </a:r>
          </a:p>
        </p:txBody>
      </p:sp>
      <p:sp>
        <p:nvSpPr>
          <p:cNvPr id="3" name="Content Placeholder 2"/>
          <p:cNvSpPr>
            <a:spLocks noGrp="1"/>
          </p:cNvSpPr>
          <p:nvPr>
            <p:ph idx="1"/>
          </p:nvPr>
        </p:nvSpPr>
        <p:spPr/>
        <p:txBody>
          <a:bodyPr/>
          <a:lstStyle/>
          <a:p>
            <a:pPr lvl="0" indent="0">
              <a:buNone/>
            </a:pPr>
            <a:r>
              <a:rPr>
                <a:latin typeface="Courier"/>
              </a:rPr>
              <a:t>ci </a:t>
            </a:r>
            <a:r>
              <a:rPr>
                <a:solidFill>
                  <a:srgbClr val="007020"/>
                </a:solidFill>
                <a:latin typeface="Courier"/>
              </a:rPr>
              <a:t>&lt;-</a:t>
            </a:r>
            <a:r>
              <a:rPr>
                <a:latin typeface="Courier"/>
              </a:rPr>
              <a:t> df </a:t>
            </a:r>
            <a:r>
              <a:rPr>
                <a:solidFill>
                  <a:srgbClr val="4070A0"/>
                </a:solidFill>
                <a:latin typeface="Courier"/>
              </a:rPr>
              <a:t>|&gt;</a:t>
            </a:r>
            <a:br/>
            <a:r>
              <a:rPr>
                <a:latin typeface="Courier"/>
              </a:rPr>
              <a:t>  </a:t>
            </a:r>
            <a:r>
              <a:rPr>
                <a:solidFill>
                  <a:srgbClr val="06287E"/>
                </a:solidFill>
                <a:latin typeface="Courier"/>
              </a:rPr>
              <a:t>specify</a:t>
            </a:r>
            <a:r>
              <a:rPr>
                <a:latin typeface="Courier"/>
              </a:rPr>
              <a:t>(</a:t>
            </a:r>
            <a:r>
              <a:rPr>
                <a:solidFill>
                  <a:srgbClr val="7D9029"/>
                </a:solidFill>
                <a:latin typeface="Courier"/>
              </a:rPr>
              <a:t>response =</a:t>
            </a:r>
            <a:r>
              <a:rPr>
                <a:latin typeface="Courier"/>
              </a:rPr>
              <a:t> received_callback_cat, </a:t>
            </a:r>
            <a:r>
              <a:rPr>
                <a:solidFill>
                  <a:srgbClr val="7D9029"/>
                </a:solidFill>
                <a:latin typeface="Courier"/>
              </a:rPr>
              <a:t>success =</a:t>
            </a:r>
            <a:r>
              <a:rPr>
                <a:latin typeface="Courier"/>
              </a:rPr>
              <a:t> </a:t>
            </a:r>
            <a:r>
              <a:rPr>
                <a:solidFill>
                  <a:srgbClr val="4070A0"/>
                </a:solidFill>
                <a:latin typeface="Courier"/>
              </a:rPr>
              <a:t>'Yes'</a:t>
            </a:r>
            <a:r>
              <a:rPr>
                <a:latin typeface="Courier"/>
              </a:rPr>
              <a:t>) </a:t>
            </a:r>
            <a:r>
              <a:rPr>
                <a:solidFill>
                  <a:srgbClr val="4070A0"/>
                </a:solidFill>
                <a:latin typeface="Courier"/>
              </a:rPr>
              <a:t>|&gt;</a:t>
            </a:r>
            <a:br/>
            <a:r>
              <a:rPr>
                <a:latin typeface="Courier"/>
              </a:rPr>
              <a:t>  </a:t>
            </a:r>
            <a:r>
              <a:rPr>
                <a:solidFill>
                  <a:srgbClr val="06287E"/>
                </a:solidFill>
                <a:latin typeface="Courier"/>
              </a:rPr>
              <a:t>generate</a:t>
            </a:r>
            <a:r>
              <a:rPr>
                <a:latin typeface="Courier"/>
              </a:rPr>
              <a:t>(</a:t>
            </a:r>
            <a:r>
              <a:rPr>
                <a:solidFill>
                  <a:srgbClr val="7D9029"/>
                </a:solidFill>
                <a:latin typeface="Courier"/>
              </a:rPr>
              <a:t>reps =</a:t>
            </a:r>
            <a:r>
              <a:rPr>
                <a:latin typeface="Courier"/>
              </a:rPr>
              <a:t> </a:t>
            </a:r>
            <a:r>
              <a:rPr>
                <a:solidFill>
                  <a:srgbClr val="40A070"/>
                </a:solidFill>
                <a:latin typeface="Courier"/>
              </a:rPr>
              <a:t>1000</a:t>
            </a:r>
            <a:r>
              <a:rPr>
                <a:latin typeface="Courier"/>
              </a:rPr>
              <a:t>, </a:t>
            </a:r>
            <a:r>
              <a:rPr>
                <a:solidFill>
                  <a:srgbClr val="7D9029"/>
                </a:solidFill>
                <a:latin typeface="Courier"/>
              </a:rPr>
              <a:t>type =</a:t>
            </a:r>
            <a:r>
              <a:rPr>
                <a:latin typeface="Courier"/>
              </a:rPr>
              <a:t> </a:t>
            </a:r>
            <a:r>
              <a:rPr>
                <a:solidFill>
                  <a:srgbClr val="4070A0"/>
                </a:solidFill>
                <a:latin typeface="Courier"/>
              </a:rPr>
              <a:t>'bootstrap'</a:t>
            </a:r>
            <a:r>
              <a:rPr>
                <a:latin typeface="Courier"/>
              </a:rPr>
              <a:t>) </a:t>
            </a:r>
            <a:r>
              <a:rPr>
                <a:solidFill>
                  <a:srgbClr val="4070A0"/>
                </a:solidFill>
                <a:latin typeface="Courier"/>
              </a:rPr>
              <a:t>|&gt;</a:t>
            </a:r>
            <a:br/>
            <a:r>
              <a:rPr>
                <a:latin typeface="Courier"/>
              </a:rPr>
              <a:t>  </a:t>
            </a:r>
            <a:r>
              <a:rPr>
                <a:solidFill>
                  <a:srgbClr val="06287E"/>
                </a:solidFill>
                <a:latin typeface="Courier"/>
              </a:rPr>
              <a:t>calculate</a:t>
            </a:r>
            <a:r>
              <a:rPr>
                <a:latin typeface="Courier"/>
              </a:rPr>
              <a:t>(</a:t>
            </a:r>
            <a:r>
              <a:rPr>
                <a:solidFill>
                  <a:srgbClr val="7D9029"/>
                </a:solidFill>
                <a:latin typeface="Courier"/>
              </a:rPr>
              <a:t>stat =</a:t>
            </a:r>
            <a:r>
              <a:rPr>
                <a:latin typeface="Courier"/>
              </a:rPr>
              <a:t> </a:t>
            </a:r>
            <a:r>
              <a:rPr>
                <a:solidFill>
                  <a:srgbClr val="4070A0"/>
                </a:solidFill>
                <a:latin typeface="Courier"/>
              </a:rPr>
              <a:t>'prop'</a:t>
            </a:r>
            <a:r>
              <a:rPr>
                <a:latin typeface="Courier"/>
              </a:rPr>
              <a:t>) </a:t>
            </a:r>
            <a:r>
              <a:rPr>
                <a:solidFill>
                  <a:srgbClr val="4070A0"/>
                </a:solidFill>
                <a:latin typeface="Courier"/>
              </a:rPr>
              <a:t>|&gt;</a:t>
            </a:r>
            <a:br/>
            <a:r>
              <a:rPr>
                <a:latin typeface="Courier"/>
              </a:rPr>
              <a:t>  </a:t>
            </a:r>
            <a:r>
              <a:rPr>
                <a:solidFill>
                  <a:srgbClr val="06287E"/>
                </a:solidFill>
                <a:latin typeface="Courier"/>
              </a:rPr>
              <a:t>get_ci</a:t>
            </a:r>
            <a:r>
              <a:rPr>
                <a:latin typeface="Courier"/>
              </a:rPr>
              <a:t>(</a:t>
            </a:r>
            <a:r>
              <a:rPr>
                <a:solidFill>
                  <a:srgbClr val="7D9029"/>
                </a:solidFill>
                <a:latin typeface="Courier"/>
              </a:rPr>
              <a:t>level =</a:t>
            </a:r>
            <a:r>
              <a:rPr>
                <a:latin typeface="Courier"/>
              </a:rPr>
              <a:t> </a:t>
            </a:r>
            <a:r>
              <a:rPr>
                <a:solidFill>
                  <a:srgbClr val="40A070"/>
                </a:solidFill>
                <a:latin typeface="Courier"/>
              </a:rPr>
              <a:t>0.95</a:t>
            </a:r>
            <a:r>
              <a:rPr>
                <a:latin typeface="Courier"/>
              </a:rPr>
              <a:t>)</a:t>
            </a:r>
            <a:br/>
            <a:r>
              <a:rPr>
                <a:solidFill>
                  <a:srgbClr val="06287E"/>
                </a:solidFill>
                <a:latin typeface="Courier"/>
              </a:rPr>
              <a:t>print</a:t>
            </a:r>
            <a:r>
              <a:rPr>
                <a:latin typeface="Courier"/>
              </a:rPr>
              <a:t>(ci)</a:t>
            </a:r>
          </a:p>
          <a:p>
            <a:pPr lvl="0" indent="0">
              <a:buNone/>
            </a:pPr>
            <a:r>
              <a:rPr>
                <a:latin typeface="Courier"/>
              </a:rPr>
              <a:t>## # A tibble: 1 × 2
##   lower_ci upper_ci
##      &lt;dbl&gt;    &lt;dbl&gt;
## 1   0.0731   0.0881</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Independence hypothesis test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sSub>
                      <m:e>
                        <m:r>
                          <m:t>H</m:t>
                        </m:r>
                      </m:e>
                      <m:sub>
                        <m:r>
                          <m:t>0</m:t>
                        </m:r>
                      </m:sub>
                    </m:sSub>
                  </m:oMath>
                </a14:m>
                <a:r>
                  <a:rPr/>
                  <a:t>: assumes there is no association between callback rate and the perceived race of the candidate</a:t>
                </a:r>
              </a:p>
              <a:p>
                <a:pPr lvl="0" indent="0" marL="0">
                  <a:buNone/>
                </a:pPr>
                <a14:m>
                  <m:oMath xmlns:m="http://schemas.openxmlformats.org/officeDocument/2006/math">
                    <m:sSub>
                      <m:e>
                        <m:r>
                          <m:t>H</m:t>
                        </m:r>
                      </m:e>
                      <m:sub>
                        <m:r>
                          <m:t>A</m:t>
                        </m:r>
                      </m:sub>
                    </m:sSub>
                  </m:oMath>
                </a14:m>
                <a:r>
                  <a:rPr/>
                  <a:t>: assumes there is an association between the callback rate and perceived race of the candidate</a:t>
                </a:r>
              </a:p>
            </p:txBody>
          </p:sp>
        </mc:Choice>
      </mc:AlternateContent>
    </p:spTree>
  </p:cSld>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Presentation3" id="{4415EC67-C57A-0148-A4F0-52D410C0BADF}" vid="{F61B2B17-803A-3243-A97A-CBC63A6EF9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Trebuchet MS</vt:lpstr>
      <vt:lpstr>Wingdings 3</vt:lpstr>
      <vt:lpstr>Facet</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606 Hakim - Project</dc:title>
  <dc:creator>Jawaid Hakim</dc:creator>
  <cp:keywords/>
  <dcterms:created xsi:type="dcterms:W3CDTF">2022-12-06T16:55:39Z</dcterms:created>
  <dcterms:modified xsi:type="dcterms:W3CDTF">2022-12-06T16:55:39Z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2022-12-06</vt:lpwstr>
  </property>
  <property fmtid="{D5CDD505-2E9C-101B-9397-08002B2CF9AE}" pid="3" name="output">
    <vt:lpwstr/>
  </property>
</Properties>
</file>