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0"/>
    <p:restoredTop sz="95890"/>
  </p:normalViewPr>
  <p:slideViewPr>
    <p:cSldViewPr snapToGrid="0" snapToObjects="1">
      <p:cViewPr varScale="1">
        <p:scale>
          <a:sx d="100" n="108"/>
          <a:sy d="100" n="108"/>
        </p:scale>
        <p:origin x="736" y="192"/>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theme/theme1.xml" Type="http://schemas.openxmlformats.org/officeDocument/2006/relationships/theme"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fmla="val 0" name="adj"/>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anchor="t"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77334" y="2160589"/>
            <a:ext cx="8596668" cy="3880773"/>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205133" y="6041362"/>
            <a:ext cx="911939" cy="365125"/>
          </a:xfrm>
          <a:prstGeom prst="rect">
            <a:avLst/>
          </a:prstGeom>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pPr/>
              <a:t>12/2/22</a:t>
            </a:fld>
            <a:endParaRPr dirty="0" lang="en-US"/>
          </a:p>
        </p:txBody>
      </p:sp>
      <p:sp>
        <p:nvSpPr>
          <p:cNvPr id="5" name="Footer Placeholder 4"/>
          <p:cNvSpPr>
            <a:spLocks noGrp="1"/>
          </p:cNvSpPr>
          <p:nvPr>
            <p:ph idx="3" sz="quarter" type="ftr"/>
          </p:nvPr>
        </p:nvSpPr>
        <p:spPr>
          <a:xfrm>
            <a:off x="677334" y="6041362"/>
            <a:ext cx="6297612" cy="365125"/>
          </a:xfrm>
          <a:prstGeom prst="rect">
            <a:avLst/>
          </a:prstGeom>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590663" y="6041362"/>
            <a:ext cx="683339" cy="365125"/>
          </a:xfrm>
          <a:prstGeom prst="rect">
            <a:avLst/>
          </a:prstGeom>
        </p:spPr>
        <p:txBody>
          <a:bodyPr anchor="ctr" bIns="45720" lIns="91440" rIns="91440" rtlCol="0" tIns="45720" vert="horz"/>
          <a:lstStyle>
            <a:lvl1pPr algn="r">
              <a:defRPr sz="900">
                <a:solidFill>
                  <a:schemeClr val="accent1"/>
                </a:solidFill>
              </a:defRPr>
            </a:lvl1pPr>
          </a:lstStyle>
          <a:p>
            <a:fld id="{D57F1E4F-1CFF-5643-939E-217C01CDF56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indent="0" marL="0">
              <a:buNone/>
            </a:pPr>
            <a:r>
              <a:rPr/>
              <a:t>DATA 606 Hakim - Project</a:t>
            </a:r>
          </a:p>
        </p:txBody>
      </p:sp>
      <p:sp>
        <p:nvSpPr>
          <p:cNvPr id="3" name="Subtitle 2"/>
          <p:cNvSpPr>
            <a:spLocks noGrp="1"/>
          </p:cNvSpPr>
          <p:nvPr>
            <p:ph idx="1" type="subTitle"/>
          </p:nvPr>
        </p:nvSpPr>
        <p:spPr>
          <a:xfrm>
            <a:off x="1507067" y="4050833"/>
            <a:ext cx="7766936" cy="10968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Chi-square</a:t>
            </a:r>
          </a:p>
        </p:txBody>
      </p:sp>
      <p:sp>
        <p:nvSpPr>
          <p:cNvPr id="3" name="Content Placeholder 2"/>
          <p:cNvSpPr>
            <a:spLocks noGrp="1"/>
          </p:cNvSpPr>
          <p:nvPr>
            <p:ph idx="1"/>
          </p:nvPr>
        </p:nvSpPr>
        <p:spPr/>
        <p:txBody>
          <a:bodyPr/>
          <a:lstStyle/>
          <a:p>
            <a:pPr lvl="0" indent="0">
              <a:buNone/>
            </a:pPr>
            <a:r>
              <a:rPr>
                <a:latin typeface="Courier"/>
              </a:rPr>
              <a:t>## Response: received_callback_cat (factor)
## Explanatory: race (factor)
## Null Hypothesis: independence
## # A tibble: 1 × 1
##    stat
##   &lt;dbl&gt;
## 1  16.4</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Simulated null distribution</a:t>
            </a:r>
          </a:p>
        </p:txBody>
      </p:sp>
      <p:sp>
        <p:nvSpPr>
          <p:cNvPr id="3" name="Content Placeholder 2"/>
          <p:cNvSpPr>
            <a:spLocks noGrp="1"/>
          </p:cNvSpPr>
          <p:nvPr>
            <p:ph idx="1"/>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sim_null_dist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Null distribution plot with observed stat and confidence internal</a:t>
            </a:r>
          </a:p>
        </p:txBody>
      </p:sp>
      <p:pic>
        <p:nvPicPr>
          <p:cNvPr descr="Hakim-Project_files/figure-pptx/unnamed-chunk-6-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So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Generalized linear model</a:t>
            </a:r>
          </a:p>
        </p:txBody>
      </p:sp>
      <p:sp>
        <p:nvSpPr>
          <p:cNvPr id="3" name="Content Placeholder 2"/>
          <p:cNvSpPr>
            <a:spLocks noGrp="1"/>
          </p:cNvSpPr>
          <p:nvPr>
            <p:ph idx="1"/>
          </p:nvPr>
        </p:nvSpPr>
        <p:spPr/>
        <p:txBody>
          <a:bodyPr/>
          <a:lstStyle/>
          <a:p>
            <a:pPr lvl="0" indent="0">
              <a:buNone/>
            </a:pPr>
            <a:r>
              <a:rPr>
                <a:latin typeface="Courier"/>
              </a:rPr>
              <a:t>                    Estimate Std. Error z value Pr(&gt;|z|)    
(Intercept)         -1.8120     0.1499 -12.091  &lt; 2e-16 ***
genderm             -0.1919     0.1334  -1.439    0.150    
resume_quality.L     0.3022     0.1157   2.612    0.009 ** 
computer_skillsTRUE -0.3787     0.1378  -2.748    0.006 ** 
volunteerTRUE       -0.2168     0.1617  -1.340    0.180    
raceblack           -0.4307     0.1075  -4.006 6.18e-05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a:t>
            </a:r>
          </a:p>
        </p:txBody>
      </p:sp>
      <p:sp>
        <p:nvSpPr>
          <p:cNvPr id="3" name="Content Placeholder 2"/>
          <p:cNvSpPr>
            <a:spLocks noGrp="1"/>
          </p:cNvSpPr>
          <p:nvPr>
            <p:ph idx="1"/>
          </p:nvPr>
        </p:nvSpPr>
        <p:spPr/>
        <p:txBody>
          <a:bodyPr/>
          <a:lstStyle/>
          <a:p>
            <a:pPr lvl="0" indent="0" marL="0">
              <a:buNone/>
            </a:pPr>
            <a:r>
              <a:rPr/>
              <a:t>This study was originally conducted in 2001 and 2002 in Chicago and Boston. Over the last 20 years there has been increasing awareness of bias in hiring practices. The data needs to be refreshed and more cities should be included in the study to eliminate potential regional biases.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lead to even greater awareness regarding subtle biases in hiring practices and the need for training and due diligence that is necessary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Researchers randomly generated realistic resumes to send to job postings in Boston and Chicago.</a:t>
            </a:r>
          </a:p>
          <a:p>
            <a:pPr lvl="0"/>
            <a:r>
              <a:rPr/>
              <a:t>They then randomly assigned a </a:t>
            </a:r>
            <a:r>
              <a:rPr i="1"/>
              <a:t>first name</a:t>
            </a:r>
            <a:r>
              <a:rPr/>
              <a:t> to the resume that would communicate the race and gender of the applicant.</a:t>
            </a:r>
          </a:p>
          <a:p>
            <a:pPr lvl="0"/>
            <a:r>
              <a:rPr/>
              <a:t>First names for the study were selected so that the names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 </a:t>
            </a:r>
            <a:r>
              <a:rPr>
                <a:hlinkClick r:id="rId2"/>
              </a:rPr>
              <a:t>OpenIntro</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457200" marL="457200">
                  <a:buAutoNum type="arabicPeriod"/>
                </a:pPr>
                <a:r>
                  <a:rPr/>
                  <a:t>Each of the 4870 cases represents a randomly generated resume</a:t>
                </a:r>
              </a:p>
              <a:p>
                <a:pPr lvl="0" indent="-457200" marL="457200">
                  <a:buAutoNum type="arabicPeriod"/>
                </a:pPr>
                <a:r>
                  <a:rPr/>
                  <a:t>This was an </a:t>
                </a:r>
                <a:r>
                  <a:rPr b="1"/>
                  <a:t>experiment</a:t>
                </a:r>
                <a:r>
                  <a:rPr/>
                  <a:t> conducted over several months during 2001 and 2002 in Boston and Chicago</a:t>
                </a:r>
              </a:p>
              <a:p>
                <a:pPr lvl="0" indent="-457200" marL="457200">
                  <a:buAutoNum type="arabicPeriod"/>
                </a:pPr>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indent="-457200" marL="457200">
                  <a:buAutoNum type="arabicPeriod"/>
                </a:pPr>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Callback Proportions</a:t>
            </a:r>
          </a:p>
        </p:txBody>
      </p:sp>
      <p:pic>
        <p:nvPicPr>
          <p:cNvPr descr="Hakim-Project_files/figure-pptx/unnamed-chunk-1-1.png" id="0" name="Picture 1"/>
          <p:cNvPicPr>
            <a:picLocks noGrp="1" noChangeAspect="1"/>
          </p:cNvPicPr>
          <p:nvPr/>
        </p:nvPicPr>
        <p:blipFill>
          <a:blip r:embed="rId2"/>
          <a:stretch>
            <a:fillRect/>
          </a:stretch>
        </p:blipFill>
        <p:spPr bwMode="auto">
          <a:xfrm>
            <a:off x="2540000" y="2159000"/>
            <a:ext cx="4838700" cy="3873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sample proportion</a:t>
            </a:r>
          </a:p>
        </p:txBody>
      </p:sp>
      <p:sp>
        <p:nvSpPr>
          <p:cNvPr id="3" name="Content Placeholder 2"/>
          <p:cNvSpPr>
            <a:spLocks noGrp="1"/>
          </p:cNvSpPr>
          <p:nvPr>
            <p:ph idx="1"/>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2857500" y="2159000"/>
            <a:ext cx="4203700" cy="3365500"/>
          </a:xfrm>
          <a:prstGeom prst="rect">
            <a:avLst/>
          </a:prstGeom>
          <a:noFill/>
          <a:ln w="9525">
            <a:noFill/>
            <a:headEnd/>
            <a:tailEnd/>
          </a:ln>
        </p:spPr>
      </p:pic>
      <p:sp>
        <p:nvSpPr>
          <p:cNvPr id="1" name="TextBox 3"/>
          <p:cNvSpPr txBox="1"/>
          <p:nvPr/>
        </p:nvSpPr>
        <p:spPr>
          <a:xfrm>
            <a:off x="673100" y="5524500"/>
            <a:ext cx="8585200" cy="508000"/>
          </a:xfrm>
          <a:prstGeom prst="rect">
            <a:avLst/>
          </a:prstGeom>
          <a:noFill/>
        </p:spPr>
        <p:txBody>
          <a:bodyPr/>
          <a:lstStyle/>
          <a:p>
            <a:pPr lvl="0" indent="0" marL="0" algn="ctr">
              <a:buNone/>
            </a:pPr>
            <a:r>
              <a:rPr/>
              <a:t>Sample Proportion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a:t>
            </a:r>
          </a:p>
        </p:txBody>
      </p:sp>
      <p:sp>
        <p:nvSpPr>
          <p:cNvPr id="3" name="Content Placeholder 2"/>
          <p:cNvSpPr>
            <a:spLocks noGrp="1"/>
          </p:cNvSpPr>
          <p:nvPr>
            <p:ph idx="1"/>
          </p:nvPr>
        </p:nvSpPr>
        <p:spPr/>
        <p:txBody>
          <a:bodyPr/>
          <a:lstStyle/>
          <a:p>
            <a:pPr lvl="0" indent="0" marL="0">
              <a:buNone/>
            </a:pPr>
            <a:r>
              <a:rPr/>
              <a:t>95% Confidence Interval for the sample proportion:</a:t>
            </a:r>
          </a:p>
          <a:p>
            <a:pPr lvl="0" indent="0">
              <a:buNone/>
            </a:pPr>
            <a:r>
              <a:rPr>
                <a:latin typeface="Courier"/>
              </a:rPr>
              <a:t>## # A tibble: 1 × 2
##   lower_ci upper_ci
##      &lt;dbl&gt;    &lt;dbl&gt;
## 1   0.0731   0.0881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H</m:t>
                        </m:r>
                      </m:e>
                      <m:sub>
                        <m:r>
                          <m:t>0</m:t>
                        </m:r>
                      </m:sub>
                    </m:sSub>
                  </m:oMath>
                </a14:m>
                <a:r>
                  <a:rPr/>
                  <a:t>: there is no difference in callback proportion between candidates who are perceived to be white and those perceived to be black</a:t>
                </a:r>
              </a:p>
              <a:p>
                <a:pPr lvl="0" indent="0" marL="0">
                  <a:buNone/>
                </a:pPr>
                <a14:m>
                  <m:oMath xmlns:m="http://schemas.openxmlformats.org/officeDocument/2006/math">
                    <m:sSub>
                      <m:e>
                        <m:r>
                          <m:t>H</m:t>
                        </m:r>
                      </m:e>
                      <m:sub>
                        <m:r>
                          <m:t>A</m:t>
                        </m:r>
                      </m:sub>
                    </m:sSub>
                  </m:oMath>
                </a14:m>
                <a:r>
                  <a:rPr/>
                  <a:t>: candidates who are white are more likely to receive callback</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Testing framework</a:t>
            </a:r>
          </a:p>
        </p:txBody>
      </p:sp>
      <p:sp>
        <p:nvSpPr>
          <p:cNvPr id="3" name="Content Placeholder 2"/>
          <p:cNvSpPr>
            <a:spLocks noGrp="1"/>
          </p:cNvSpPr>
          <p:nvPr>
            <p:ph idx="1"/>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3" id="{4415EC67-C57A-0148-A4F0-52D410C0BADF}" vid="{F61B2B17-803A-3243-A97A-CBC63A6EF9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2022-12-02T20:55:32Z</dcterms:created>
  <dcterms:modified xsi:type="dcterms:W3CDTF">2022-12-02T20:55:32Z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2022-12-02</vt:lpwstr>
  </property>
  <property fmtid="{D5CDD505-2E9C-101B-9397-08002B2CF9AE}" pid="3" name="output">
    <vt:lpwstr/>
  </property>
</Properties>
</file>