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1697"/>
    <p:restoredTop sz="95890"/>
  </p:normalViewPr>
  <p:slideViewPr>
    <p:cSldViewPr snapToGrid="0" snapToObjects="1">
      <p:cViewPr varScale="1">
        <p:scale>
          <a:sx d="100" n="163"/>
          <a:sy d="100" n="163"/>
        </p:scale>
        <p:origin x="520" y="176"/>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 Id="rId20"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a:extLst>
              <a:ext uri="{FF2B5EF4-FFF2-40B4-BE49-F238E27FC236}">
                <a16:creationId xmlns:a16="http://schemas.microsoft.com/office/drawing/2014/main" id="{5ED30882-DACC-AA46-8FCE-791D7772B9E6}"/>
              </a:ext>
            </a:extLst>
          </p:cNvPr>
          <p:cNvSpPr>
            <a:spLocks noGrp="1"/>
          </p:cNvSpPr>
          <p:nvPr>
            <p:ph type="title"/>
          </p:nvPr>
        </p:nvSpPr>
        <p:spPr/>
        <p:txBody>
          <a:bodyPr/>
          <a:lstStyle/>
          <a:p>
            <a:r>
              <a:rPr lang="en-US"/>
              <a:t>Click to edit Master title style</a:t>
            </a:r>
          </a:p>
        </p:txBody>
      </p:sp>
      <p:sp>
        <p:nvSpPr>
          <p:cNvPr id="9" name="Date Placeholder 8">
            <a:extLst>
              <a:ext uri="{FF2B5EF4-FFF2-40B4-BE49-F238E27FC236}">
                <a16:creationId xmlns:a16="http://schemas.microsoft.com/office/drawing/2014/main" id="{F3B75E3C-6E21-714F-AB7A-519F0E00FB2D}"/>
              </a:ext>
            </a:extLst>
          </p:cNvPr>
          <p:cNvSpPr>
            <a:spLocks noGrp="1"/>
          </p:cNvSpPr>
          <p:nvPr>
            <p:ph type="dt" sz="half" idx="14"/>
          </p:nvPr>
        </p:nvSpPr>
        <p:spPr/>
        <p:txBody>
          <a:bodyPr/>
          <a:lstStyle/>
          <a:p>
            <a:fld id="{48A87A34-81AB-432B-8DAE-1953F412C126}" type="datetimeFigureOut">
              <a:rPr lang="en-US" smtClean="0"/>
              <a:pPr/>
              <a:t>11/29/22</a:t>
            </a:fld>
            <a:endParaRPr lang="en-US" dirty="0"/>
          </a:p>
        </p:txBody>
      </p:sp>
      <p:sp>
        <p:nvSpPr>
          <p:cNvPr id="10" name="Footer Placeholder 9">
            <a:extLst>
              <a:ext uri="{FF2B5EF4-FFF2-40B4-BE49-F238E27FC236}">
                <a16:creationId xmlns:a16="http://schemas.microsoft.com/office/drawing/2014/main" id="{189F0140-F070-3544-94B8-F186900C9B42}"/>
              </a:ext>
            </a:extLst>
          </p:cNvPr>
          <p:cNvSpPr>
            <a:spLocks noGrp="1"/>
          </p:cNvSpPr>
          <p:nvPr>
            <p:ph type="ftr" sz="quarter" idx="15"/>
          </p:nvPr>
        </p:nvSpPr>
        <p:spPr/>
        <p:txBody>
          <a:bodyPr/>
          <a:lstStyle/>
          <a:p>
            <a:endParaRPr lang="en-US" dirty="0"/>
          </a:p>
        </p:txBody>
      </p:sp>
      <p:sp>
        <p:nvSpPr>
          <p:cNvPr id="11" name="Slide Number Placeholder 10">
            <a:extLst>
              <a:ext uri="{FF2B5EF4-FFF2-40B4-BE49-F238E27FC236}">
                <a16:creationId xmlns:a16="http://schemas.microsoft.com/office/drawing/2014/main" id="{6D35FB28-940F-C645-9A60-ADAC0267B13B}"/>
              </a:ext>
            </a:extLst>
          </p:cNvPr>
          <p:cNvSpPr>
            <a:spLocks noGrp="1"/>
          </p:cNvSpPr>
          <p:nvPr>
            <p:ph type="sldNum" sz="quarter" idx="16"/>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11/29/22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slideLayouts/slideLayout13.xml" Type="http://schemas.openxmlformats.org/officeDocument/2006/relationships/slideLayout" /><Relationship Id="rId18"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17" Target="../slideLayouts/slideLayout17.xml" Type="http://schemas.openxmlformats.org/officeDocument/2006/relationships/slideLayout" /><Relationship Id="rId2" Target="../slideLayouts/slideLayout2.xml" Type="http://schemas.openxmlformats.org/officeDocument/2006/relationships/slideLayout" /><Relationship Id="rId16" Target="../slideLayouts/slideLayout16.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5" Target="../slideLayouts/slideLayout15.xml" Type="http://schemas.openxmlformats.org/officeDocument/2006/relationships/slideLayout" /><Relationship Id="rId10" Target="../slideLayouts/slideLayout10.xml" Type="http://schemas.openxmlformats.org/officeDocument/2006/relationships/slideLayout" /><Relationship Id="rId19" Target="../media/image1.png" Type="http://schemas.openxmlformats.org/officeDocument/2006/relationships/image"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slideLayouts/slideLayout14.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2">
        <a:schemeClr val="bg1"/>
      </p:bgRef>
    </p:bg>
    <p:spTree>
      <p:nvGrpSpPr>
        <p:cNvPr id="1" name=""/>
        <p:cNvGrpSpPr/>
        <p:nvPr/>
      </p:nvGrpSpPr>
      <p:grpSpPr>
        <a:xfrm>
          <a:off x="0" y="0"/>
          <a:ext cx="0" cy="0"/>
          <a:chOff x="0" y="0"/>
          <a:chExt cx="0" cy="0"/>
        </a:xfrm>
      </p:grpSpPr>
      <p:pic>
        <p:nvPicPr>
          <p:cNvPr descr="\\DROBO-FS\QuickDrops\JB\PPTX NG\Droplets\LightingOverlay.png" id="1026" name="Picture 2"/>
          <p:cNvPicPr>
            <a:picLocks noChangeArrowheads="1" noChangeAspect="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913775" y="2367093"/>
            <a:ext cx="10364452" cy="3424107"/>
          </a:xfrm>
          <a:prstGeom prst="rect">
            <a:avLst/>
          </a:prstGeom>
        </p:spPr>
        <p:txBody>
          <a:bodyPr bIns="45720" lIns="91440" rIns="91440" rtlCol="0" tIns="45720" vert="horz">
            <a:normAutofit/>
          </a:bodyPr>
          <a:lstStyle/>
          <a:p>
            <a:pPr lvl="0"/>
            <a:r>
              <a:rPr lang="en-US"/>
              <a:t>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7678737" y="5883275"/>
            <a:ext cx="2743200" cy="365125"/>
          </a:xfrm>
          <a:prstGeom prst="rect">
            <a:avLst/>
          </a:prstGeom>
        </p:spPr>
        <p:txBody>
          <a:bodyPr anchor="ctr" bIns="45720" lIns="91440" rIns="91440" rtlCol="0" tIns="45720" vert="horz"/>
          <a:lstStyle>
            <a:lvl1pPr algn="r">
              <a:defRPr sz="1000">
                <a:solidFill>
                  <a:schemeClr val="tx1"/>
                </a:solidFill>
              </a:defRPr>
            </a:lvl1pPr>
          </a:lstStyle>
          <a:p>
            <a:fld id="{48A87A34-81AB-432B-8DAE-1953F412C126}" type="datetimeFigureOut">
              <a:rPr dirty="0" lang="en-US"/>
              <a:pPr/>
              <a:t>11/29/22</a:t>
            </a:fld>
            <a:endParaRPr dirty="0" lang="en-US"/>
          </a:p>
        </p:txBody>
      </p:sp>
      <p:sp>
        <p:nvSpPr>
          <p:cNvPr id="5" name="Footer Placeholder 4"/>
          <p:cNvSpPr>
            <a:spLocks noGrp="1"/>
          </p:cNvSpPr>
          <p:nvPr>
            <p:ph idx="3" sz="quarter" type="ftr"/>
          </p:nvPr>
        </p:nvSpPr>
        <p:spPr>
          <a:xfrm>
            <a:off x="913774" y="5883275"/>
            <a:ext cx="6672887" cy="365125"/>
          </a:xfrm>
          <a:prstGeom prst="rect">
            <a:avLst/>
          </a:prstGeom>
        </p:spPr>
        <p:txBody>
          <a:bodyPr anchor="ctr" bIns="45720" lIns="91440" rIns="91440" rtlCol="0" tIns="45720" vert="horz"/>
          <a:lstStyle>
            <a:lvl1pPr algn="l">
              <a:defRPr sz="1000">
                <a:solidFill>
                  <a:schemeClr val="tx1"/>
                </a:solidFill>
              </a:defRPr>
            </a:lvl1pPr>
          </a:lstStyle>
          <a:p>
            <a:endParaRPr dirty="0" lang="en-US"/>
          </a:p>
        </p:txBody>
      </p:sp>
      <p:sp>
        <p:nvSpPr>
          <p:cNvPr id="6" name="Slide Number Placeholder 5"/>
          <p:cNvSpPr>
            <a:spLocks noGrp="1"/>
          </p:cNvSpPr>
          <p:nvPr>
            <p:ph idx="4" sz="quarter" type="sldNum"/>
          </p:nvPr>
        </p:nvSpPr>
        <p:spPr>
          <a:xfrm>
            <a:off x="10514011" y="5883275"/>
            <a:ext cx="764215" cy="365125"/>
          </a:xfrm>
          <a:prstGeom prst="rect">
            <a:avLst/>
          </a:prstGeom>
        </p:spPr>
        <p:txBody>
          <a:bodyPr anchor="ctr" bIns="45720" lIns="91440" rIns="91440" rtlCol="0" tIns="45720" vert="horz"/>
          <a:lstStyle>
            <a:lvl1pPr algn="r">
              <a:defRPr sz="1000">
                <a:solidFill>
                  <a:schemeClr val="tx1"/>
                </a:solidFill>
              </a:defRPr>
            </a:lvl1pPr>
          </a:lstStyle>
          <a:p>
            <a:fld id="{6D22F896-40B5-4ADD-8801-0D06FADFA095}" type="slidenum">
              <a:rPr dirty="0" lang="en-US"/>
              <a:pPr/>
              <a:t>‹#›</a:t>
            </a:fld>
            <a:endParaRPr dirty="0" lang="en-US"/>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eaLnBrk="1" hangingPunct="1" latinLnBrk="0" rtl="0">
        <a:lnSpc>
          <a:spcPct val="90000"/>
        </a:lnSpc>
        <a:spcBef>
          <a:spcPct val="0"/>
        </a:spcBef>
        <a:buNone/>
        <a:defRPr baseline="0" cap="all" kern="1200" sz="3600">
          <a:solidFill>
            <a:schemeClr val="tx1"/>
          </a:solidFill>
          <a:effectLst/>
          <a:latin typeface="+mj-lt"/>
          <a:ea typeface="+mj-ea"/>
          <a:cs typeface="+mj-cs"/>
        </a:defRPr>
      </a:lvl1pPr>
    </p:titleStyle>
    <p:bodyStyle>
      <a:lvl1pPr algn="l" defTabSz="914400" eaLnBrk="1" hangingPunct="1" indent="-228600" latinLnBrk="0" marL="228600" rtl="0">
        <a:lnSpc>
          <a:spcPct val="120000"/>
        </a:lnSpc>
        <a:spcBef>
          <a:spcPts val="1000"/>
        </a:spcBef>
        <a:buClr>
          <a:schemeClr val="tx1"/>
        </a:buClr>
        <a:buFont charset="0" panose="020B0604020202020204" pitchFamily="34" typeface="Arial"/>
        <a:buChar char="•"/>
        <a:defRPr baseline="0" cap="all" kern="1200" sz="2000">
          <a:solidFill>
            <a:schemeClr val="tx1"/>
          </a:solidFill>
          <a:effectLst/>
          <a:latin typeface="+mn-lt"/>
          <a:ea typeface="+mn-ea"/>
          <a:cs typeface="+mn-cs"/>
        </a:defRPr>
      </a:lvl1pPr>
      <a:lvl2pPr algn="l" defTabSz="914400" eaLnBrk="1" hangingPunct="1" indent="-228600" latinLnBrk="0" marL="685800" rtl="0">
        <a:lnSpc>
          <a:spcPct val="120000"/>
        </a:lnSpc>
        <a:spcBef>
          <a:spcPts val="500"/>
        </a:spcBef>
        <a:buClr>
          <a:schemeClr val="tx1"/>
        </a:buClr>
        <a:buFont charset="0" panose="020B0604020202020204" pitchFamily="34" typeface="Arial"/>
        <a:buChar char="•"/>
        <a:defRPr baseline="0" cap="all" kern="1200" sz="1800">
          <a:solidFill>
            <a:schemeClr val="tx1"/>
          </a:solidFill>
          <a:effectLst/>
          <a:latin typeface="+mn-lt"/>
          <a:ea typeface="+mn-ea"/>
          <a:cs typeface="+mn-cs"/>
        </a:defRPr>
      </a:lvl2pPr>
      <a:lvl3pPr algn="l" defTabSz="914400" eaLnBrk="1" hangingPunct="1" indent="-228600" latinLnBrk="0" marL="1143000" rtl="0">
        <a:lnSpc>
          <a:spcPct val="120000"/>
        </a:lnSpc>
        <a:spcBef>
          <a:spcPts val="500"/>
        </a:spcBef>
        <a:buClr>
          <a:schemeClr val="tx1"/>
        </a:buClr>
        <a:buFont charset="0" panose="020B0604020202020204" pitchFamily="34" typeface="Arial"/>
        <a:buChar char="•"/>
        <a:defRPr baseline="0" cap="all" kern="1200" sz="1600">
          <a:solidFill>
            <a:schemeClr val="tx1"/>
          </a:solidFill>
          <a:effectLst/>
          <a:latin typeface="+mn-lt"/>
          <a:ea typeface="+mn-ea"/>
          <a:cs typeface="+mn-cs"/>
        </a:defRPr>
      </a:lvl3pPr>
      <a:lvl4pPr algn="l" defTabSz="914400" eaLnBrk="1" hangingPunct="1" indent="-228600" latinLnBrk="0" marL="1600200" rtl="0">
        <a:lnSpc>
          <a:spcPct val="120000"/>
        </a:lnSpc>
        <a:spcBef>
          <a:spcPts val="500"/>
        </a:spcBef>
        <a:buClr>
          <a:schemeClr val="tx1"/>
        </a:buClr>
        <a:buFont charset="0" panose="020B0604020202020204" pitchFamily="34" typeface="Arial"/>
        <a:buChar char="•"/>
        <a:defRPr baseline="0" cap="all" kern="1200" sz="1400">
          <a:solidFill>
            <a:schemeClr val="tx1"/>
          </a:solidFill>
          <a:effectLst/>
          <a:latin typeface="+mn-lt"/>
          <a:ea typeface="+mn-ea"/>
          <a:cs typeface="+mn-cs"/>
        </a:defRPr>
      </a:lvl4pPr>
      <a:lvl5pPr algn="l" defTabSz="914400" eaLnBrk="1" hangingPunct="1" indent="-228600" latinLnBrk="0" marL="2057400" rtl="0">
        <a:lnSpc>
          <a:spcPct val="120000"/>
        </a:lnSpc>
        <a:spcBef>
          <a:spcPts val="500"/>
        </a:spcBef>
        <a:buClr>
          <a:schemeClr val="tx1"/>
        </a:buClr>
        <a:buFont charset="0" panose="020B0604020202020204" pitchFamily="34" typeface="Arial"/>
        <a:buChar char="•"/>
        <a:defRPr baseline="0" cap="all" kern="1200" sz="1400">
          <a:solidFill>
            <a:schemeClr val="tx1"/>
          </a:solidFill>
          <a:effectLst/>
          <a:latin typeface="+mn-lt"/>
          <a:ea typeface="+mn-ea"/>
          <a:cs typeface="+mn-cs"/>
        </a:defRPr>
      </a:lvl5pPr>
      <a:lvl6pPr algn="l" defTabSz="914400" eaLnBrk="1" hangingPunct="1" indent="-228600" latinLnBrk="0" marL="2514600" rtl="0">
        <a:lnSpc>
          <a:spcPct val="120000"/>
        </a:lnSpc>
        <a:spcBef>
          <a:spcPts val="500"/>
        </a:spcBef>
        <a:buClr>
          <a:schemeClr val="tx1"/>
        </a:buClr>
        <a:buFont charset="0" panose="020B0604020202020204" pitchFamily="34" typeface="Arial"/>
        <a:buChar char="•"/>
        <a:defRPr baseline="0" cap="all" kern="1200" sz="1400">
          <a:solidFill>
            <a:schemeClr val="tx1"/>
          </a:solidFill>
          <a:effectLst/>
          <a:latin typeface="+mn-lt"/>
          <a:ea typeface="+mn-ea"/>
          <a:cs typeface="+mn-cs"/>
        </a:defRPr>
      </a:lvl6pPr>
      <a:lvl7pPr algn="l" defTabSz="914400" eaLnBrk="1" hangingPunct="1" indent="-228600" latinLnBrk="0" marL="2971800" rtl="0">
        <a:lnSpc>
          <a:spcPct val="120000"/>
        </a:lnSpc>
        <a:spcBef>
          <a:spcPts val="500"/>
        </a:spcBef>
        <a:buClr>
          <a:schemeClr val="tx1"/>
        </a:buClr>
        <a:buFont charset="0" panose="020B0604020202020204" pitchFamily="34" typeface="Arial"/>
        <a:buChar char="•"/>
        <a:defRPr baseline="0" cap="all" kern="1200" sz="1400">
          <a:solidFill>
            <a:schemeClr val="tx1"/>
          </a:solidFill>
          <a:effectLst/>
          <a:latin typeface="+mn-lt"/>
          <a:ea typeface="+mn-ea"/>
          <a:cs typeface="+mn-cs"/>
        </a:defRPr>
      </a:lvl7pPr>
      <a:lvl8pPr algn="l" defTabSz="914400" eaLnBrk="1" hangingPunct="1" indent="-228600" latinLnBrk="0" marL="3429000" rtl="0">
        <a:lnSpc>
          <a:spcPct val="120000"/>
        </a:lnSpc>
        <a:spcBef>
          <a:spcPts val="500"/>
        </a:spcBef>
        <a:buClr>
          <a:schemeClr val="tx1"/>
        </a:buClr>
        <a:buFont charset="0" panose="020B0604020202020204" pitchFamily="34" typeface="Arial"/>
        <a:buChar char="•"/>
        <a:defRPr baseline="0" cap="all" kern="1200" sz="1400">
          <a:solidFill>
            <a:schemeClr val="tx1"/>
          </a:solidFill>
          <a:effectLst/>
          <a:latin typeface="+mn-lt"/>
          <a:ea typeface="+mn-ea"/>
          <a:cs typeface="+mn-cs"/>
        </a:defRPr>
      </a:lvl8pPr>
      <a:lvl9pPr algn="l" defTabSz="914400" eaLnBrk="1" hangingPunct="1" indent="-228600" latinLnBrk="0" marL="3886200" rtl="0">
        <a:lnSpc>
          <a:spcPct val="120000"/>
        </a:lnSpc>
        <a:spcBef>
          <a:spcPts val="500"/>
        </a:spcBef>
        <a:buClr>
          <a:schemeClr val="tx1"/>
        </a:buClr>
        <a:buFont charset="0" panose="020B0604020202020204" pitchFamily="34" typeface="Arial"/>
        <a:buChar char="•"/>
        <a:defRPr baseline="0" cap="all" kern="1200" sz="1400">
          <a:solidFill>
            <a:schemeClr val="tx1"/>
          </a:solidFill>
          <a:effectLst/>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openintro.org/data/index.php?data=resume"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2509213"/>
          </a:xfrm>
        </p:spPr>
        <p:txBody>
          <a:bodyPr/>
          <a:lstStyle/>
          <a:p>
            <a:pPr lvl="0" indent="0" marL="0">
              <a:buNone/>
            </a:pPr>
            <a:r>
              <a:rPr/>
              <a:t>DATA 606 Hakim - Project</a:t>
            </a:r>
          </a:p>
        </p:txBody>
      </p:sp>
      <p:sp>
        <p:nvSpPr>
          <p:cNvPr id="3" name="Subtitle 2"/>
          <p:cNvSpPr>
            <a:spLocks noGrp="1"/>
          </p:cNvSpPr>
          <p:nvPr>
            <p:ph idx="1" type="subTitle"/>
          </p:nvPr>
        </p:nvSpPr>
        <p:spPr>
          <a:xfrm>
            <a:off x="1751012" y="3886200"/>
            <a:ext cx="8689976" cy="1371599"/>
          </a:xfrm>
        </p:spPr>
        <p:txBody>
          <a:bodyPr/>
          <a:lstStyle/>
          <a:p>
            <a:pPr lvl="0" indent="0" marL="0">
              <a:buNone/>
            </a:pPr>
            <a:br/>
            <a:br/>
            <a:r>
              <a:rPr/>
              <a:t>Jawaid Hakim</a:t>
            </a:r>
          </a:p>
        </p:txBody>
      </p:sp>
      <p:sp>
        <p:nvSpPr>
          <p:cNvPr id="4" name="Date Placeholder 3"/>
          <p:cNvSpPr>
            <a:spLocks noGrp="1"/>
          </p:cNvSpPr>
          <p:nvPr>
            <p:ph idx="10" sz="half" type="dt"/>
          </p:nvPr>
        </p:nvSpPr>
        <p:spPr/>
        <p:txBody>
          <a:bodyPr/>
          <a:lstStyle/>
          <a:p>
            <a:pPr lvl="0" indent="0" marL="0">
              <a:buNone/>
            </a:pPr>
            <a:r>
              <a:rPr/>
              <a:t>2022-12-01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ED30882-DACC-AA46-8FCE-791D7772B9E6}"/>
              </a:ext>
            </a:extLst>
          </p:cNvPr>
          <p:cNvSpPr>
            <a:spLocks noGrp="1"/>
          </p:cNvSpPr>
          <p:nvPr>
            <p:ph type="title"/>
          </p:nvPr>
        </p:nvSpPr>
        <p:spPr/>
        <p:txBody>
          <a:bodyPr/>
          <a:lstStyle/>
          <a:p>
            <a:pPr lvl="0" indent="0" marL="0">
              <a:buNone/>
            </a:pPr>
            <a:r>
              <a:rPr/>
              <a:t>Compute Chi-square</a:t>
            </a:r>
          </a:p>
        </p:txBody>
      </p:sp>
      <p:sp>
        <p:nvSpPr>
          <p:cNvPr id="12" name="Content Placeholder 2"/>
          <p:cNvSpPr>
            <a:spLocks noGrp="1"/>
          </p:cNvSpPr>
          <p:nvPr>
            <p:ph idx="13" sz="quarter"/>
          </p:nvPr>
        </p:nvSpPr>
        <p:spPr/>
        <p:txBody>
          <a:bodyPr/>
          <a:lstStyle/>
          <a:p>
            <a:pPr lvl="0" indent="0">
              <a:buNone/>
            </a:pPr>
            <a:r>
              <a:rPr>
                <a:latin typeface="Courier"/>
              </a:rPr>
              <a:t>## Response: received_callback_cat (factor)
## Explanatory: race (factor)
## Null Hypothesis: independence
## # A tibble: 1 × 1
##    stat
##   &lt;dbl&gt;
## 1  16.4</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ED30882-DACC-AA46-8FCE-791D7772B9E6}"/>
              </a:ext>
            </a:extLst>
          </p:cNvPr>
          <p:cNvSpPr>
            <a:spLocks noGrp="1"/>
          </p:cNvSpPr>
          <p:nvPr>
            <p:ph type="title"/>
          </p:nvPr>
        </p:nvSpPr>
        <p:spPr/>
        <p:txBody>
          <a:bodyPr/>
          <a:lstStyle/>
          <a:p>
            <a:pPr lvl="0" indent="0" marL="0">
              <a:buNone/>
            </a:pPr>
            <a:r>
              <a:rPr/>
              <a:t>Compute null distribution</a:t>
            </a:r>
          </a:p>
        </p:txBody>
      </p:sp>
      <p:sp>
        <p:nvSpPr>
          <p:cNvPr id="12" name="Content Placeholder 2"/>
          <p:cNvSpPr>
            <a:spLocks noGrp="1"/>
          </p:cNvSpPr>
          <p:nvPr>
            <p:ph idx="13" sz="quarter"/>
          </p:nvPr>
        </p:nvSpPr>
        <p:spPr/>
        <p:txBody>
          <a:bodyPr/>
          <a:lstStyle/>
          <a:p>
            <a:pPr lvl="0" indent="0" marL="0">
              <a:buNone/>
            </a:pPr>
            <a:r>
              <a:rPr/>
              <a:t>The null distribution is what we would expect to see if the response and explanatory variables were truly independent.</a:t>
            </a:r>
          </a:p>
          <a:p>
            <a:pPr lvl="0" indent="0">
              <a:buNone/>
            </a:pPr>
            <a:r>
              <a:rPr>
                <a:latin typeface="Courier"/>
              </a:rPr>
              <a:t>null_dist_sim </a:t>
            </a:r>
            <a:r>
              <a:rPr>
                <a:solidFill>
                  <a:srgbClr val="007020"/>
                </a:solidFill>
                <a:latin typeface="Courier"/>
              </a:rPr>
              <a:t>&lt;-</a:t>
            </a:r>
            <a:r>
              <a:rPr>
                <a:latin typeface="Courier"/>
              </a:rPr>
              <a:t> df </a:t>
            </a:r>
            <a:r>
              <a:rPr>
                <a:solidFill>
                  <a:srgbClr val="4070A0"/>
                </a:solidFill>
                <a:latin typeface="Courier"/>
              </a:rPr>
              <a:t>|&gt;</a:t>
            </a:r>
            <a:br/>
            <a:r>
              <a:rPr>
                <a:latin typeface="Courier"/>
              </a:rPr>
              <a:t>  </a:t>
            </a:r>
            <a:r>
              <a:rPr>
                <a:solidFill>
                  <a:srgbClr val="06287E"/>
                </a:solidFill>
                <a:latin typeface="Courier"/>
              </a:rPr>
              <a:t>specify</a:t>
            </a:r>
            <a:r>
              <a:rPr>
                <a:latin typeface="Courier"/>
              </a:rPr>
              <a:t>(received_callback_cat </a:t>
            </a:r>
            <a:r>
              <a:rPr>
                <a:solidFill>
                  <a:srgbClr val="4070A0"/>
                </a:solidFill>
                <a:latin typeface="Courier"/>
              </a:rPr>
              <a:t>~</a:t>
            </a:r>
            <a:r>
              <a:rPr>
                <a:latin typeface="Courier"/>
              </a:rPr>
              <a:t> race, </a:t>
            </a:r>
            <a:br/>
            <a:r>
              <a:rPr>
                <a:latin typeface="Courier"/>
              </a:rPr>
              <a:t>          </a:t>
            </a:r>
            <a:r>
              <a:rPr>
                <a:solidFill>
                  <a:srgbClr val="7D9029"/>
                </a:solidFill>
                <a:latin typeface="Courier"/>
              </a:rPr>
              <a:t>success =</a:t>
            </a:r>
            <a:r>
              <a:rPr>
                <a:latin typeface="Courier"/>
              </a:rPr>
              <a:t> </a:t>
            </a:r>
            <a:r>
              <a:rPr>
                <a:solidFill>
                  <a:srgbClr val="4070A0"/>
                </a:solidFill>
                <a:latin typeface="Courier"/>
              </a:rPr>
              <a:t>'Yes'</a:t>
            </a:r>
            <a:r>
              <a:rPr>
                <a:latin typeface="Courier"/>
              </a:rPr>
              <a:t>) </a:t>
            </a:r>
            <a:r>
              <a:rPr>
                <a:solidFill>
                  <a:srgbClr val="4070A0"/>
                </a:solidFill>
                <a:latin typeface="Courier"/>
              </a:rPr>
              <a:t>|&gt;</a:t>
            </a:r>
            <a:br/>
            <a:r>
              <a:rPr>
                <a:latin typeface="Courier"/>
              </a:rPr>
              <a:t>  </a:t>
            </a:r>
            <a:r>
              <a:rPr>
                <a:solidFill>
                  <a:srgbClr val="06287E"/>
                </a:solidFill>
                <a:latin typeface="Courier"/>
              </a:rPr>
              <a:t>hypothesize</a:t>
            </a:r>
            <a:r>
              <a:rPr>
                <a:latin typeface="Courier"/>
              </a:rPr>
              <a:t>(</a:t>
            </a:r>
            <a:r>
              <a:rPr>
                <a:solidFill>
                  <a:srgbClr val="7D9029"/>
                </a:solidFill>
                <a:latin typeface="Courier"/>
              </a:rPr>
              <a:t>null =</a:t>
            </a:r>
            <a:r>
              <a:rPr>
                <a:latin typeface="Courier"/>
              </a:rPr>
              <a:t> </a:t>
            </a:r>
            <a:r>
              <a:rPr>
                <a:solidFill>
                  <a:srgbClr val="4070A0"/>
                </a:solidFill>
                <a:latin typeface="Courier"/>
              </a:rPr>
              <a:t>'independence'</a:t>
            </a:r>
            <a:r>
              <a:rPr>
                <a:latin typeface="Courier"/>
              </a:rPr>
              <a:t>) </a:t>
            </a:r>
            <a:r>
              <a:rPr>
                <a:solidFill>
                  <a:srgbClr val="4070A0"/>
                </a:solidFill>
                <a:latin typeface="Courier"/>
              </a:rPr>
              <a:t>|&gt;</a:t>
            </a:r>
            <a:br/>
            <a:r>
              <a:rPr>
                <a:latin typeface="Courier"/>
              </a:rPr>
              <a:t>  </a:t>
            </a:r>
            <a:r>
              <a:rPr>
                <a:solidFill>
                  <a:srgbClr val="06287E"/>
                </a:solidFill>
                <a:latin typeface="Courier"/>
              </a:rPr>
              <a:t>generate</a:t>
            </a:r>
            <a:r>
              <a:rPr>
                <a:latin typeface="Courier"/>
              </a:rPr>
              <a:t>(</a:t>
            </a:r>
            <a:r>
              <a:rPr>
                <a:solidFill>
                  <a:srgbClr val="7D9029"/>
                </a:solidFill>
                <a:latin typeface="Courier"/>
              </a:rPr>
              <a:t>reps =</a:t>
            </a:r>
            <a:r>
              <a:rPr>
                <a:latin typeface="Courier"/>
              </a:rPr>
              <a:t> </a:t>
            </a:r>
            <a:r>
              <a:rPr>
                <a:solidFill>
                  <a:srgbClr val="40A070"/>
                </a:solidFill>
                <a:latin typeface="Courier"/>
              </a:rPr>
              <a:t>500</a:t>
            </a:r>
            <a:r>
              <a:rPr>
                <a:latin typeface="Courier"/>
              </a:rPr>
              <a:t>, </a:t>
            </a:r>
            <a:br/>
            <a:r>
              <a:rPr>
                <a:latin typeface="Courier"/>
              </a:rPr>
              <a:t>           </a:t>
            </a:r>
            <a:r>
              <a:rPr>
                <a:solidFill>
                  <a:srgbClr val="7D9029"/>
                </a:solidFill>
                <a:latin typeface="Courier"/>
              </a:rPr>
              <a:t>type =</a:t>
            </a:r>
            <a:r>
              <a:rPr>
                <a:latin typeface="Courier"/>
              </a:rPr>
              <a:t> </a:t>
            </a:r>
            <a:r>
              <a:rPr>
                <a:solidFill>
                  <a:srgbClr val="4070A0"/>
                </a:solidFill>
                <a:latin typeface="Courier"/>
              </a:rPr>
              <a:t>'permute'</a:t>
            </a:r>
            <a:r>
              <a:rPr>
                <a:latin typeface="Courier"/>
              </a:rPr>
              <a:t>) </a:t>
            </a:r>
            <a:r>
              <a:rPr>
                <a:solidFill>
                  <a:srgbClr val="4070A0"/>
                </a:solidFill>
                <a:latin typeface="Courier"/>
              </a:rPr>
              <a:t>|&gt;</a:t>
            </a:r>
            <a:br/>
            <a:r>
              <a:rPr>
                <a:latin typeface="Courier"/>
              </a:rPr>
              <a:t>  </a:t>
            </a:r>
            <a:r>
              <a:rPr>
                <a:solidFill>
                  <a:srgbClr val="06287E"/>
                </a:solidFill>
                <a:latin typeface="Courier"/>
              </a:rPr>
              <a:t>calculate</a:t>
            </a:r>
            <a:r>
              <a:rPr>
                <a:latin typeface="Courier"/>
              </a:rPr>
              <a:t>(</a:t>
            </a:r>
            <a:r>
              <a:rPr>
                <a:solidFill>
                  <a:srgbClr val="7D9029"/>
                </a:solidFill>
                <a:latin typeface="Courier"/>
              </a:rPr>
              <a:t>stat =</a:t>
            </a:r>
            <a:r>
              <a:rPr>
                <a:latin typeface="Courier"/>
              </a:rPr>
              <a:t> </a:t>
            </a:r>
            <a:r>
              <a:rPr>
                <a:solidFill>
                  <a:srgbClr val="4070A0"/>
                </a:solidFill>
                <a:latin typeface="Courier"/>
              </a:rPr>
              <a:t>'Chisq'</a:t>
            </a:r>
            <a:r>
              <a:rPr>
                <a:latin typeface="Courier"/>
              </a:rPr>
              <a:t>, </a:t>
            </a:r>
            <a:br/>
            <a:r>
              <a:rPr>
                <a:latin typeface="Courier"/>
              </a:rPr>
              <a:t>            </a:t>
            </a:r>
            <a:r>
              <a:rPr>
                <a:solidFill>
                  <a:srgbClr val="06287E"/>
                </a:solidFill>
                <a:latin typeface="Courier"/>
              </a:rPr>
              <a:t>c</a:t>
            </a:r>
            <a:r>
              <a:rPr>
                <a:latin typeface="Courier"/>
              </a:rPr>
              <a:t>(</a:t>
            </a:r>
            <a:r>
              <a:rPr>
                <a:solidFill>
                  <a:srgbClr val="4070A0"/>
                </a:solidFill>
                <a:latin typeface="Courier"/>
              </a:rPr>
              <a:t>'white'</a:t>
            </a:r>
            <a:r>
              <a:rPr>
                <a:latin typeface="Courier"/>
              </a:rPr>
              <a:t>, </a:t>
            </a:r>
            <a:r>
              <a:rPr>
                <a:solidFill>
                  <a:srgbClr val="4070A0"/>
                </a:solidFill>
                <a:latin typeface="Courier"/>
              </a:rPr>
              <a:t>'black'</a:t>
            </a:r>
            <a:r>
              <a:rPr>
                <a:latin typeface="Courier"/>
              </a:rPr>
              <a: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ED30882-DACC-AA46-8FCE-791D7772B9E6}"/>
              </a:ext>
            </a:extLst>
          </p:cNvPr>
          <p:cNvSpPr>
            <a:spLocks noGrp="1"/>
          </p:cNvSpPr>
          <p:nvPr>
            <p:ph type="title"/>
          </p:nvPr>
        </p:nvSpPr>
        <p:spPr/>
        <p:txBody>
          <a:bodyPr/>
          <a:lstStyle/>
          <a:p>
            <a:pPr lvl="0" indent="0" marL="0">
              <a:buNone/>
            </a:pPr>
            <a:r>
              <a:rPr/>
              <a:t>Null distribution plot with observed stat and confidence internal</a:t>
            </a:r>
          </a:p>
        </p:txBody>
      </p:sp>
      <p:pic>
        <p:nvPicPr>
          <p:cNvPr descr="Hakim-Project_files/figure-pptx/unnamed-chunk-6-1.png" id="0" name="Picture 1"/>
          <p:cNvPicPr>
            <a:picLocks noGrp="1" noChangeAspect="1"/>
          </p:cNvPicPr>
          <p:nvPr/>
        </p:nvPicPr>
        <p:blipFill>
          <a:blip r:embed="rId2"/>
          <a:stretch>
            <a:fillRect/>
          </a:stretch>
        </p:blipFill>
        <p:spPr bwMode="auto">
          <a:xfrm>
            <a:off x="3949700" y="2362200"/>
            <a:ext cx="4267200" cy="34163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2" name="Content Placeholder 2"/>
              <p:cNvSpPr>
                <a:spLocks noGrp="1"/>
              </p:cNvSpPr>
              <p:nvPr>
                <p:ph idx="13" sz="quarter"/>
              </p:nvPr>
            </p:nvSpPr>
            <p:spPr/>
            <p:txBody>
              <a:bodyPr/>
              <a:lstStyle/>
              <a:p>
                <a:pPr lvl="0" indent="0" marL="0">
                  <a:buNone/>
                </a:pPr>
                <a:r>
                  <a:rPr/>
                  <a:t>Plot of the null distribution shows the observed test statistic would be unlikely if there was no association between </a:t>
                </a:r>
                <a14:m>
                  <m:oMath xmlns:m="http://schemas.openxmlformats.org/officeDocument/2006/math">
                    <m:r>
                      <m:t>r</m:t>
                    </m:r>
                    <m:r>
                      <m:t>a</m:t>
                    </m:r>
                    <m:r>
                      <m:t>c</m:t>
                    </m:r>
                    <m:r>
                      <m:t>e</m:t>
                    </m:r>
                  </m:oMath>
                </a14:m>
                <a:r>
                  <a:rPr/>
                  <a:t> and </a:t>
                </a:r>
                <a14:m>
                  <m:oMath xmlns:m="http://schemas.openxmlformats.org/officeDocument/2006/math">
                    <m:r>
                      <m:t>c</m:t>
                    </m:r>
                    <m:r>
                      <m:t>a</m:t>
                    </m:r>
                    <m:r>
                      <m:t>l</m:t>
                    </m:r>
                    <m:r>
                      <m:t>l</m:t>
                    </m:r>
                    <m:r>
                      <m:t>b</m:t>
                    </m:r>
                    <m:r>
                      <m:t>a</m:t>
                    </m:r>
                    <m:r>
                      <m:t>c</m:t>
                    </m:r>
                    <m:r>
                      <m:t>k</m:t>
                    </m:r>
                    <m:r>
                      <m:rPr>
                        <m:sty m:val="p"/>
                      </m:rPr>
                      <m:t>_</m:t>
                    </m:r>
                    <m:r>
                      <m:t>r</m:t>
                    </m:r>
                    <m:r>
                      <m:t>a</m:t>
                    </m:r>
                    <m:r>
                      <m:t>t</m:t>
                    </m:r>
                    <m:r>
                      <m:t>e</m:t>
                    </m:r>
                  </m:oMath>
                </a14:m>
                <a:r>
                  <a:rPr/>
                  <a:t>. So we reject </a:t>
                </a:r>
                <a14:m>
                  <m:oMath xmlns:m="http://schemas.openxmlformats.org/officeDocument/2006/math">
                    <m:sSub>
                      <m:e>
                        <m:r>
                          <m:t>H</m:t>
                        </m:r>
                      </m:e>
                      <m:sub>
                        <m:r>
                          <m:t>0</m:t>
                        </m:r>
                      </m:sub>
                    </m:sSub>
                  </m:oMath>
                </a14:m>
                <a:r>
                  <a:rPr/>
                  <a:t> in favor </a:t>
                </a:r>
                <a14:m>
                  <m:oMath xmlns:m="http://schemas.openxmlformats.org/officeDocument/2006/math">
                    <m:sSub>
                      <m:e>
                        <m:r>
                          <m:t>H</m:t>
                        </m:r>
                      </m:e>
                      <m:sub>
                        <m:r>
                          <m:t>A</m:t>
                        </m:r>
                      </m:sub>
                    </m:sSub>
                  </m:oMath>
                </a14:m>
                <a:r>
                  <a:rPr/>
                  <a:t>.</a:t>
                </a: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ED30882-DACC-AA46-8FCE-791D7772B9E6}"/>
              </a:ext>
            </a:extLst>
          </p:cNvPr>
          <p:cNvSpPr>
            <a:spLocks noGrp="1"/>
          </p:cNvSpPr>
          <p:nvPr>
            <p:ph type="title"/>
          </p:nvPr>
        </p:nvSpPr>
        <p:spPr/>
        <p:txBody>
          <a:bodyPr/>
          <a:lstStyle/>
          <a:p>
            <a:pPr lvl="0" indent="0" marL="0">
              <a:buNone/>
            </a:pPr>
            <a:r>
              <a:rPr/>
              <a:t>Other Variables</a:t>
            </a:r>
          </a:p>
        </p:txBody>
      </p:sp>
      <mc:AlternateContent xmlns:mc="http://schemas.openxmlformats.org/markup-compatibility/2006">
        <mc:Choice xmlns:a14="http://schemas.microsoft.com/office/drawing/2010/main" Requires="a14">
          <p:sp>
            <p:nvSpPr>
              <p:cNvPr id="12" name="Content Placeholder 2"/>
              <p:cNvSpPr>
                <a:spLocks noGrp="1"/>
              </p:cNvSpPr>
              <p:nvPr>
                <p:ph idx="13" sz="quarter"/>
              </p:nvPr>
            </p:nvSpPr>
            <p:spPr/>
            <p:txBody>
              <a:bodyPr/>
              <a:lstStyle/>
              <a:p>
                <a:pPr lvl="0" indent="0" marL="0">
                  <a:buNone/>
                </a:pPr>
                <a:r>
                  <a:rPr/>
                  <a:t>This study looked at </a:t>
                </a:r>
                <a14:m>
                  <m:oMath xmlns:m="http://schemas.openxmlformats.org/officeDocument/2006/math">
                    <m:r>
                      <m:t>r</m:t>
                    </m:r>
                    <m:r>
                      <m:t>a</m:t>
                    </m:r>
                    <m:r>
                      <m:t>c</m:t>
                    </m:r>
                    <m:r>
                      <m:t>e</m:t>
                    </m:r>
                  </m:oMath>
                </a14:m>
                <a:r>
                  <a:rPr/>
                  <a:t> as the explanatory variable. However, the dataset contains other variables (see below) that may be relevant. A multiple regression model could be used to identify combinations of explanatory variables.</a:t>
                </a:r>
              </a:p>
              <a:p>
                <a:pPr lvl="0" indent="-457200" marL="457200">
                  <a:buAutoNum type="arabicPeriod"/>
                </a:pPr>
                <a:r>
                  <a:rPr/>
                  <a:t>Gender</a:t>
                </a:r>
              </a:p>
              <a:p>
                <a:pPr lvl="0" indent="-457200" marL="457200">
                  <a:buAutoNum type="arabicPeriod"/>
                </a:pPr>
                <a:r>
                  <a:rPr/>
                  <a:t>Resume Quality</a:t>
                </a:r>
              </a:p>
              <a:p>
                <a:pPr lvl="0" indent="-457200" marL="457200">
                  <a:buAutoNum type="arabicPeriod"/>
                </a:pPr>
                <a:r>
                  <a:rPr/>
                  <a:t>Computer Skills</a:t>
                </a:r>
              </a:p>
              <a:p>
                <a:pPr lvl="0" indent="-457200" marL="457200">
                  <a:buAutoNum type="arabicPeriod"/>
                </a:pPr>
                <a:r>
                  <a:rPr/>
                  <a:t>Volunteer</a:t>
                </a:r>
              </a:p>
              <a:p>
                <a:pPr lvl="0" indent="-457200" marL="457200">
                  <a:buAutoNum type="arabicPeriod"/>
                </a:pPr>
                <a:r>
                  <a:rPr/>
                  <a:t>Honors</a:t>
                </a:r>
              </a:p>
              <a:p>
                <a:pPr lvl="0" indent="-457200" marL="457200">
                  <a:buAutoNum type="arabicPeriod"/>
                </a:pPr>
                <a:r>
                  <a:rPr/>
                  <a:t>…</a:t>
                </a: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ED30882-DACC-AA46-8FCE-791D7772B9E6}"/>
              </a:ext>
            </a:extLst>
          </p:cNvPr>
          <p:cNvSpPr>
            <a:spLocks noGrp="1"/>
          </p:cNvSpPr>
          <p:nvPr>
            <p:ph type="title"/>
          </p:nvPr>
        </p:nvSpPr>
        <p:spPr/>
        <p:txBody>
          <a:bodyPr/>
          <a:lstStyle/>
          <a:p>
            <a:pPr lvl="0" indent="0" marL="0">
              <a:buNone/>
            </a:pPr>
            <a:r>
              <a:rPr/>
              <a:t>Generalized linear model</a:t>
            </a:r>
          </a:p>
        </p:txBody>
      </p:sp>
      <p:sp>
        <p:nvSpPr>
          <p:cNvPr id="12" name="Content Placeholder 2"/>
          <p:cNvSpPr>
            <a:spLocks noGrp="1"/>
          </p:cNvSpPr>
          <p:nvPr>
            <p:ph idx="13" sz="quarter"/>
          </p:nvPr>
        </p:nvSpPr>
        <p:spPr/>
        <p:txBody>
          <a:bodyPr/>
          <a:lstStyle/>
          <a:p>
            <a:pPr lvl="0" indent="0">
              <a:buNone/>
            </a:pPr>
            <a:r>
              <a:rPr>
                <a:latin typeface="Courier"/>
              </a:rPr>
              <a:t>                    Estimate Std. Error z value Pr(&gt;|z|)    
(Intercept)          -1.9350     0.1545 -12.525  &lt; 2e-16 ***
genderm              -0.1785     0.1337  -1.335   0.1818    
resume_quality.L      0.2243     0.1178   1.904   0.0569 .  
computer_skillsTRUE  -0.3433     0.1386  -2.478   0.0132 *  
volunteerTRUE        -0.1305     0.1637  -0.797   0.4253    
honorsTRUE            0.7819     0.1819   4.299 1.72e-05 ***
raceblack            -0.4298     0.1078  -3.988 6.65e-05 ***</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ED30882-DACC-AA46-8FCE-791D7772B9E6}"/>
              </a:ext>
            </a:extLst>
          </p:cNvPr>
          <p:cNvSpPr>
            <a:spLocks noGrp="1"/>
          </p:cNvSpPr>
          <p:nvPr>
            <p:ph type="title"/>
          </p:nvPr>
        </p:nvSpPr>
        <p:spPr/>
        <p:txBody>
          <a:bodyPr/>
          <a:lstStyle/>
          <a:p>
            <a:pPr lvl="0" indent="0" marL="0">
              <a:buNone/>
            </a:pPr>
            <a:r>
              <a:rPr/>
              <a:t>Limitations</a:t>
            </a:r>
          </a:p>
        </p:txBody>
      </p:sp>
      <p:sp>
        <p:nvSpPr>
          <p:cNvPr id="12" name="Content Placeholder 2"/>
          <p:cNvSpPr>
            <a:spLocks noGrp="1"/>
          </p:cNvSpPr>
          <p:nvPr>
            <p:ph idx="13" sz="quarter"/>
          </p:nvPr>
        </p:nvSpPr>
        <p:spPr/>
        <p:txBody>
          <a:bodyPr/>
          <a:lstStyle/>
          <a:p>
            <a:pPr lvl="0" indent="0" marL="0">
              <a:buNone/>
            </a:pPr>
            <a:r>
              <a:rPr/>
              <a:t>This study was originally conducted in 2001 and 2002 in Chicago and Boston. Over the last 20 years there has been an increase in awareness of biases The data needs to be refreshed and more cities should be included in the study to eliminate potential regional biases.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ED30882-DACC-AA46-8FCE-791D7772B9E6}"/>
              </a:ext>
            </a:extLst>
          </p:cNvPr>
          <p:cNvSpPr>
            <a:spLocks noGrp="1"/>
          </p:cNvSpPr>
          <p:nvPr>
            <p:ph type="title"/>
          </p:nvPr>
        </p:nvSpPr>
        <p:spPr/>
        <p:txBody>
          <a:bodyPr/>
          <a:lstStyle/>
          <a:p>
            <a:pPr lvl="0" indent="0" marL="0">
              <a:buNone/>
            </a:pPr>
            <a:r>
              <a:rPr/>
              <a:t>Conclusion</a:t>
            </a:r>
          </a:p>
        </p:txBody>
      </p:sp>
      <p:sp>
        <p:nvSpPr>
          <p:cNvPr id="12" name="Content Placeholder 2"/>
          <p:cNvSpPr>
            <a:spLocks noGrp="1"/>
          </p:cNvSpPr>
          <p:nvPr>
            <p:ph idx="13" sz="quarter"/>
          </p:nvPr>
        </p:nvSpPr>
        <p:spPr/>
        <p:txBody>
          <a:bodyPr/>
          <a:lstStyle/>
          <a:p>
            <a:pPr lvl="0" indent="0" marL="0">
              <a:buNone/>
            </a:pPr>
            <a:r>
              <a:rPr/>
              <a:t>Many biases have been identified in the job market over the years. As a result, HR professionals recommend not including age, religion, nationality, sexual orientation, etc. in job applications.</a:t>
            </a:r>
          </a:p>
          <a:p>
            <a:pPr lvl="0" indent="0" marL="0">
              <a:buNone/>
            </a:pPr>
            <a:r>
              <a:rPr/>
              <a:t>This study identified the applicant’s first name as a potential source of bias (!), which should raise red flags for HR professionals, job applicants, and hiring managers.</a:t>
            </a:r>
          </a:p>
          <a:p>
            <a:pPr lvl="0" indent="0" marL="0">
              <a:buNone/>
            </a:pPr>
            <a:r>
              <a:rPr/>
              <a:t>One hopes such studies will raise awareness regarding subtle biases in hiring practices and the need for training and diligence to overcome such biases.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ED30882-DACC-AA46-8FCE-791D7772B9E6}"/>
              </a:ext>
            </a:extLst>
          </p:cNvPr>
          <p:cNvSpPr>
            <a:spLocks noGrp="1"/>
          </p:cNvSpPr>
          <p:nvPr>
            <p:ph type="title"/>
          </p:nvPr>
        </p:nvSpPr>
        <p:spPr/>
        <p:txBody>
          <a:bodyPr/>
          <a:lstStyle/>
          <a:p>
            <a:pPr lvl="0" indent="0" marL="0">
              <a:buNone/>
            </a:pPr>
            <a:r>
              <a:rPr/>
              <a:t>Introduction</a:t>
            </a:r>
          </a:p>
        </p:txBody>
      </p:sp>
      <p:sp>
        <p:nvSpPr>
          <p:cNvPr id="12" name="Content Placeholder 2"/>
          <p:cNvSpPr>
            <a:spLocks noGrp="1"/>
          </p:cNvSpPr>
          <p:nvPr>
            <p:ph idx="13" sz="quarter"/>
          </p:nvPr>
        </p:nvSpPr>
        <p:spPr/>
        <p:txBody>
          <a:bodyPr/>
          <a:lstStyle/>
          <a:p>
            <a:pPr lvl="0"/>
            <a:r>
              <a:rPr/>
              <a:t>Researchers randomly generated realistic resumes to send to job postings in Boston and Chicago.</a:t>
            </a:r>
          </a:p>
          <a:p>
            <a:pPr lvl="0"/>
            <a:r>
              <a:rPr/>
              <a:t>They then randomly assigned a </a:t>
            </a:r>
            <a:r>
              <a:rPr i="1"/>
              <a:t>first name</a:t>
            </a:r>
            <a:r>
              <a:rPr/>
              <a:t> to the resume that would communicate the race and gender of the applicant.</a:t>
            </a:r>
          </a:p>
          <a:p>
            <a:pPr lvl="0"/>
            <a:r>
              <a:rPr/>
              <a:t>First names for the study were selected so that the names would predominantly be recognized as belonging to </a:t>
            </a:r>
            <a:r>
              <a:rPr b="1"/>
              <a:t>black</a:t>
            </a:r>
            <a:r>
              <a:rPr/>
              <a:t> or </a:t>
            </a:r>
            <a:r>
              <a:rPr b="1"/>
              <a:t>white</a:t>
            </a:r>
            <a:r>
              <a:rPr/>
              <a:t> individuals.</a:t>
            </a:r>
          </a:p>
          <a:p>
            <a:pPr lvl="0" indent="0" marL="0">
              <a:buNone/>
            </a:pPr>
            <a:r>
              <a:rPr b="1"/>
              <a:t>Research Question</a:t>
            </a:r>
            <a:r>
              <a:rPr/>
              <a:t>: Does the perceived </a:t>
            </a:r>
            <a:r>
              <a:rPr b="1"/>
              <a:t>race</a:t>
            </a:r>
            <a:r>
              <a:rPr/>
              <a:t> of applicants have a meaningful impact on the </a:t>
            </a:r>
            <a:r>
              <a:rPr b="1"/>
              <a:t>callback rate</a:t>
            </a:r>
            <a:r>
              <a:rPr/>
              <a: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ED30882-DACC-AA46-8FCE-791D7772B9E6}"/>
              </a:ext>
            </a:extLst>
          </p:cNvPr>
          <p:cNvSpPr>
            <a:spLocks noGrp="1"/>
          </p:cNvSpPr>
          <p:nvPr>
            <p:ph type="title"/>
          </p:nvPr>
        </p:nvSpPr>
        <p:spPr/>
        <p:txBody>
          <a:bodyPr/>
          <a:lstStyle/>
          <a:p>
            <a:pPr lvl="0" indent="0" marL="0">
              <a:buNone/>
            </a:pPr>
            <a:r>
              <a:rPr/>
              <a:t>Data - </a:t>
            </a:r>
            <a:r>
              <a:rPr>
                <a:hlinkClick r:id="rId2"/>
              </a:rPr>
              <a:t>OpenIntro</a:t>
            </a:r>
            <a:r>
              <a:rPr/>
              <a:t>.</a:t>
            </a:r>
          </a:p>
        </p:txBody>
      </p:sp>
      <mc:AlternateContent xmlns:mc="http://schemas.openxmlformats.org/markup-compatibility/2006">
        <mc:Choice xmlns:a14="http://schemas.microsoft.com/office/drawing/2010/main" Requires="a14">
          <p:sp>
            <p:nvSpPr>
              <p:cNvPr id="12" name="Content Placeholder 2"/>
              <p:cNvSpPr>
                <a:spLocks noGrp="1"/>
              </p:cNvSpPr>
              <p:nvPr>
                <p:ph idx="13" sz="quarter"/>
              </p:nvPr>
            </p:nvSpPr>
            <p:spPr/>
            <p:txBody>
              <a:bodyPr/>
              <a:lstStyle/>
              <a:p>
                <a:pPr lvl="0" indent="-457200" marL="457200">
                  <a:buAutoNum type="arabicPeriod"/>
                </a:pPr>
                <a:r>
                  <a:rPr/>
                  <a:t>Each of the 4870 cases represents a randomly generated resume</a:t>
                </a:r>
              </a:p>
              <a:p>
                <a:pPr lvl="0" indent="-457200" marL="457200">
                  <a:buAutoNum type="arabicPeriod"/>
                </a:pPr>
                <a:r>
                  <a:rPr/>
                  <a:t>This was an </a:t>
                </a:r>
                <a:r>
                  <a:rPr b="1"/>
                  <a:t>experiment</a:t>
                </a:r>
                <a:r>
                  <a:rPr/>
                  <a:t> conducted over several months during 2001 and 2002 in Boston and Chicago</a:t>
                </a:r>
              </a:p>
              <a:p>
                <a:pPr lvl="0" indent="-457200" marL="457200">
                  <a:buAutoNum type="arabicPeriod"/>
                </a:pPr>
                <a:r>
                  <a:rPr/>
                  <a:t>Categorical response variable is </a:t>
                </a:r>
                <a14:m>
                  <m:oMath xmlns:m="http://schemas.openxmlformats.org/officeDocument/2006/math">
                    <m:r>
                      <m:t>r</m:t>
                    </m:r>
                    <m:r>
                      <m:t>e</m:t>
                    </m:r>
                    <m:r>
                      <m:t>c</m:t>
                    </m:r>
                    <m:r>
                      <m:t>e</m:t>
                    </m:r>
                    <m:r>
                      <m:t>i</m:t>
                    </m:r>
                    <m:r>
                      <m:t>v</m:t>
                    </m:r>
                    <m:r>
                      <m:t>e</m:t>
                    </m:r>
                    <m:r>
                      <m:t>d</m:t>
                    </m:r>
                    <m:r>
                      <m:rPr>
                        <m:sty m:val="p"/>
                      </m:rPr>
                      <m:t>_</m:t>
                    </m:r>
                    <m:r>
                      <m:t>c</m:t>
                    </m:r>
                    <m:r>
                      <m:t>a</m:t>
                    </m:r>
                    <m:r>
                      <m:t>l</m:t>
                    </m:r>
                    <m:r>
                      <m:t>l</m:t>
                    </m:r>
                    <m:r>
                      <m:t>b</m:t>
                    </m:r>
                    <m:r>
                      <m:t>a</m:t>
                    </m:r>
                    <m:r>
                      <m:t>c</m:t>
                    </m:r>
                    <m:r>
                      <m:t>k</m:t>
                    </m:r>
                  </m:oMath>
                </a14:m>
              </a:p>
              <a:p>
                <a:pPr lvl="0" indent="-457200" marL="457200">
                  <a:buAutoNum type="arabicPeriod"/>
                </a:pPr>
                <a:r>
                  <a:rPr/>
                  <a:t>Categorical explanatory variable is </a:t>
                </a:r>
                <a14:m>
                  <m:oMath xmlns:m="http://schemas.openxmlformats.org/officeDocument/2006/math">
                    <m:r>
                      <m:t>r</m:t>
                    </m:r>
                    <m:r>
                      <m:t>a</m:t>
                    </m:r>
                    <m:r>
                      <m:t>c</m:t>
                    </m:r>
                    <m:r>
                      <m:t>e</m:t>
                    </m:r>
                  </m:oMath>
                </a14:m>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ED30882-DACC-AA46-8FCE-791D7772B9E6}"/>
              </a:ext>
            </a:extLst>
          </p:cNvPr>
          <p:cNvSpPr>
            <a:spLocks noGrp="1"/>
          </p:cNvSpPr>
          <p:nvPr>
            <p:ph type="title"/>
          </p:nvPr>
        </p:nvSpPr>
        <p:spPr/>
        <p:txBody>
          <a:bodyPr/>
          <a:lstStyle/>
          <a:p>
            <a:pPr lvl="0" indent="0" marL="0">
              <a:buNone/>
            </a:pPr>
            <a:r>
              <a:rPr/>
              <a:t>Callback Proportions</a:t>
            </a:r>
          </a:p>
        </p:txBody>
      </p:sp>
      <p:pic>
        <p:nvPicPr>
          <p:cNvPr descr="Hakim-Project_files/figure-pptx/unnamed-chunk-1-1.png" id="0" name="Picture 1"/>
          <p:cNvPicPr>
            <a:picLocks noGrp="1" noChangeAspect="1"/>
          </p:cNvPicPr>
          <p:nvPr/>
        </p:nvPicPr>
        <p:blipFill>
          <a:blip r:embed="rId2"/>
          <a:stretch>
            <a:fillRect/>
          </a:stretch>
        </p:blipFill>
        <p:spPr bwMode="auto">
          <a:xfrm>
            <a:off x="3949700" y="2362200"/>
            <a:ext cx="4267200" cy="34163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ED30882-DACC-AA46-8FCE-791D7772B9E6}"/>
              </a:ext>
            </a:extLst>
          </p:cNvPr>
          <p:cNvSpPr>
            <a:spLocks noGrp="1"/>
          </p:cNvSpPr>
          <p:nvPr>
            <p:ph type="title"/>
          </p:nvPr>
        </p:nvSpPr>
        <p:spPr/>
        <p:txBody>
          <a:bodyPr/>
          <a:lstStyle/>
          <a:p>
            <a:pPr lvl="0" indent="0" marL="0">
              <a:buNone/>
            </a:pPr>
            <a:r>
              <a:rPr/>
              <a:t>Calculate sample proportion</a:t>
            </a:r>
          </a:p>
        </p:txBody>
      </p:sp>
      <p:sp>
        <p:nvSpPr>
          <p:cNvPr id="12" name="Content Placeholder 2"/>
          <p:cNvSpPr>
            <a:spLocks noGrp="1"/>
          </p:cNvSpPr>
          <p:nvPr>
            <p:ph idx="13" sz="quarter"/>
          </p:nvPr>
        </p:nvSpPr>
        <p:spPr/>
        <p:txBody>
          <a:bodyPr/>
          <a:lstStyle/>
          <a:p>
            <a:pPr lvl="0" indent="0">
              <a:buNone/>
            </a:pPr>
            <a:r>
              <a:rPr>
                <a:latin typeface="Courier"/>
              </a:rPr>
              <a:t>sample_props </a:t>
            </a:r>
            <a:r>
              <a:rPr>
                <a:solidFill>
                  <a:srgbClr val="007020"/>
                </a:solidFill>
                <a:latin typeface="Courier"/>
              </a:rPr>
              <a:t>&lt;-</a:t>
            </a:r>
            <a:r>
              <a:rPr>
                <a:latin typeface="Courier"/>
              </a:rPr>
              <a:t> df </a:t>
            </a:r>
            <a:r>
              <a:rPr>
                <a:solidFill>
                  <a:srgbClr val="4070A0"/>
                </a:solidFill>
                <a:latin typeface="Courier"/>
              </a:rPr>
              <a:t>|&gt;</a:t>
            </a:r>
            <a:br/>
            <a:r>
              <a:rPr>
                <a:latin typeface="Courier"/>
              </a:rPr>
              <a:t>                    </a:t>
            </a:r>
            <a:r>
              <a:rPr>
                <a:solidFill>
                  <a:srgbClr val="06287E"/>
                </a:solidFill>
                <a:latin typeface="Courier"/>
              </a:rPr>
              <a:t>rep_sample_n</a:t>
            </a:r>
            <a:r>
              <a:rPr>
                <a:latin typeface="Courier"/>
              </a:rPr>
              <a:t>(</a:t>
            </a:r>
            <a:r>
              <a:rPr>
                <a:solidFill>
                  <a:srgbClr val="7D9029"/>
                </a:solidFill>
                <a:latin typeface="Courier"/>
              </a:rPr>
              <a:t>size =</a:t>
            </a:r>
            <a:r>
              <a:rPr>
                <a:latin typeface="Courier"/>
              </a:rPr>
              <a:t> </a:t>
            </a:r>
            <a:r>
              <a:rPr>
                <a:solidFill>
                  <a:srgbClr val="40A070"/>
                </a:solidFill>
                <a:latin typeface="Courier"/>
              </a:rPr>
              <a:t>500</a:t>
            </a:r>
            <a:r>
              <a:rPr>
                <a:latin typeface="Courier"/>
              </a:rPr>
              <a:t>, </a:t>
            </a:r>
            <a:br/>
            <a:r>
              <a:rPr>
                <a:latin typeface="Courier"/>
              </a:rPr>
              <a:t>                                 </a:t>
            </a:r>
            <a:r>
              <a:rPr>
                <a:solidFill>
                  <a:srgbClr val="7D9029"/>
                </a:solidFill>
                <a:latin typeface="Courier"/>
              </a:rPr>
              <a:t>reps =</a:t>
            </a:r>
            <a:r>
              <a:rPr>
                <a:latin typeface="Courier"/>
              </a:rPr>
              <a:t> </a:t>
            </a:r>
            <a:r>
              <a:rPr>
                <a:solidFill>
                  <a:srgbClr val="40A070"/>
                </a:solidFill>
                <a:latin typeface="Courier"/>
              </a:rPr>
              <a:t>1000</a:t>
            </a:r>
            <a:r>
              <a:rPr>
                <a:latin typeface="Courier"/>
              </a:rPr>
              <a:t>, </a:t>
            </a:r>
            <a:br/>
            <a:r>
              <a:rPr>
                <a:latin typeface="Courier"/>
              </a:rPr>
              <a:t>                                 </a:t>
            </a:r>
            <a:r>
              <a:rPr>
                <a:solidFill>
                  <a:srgbClr val="7D9029"/>
                </a:solidFill>
                <a:latin typeface="Courier"/>
              </a:rPr>
              <a:t>replace =</a:t>
            </a:r>
            <a:r>
              <a:rPr>
                <a:latin typeface="Courier"/>
              </a:rPr>
              <a:t> </a:t>
            </a:r>
            <a:r>
              <a:rPr>
                <a:solidFill>
                  <a:srgbClr val="880000"/>
                </a:solidFill>
                <a:latin typeface="Courier"/>
              </a:rPr>
              <a:t>TRUE</a:t>
            </a:r>
            <a:r>
              <a:rPr>
                <a:latin typeface="Courier"/>
              </a:rPr>
              <a:t>) </a:t>
            </a:r>
            <a:r>
              <a:rPr>
                <a:solidFill>
                  <a:srgbClr val="4070A0"/>
                </a:solidFill>
                <a:latin typeface="Courier"/>
              </a:rPr>
              <a:t>|&gt;</a:t>
            </a:r>
            <a:br/>
            <a:r>
              <a:rPr>
                <a:latin typeface="Courier"/>
              </a:rPr>
              <a:t>                    </a:t>
            </a:r>
            <a:r>
              <a:rPr>
                <a:solidFill>
                  <a:srgbClr val="06287E"/>
                </a:solidFill>
                <a:latin typeface="Courier"/>
              </a:rPr>
              <a:t>count</a:t>
            </a:r>
            <a:r>
              <a:rPr>
                <a:latin typeface="Courier"/>
              </a:rPr>
              <a:t>(received_callback_cat) </a:t>
            </a:r>
            <a:r>
              <a:rPr>
                <a:solidFill>
                  <a:srgbClr val="4070A0"/>
                </a:solidFill>
                <a:latin typeface="Courier"/>
              </a:rPr>
              <a:t>|&gt;</a:t>
            </a:r>
            <a:br/>
            <a:r>
              <a:rPr>
                <a:latin typeface="Courier"/>
              </a:rPr>
              <a:t>                    </a:t>
            </a:r>
            <a:r>
              <a:rPr>
                <a:solidFill>
                  <a:srgbClr val="06287E"/>
                </a:solidFill>
                <a:latin typeface="Courier"/>
              </a:rPr>
              <a:t>mutate</a:t>
            </a:r>
            <a:r>
              <a:rPr>
                <a:latin typeface="Courier"/>
              </a:rPr>
              <a:t>(</a:t>
            </a:r>
            <a:r>
              <a:rPr>
                <a:solidFill>
                  <a:srgbClr val="7D9029"/>
                </a:solidFill>
                <a:latin typeface="Courier"/>
              </a:rPr>
              <a:t>p_hat =</a:t>
            </a:r>
            <a:r>
              <a:rPr>
                <a:latin typeface="Courier"/>
              </a:rPr>
              <a:t> n </a:t>
            </a:r>
            <a:r>
              <a:rPr>
                <a:solidFill>
                  <a:srgbClr val="4070A0"/>
                </a:solidFill>
                <a:latin typeface="Courier"/>
              </a:rPr>
              <a:t>/</a:t>
            </a:r>
            <a:r>
              <a:rPr>
                <a:solidFill>
                  <a:srgbClr val="06287E"/>
                </a:solidFill>
                <a:latin typeface="Courier"/>
              </a:rPr>
              <a:t>sum</a:t>
            </a:r>
            <a:r>
              <a:rPr>
                <a:latin typeface="Courier"/>
              </a:rPr>
              <a:t>(n)) </a:t>
            </a:r>
            <a:r>
              <a:rPr>
                <a:solidFill>
                  <a:srgbClr val="4070A0"/>
                </a:solidFill>
                <a:latin typeface="Courier"/>
              </a:rPr>
              <a:t>|&gt;</a:t>
            </a:r>
            <a:br/>
            <a:r>
              <a:rPr>
                <a:latin typeface="Courier"/>
              </a:rPr>
              <a:t>                    </a:t>
            </a:r>
            <a:r>
              <a:rPr>
                <a:solidFill>
                  <a:srgbClr val="06287E"/>
                </a:solidFill>
                <a:latin typeface="Courier"/>
              </a:rPr>
              <a:t>filter</a:t>
            </a:r>
            <a:r>
              <a:rPr>
                <a:latin typeface="Courier"/>
              </a:rPr>
              <a:t>(received_callback_cat </a:t>
            </a:r>
            <a:r>
              <a:rPr>
                <a:solidFill>
                  <a:srgbClr val="4070A0"/>
                </a:solidFill>
                <a:latin typeface="Courier"/>
              </a:rPr>
              <a:t>==</a:t>
            </a:r>
            <a:r>
              <a:rPr>
                <a:latin typeface="Courier"/>
              </a:rPr>
              <a:t> </a:t>
            </a:r>
            <a:r>
              <a:rPr>
                <a:solidFill>
                  <a:srgbClr val="4070A0"/>
                </a:solidFill>
                <a:latin typeface="Courier"/>
              </a:rPr>
              <a:t>"Yes"</a:t>
            </a:r>
            <a:r>
              <a:rPr>
                <a:latin typeface="Courie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ED30882-DACC-AA46-8FCE-791D7772B9E6}"/>
              </a:ext>
            </a:extLst>
          </p:cNvPr>
          <p:cNvSpPr>
            <a:spLocks noGrp="1"/>
          </p:cNvSpPr>
          <p:nvPr>
            <p:ph type="title"/>
          </p:nvPr>
        </p:nvSpPr>
        <p:spPr/>
        <p:txBody>
          <a:bodyPr/>
          <a:lstStyle/>
          <a:p>
            <a:pPr lvl="0" indent="0" marL="0">
              <a:buNone/>
            </a:pPr>
            <a:r>
              <a:rPr/>
              <a:t>Sample proportion</a:t>
            </a:r>
          </a:p>
        </p:txBody>
      </p:sp>
      <p:pic>
        <p:nvPicPr>
          <p:cNvPr descr="fig:  Hakim-Project_files/figure-pptx/plot-sample-props-1.png" id="0" name="Picture 1"/>
          <p:cNvPicPr>
            <a:picLocks noGrp="1" noChangeAspect="1"/>
          </p:cNvPicPr>
          <p:nvPr/>
        </p:nvPicPr>
        <p:blipFill>
          <a:blip r:embed="rId2"/>
          <a:stretch>
            <a:fillRect/>
          </a:stretch>
        </p:blipFill>
        <p:spPr bwMode="auto">
          <a:xfrm>
            <a:off x="4267200" y="2362200"/>
            <a:ext cx="3632200" cy="2908300"/>
          </a:xfrm>
          <a:prstGeom prst="rect">
            <a:avLst/>
          </a:prstGeom>
          <a:noFill/>
          <a:ln w="9525">
            <a:noFill/>
            <a:headEnd/>
            <a:tailEnd/>
          </a:ln>
        </p:spPr>
      </p:pic>
      <p:sp>
        <p:nvSpPr>
          <p:cNvPr id="1" name="TextBox 3"/>
          <p:cNvSpPr txBox="1"/>
          <p:nvPr/>
        </p:nvSpPr>
        <p:spPr>
          <a:xfrm>
            <a:off x="901700" y="5270500"/>
            <a:ext cx="10363200" cy="508000"/>
          </a:xfrm>
          <a:prstGeom prst="rect">
            <a:avLst/>
          </a:prstGeom>
          <a:noFill/>
        </p:spPr>
        <p:txBody>
          <a:bodyPr/>
          <a:lstStyle/>
          <a:p>
            <a:pPr lvl="0" indent="0" marL="0" algn="ctr">
              <a:buNone/>
            </a:pPr>
            <a:r>
              <a:rPr/>
              <a:t>Sample Proportion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ED30882-DACC-AA46-8FCE-791D7772B9E6}"/>
              </a:ext>
            </a:extLst>
          </p:cNvPr>
          <p:cNvSpPr>
            <a:spLocks noGrp="1"/>
          </p:cNvSpPr>
          <p:nvPr>
            <p:ph type="title"/>
          </p:nvPr>
        </p:nvSpPr>
        <p:spPr/>
        <p:txBody>
          <a:bodyPr/>
          <a:lstStyle/>
          <a:p>
            <a:pPr lvl="0" indent="0" marL="0">
              <a:buNone/>
            </a:pPr>
            <a:r>
              <a:rPr/>
              <a:t>Confidence Interval</a:t>
            </a:r>
          </a:p>
        </p:txBody>
      </p:sp>
      <p:sp>
        <p:nvSpPr>
          <p:cNvPr id="12" name="Content Placeholder 2"/>
          <p:cNvSpPr>
            <a:spLocks noGrp="1"/>
          </p:cNvSpPr>
          <p:nvPr>
            <p:ph idx="13" sz="quarter"/>
          </p:nvPr>
        </p:nvSpPr>
        <p:spPr/>
        <p:txBody>
          <a:bodyPr/>
          <a:lstStyle/>
          <a:p>
            <a:pPr lvl="0" indent="0" marL="0">
              <a:buNone/>
            </a:pPr>
            <a:r>
              <a:rPr/>
              <a:t>95% Confidence Interval for the sample proportion:</a:t>
            </a:r>
          </a:p>
          <a:p>
            <a:pPr lvl="0" indent="0">
              <a:buNone/>
            </a:pPr>
            <a:r>
              <a:rPr>
                <a:latin typeface="Courier"/>
              </a:rPr>
              <a:t>## # A tibble: 1 × 2
##   lower_ci upper_ci
##      &lt;dbl&gt;    &lt;dbl&gt;
## 1   0.0731   0.0881</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ED30882-DACC-AA46-8FCE-791D7772B9E6}"/>
              </a:ext>
            </a:extLst>
          </p:cNvPr>
          <p:cNvSpPr>
            <a:spLocks noGrp="1"/>
          </p:cNvSpPr>
          <p:nvPr>
            <p:ph type="title"/>
          </p:nvPr>
        </p:nvSpPr>
        <p:spPr/>
        <p:txBody>
          <a:bodyPr/>
          <a:lstStyle/>
          <a:p>
            <a:pPr lvl="0" indent="0" marL="0">
              <a:buNone/>
            </a:pPr>
            <a:r>
              <a:rPr/>
              <a:t>Independence hypothesis test</a:t>
            </a:r>
          </a:p>
        </p:txBody>
      </p:sp>
      <mc:AlternateContent xmlns:mc="http://schemas.openxmlformats.org/markup-compatibility/2006">
        <mc:Choice xmlns:a14="http://schemas.microsoft.com/office/drawing/2010/main" Requires="a14">
          <p:sp>
            <p:nvSpPr>
              <p:cNvPr id="12" name="Content Placeholder 2"/>
              <p:cNvSpPr>
                <a:spLocks noGrp="1"/>
              </p:cNvSpPr>
              <p:nvPr>
                <p:ph idx="13" sz="quarter"/>
              </p:nvPr>
            </p:nvSpPr>
            <p:spPr/>
            <p:txBody>
              <a:bodyPr/>
              <a:lstStyle/>
              <a:p>
                <a:pPr lvl="0" indent="0" marL="0">
                  <a:buNone/>
                </a:pPr>
                <a14:m>
                  <m:oMath xmlns:m="http://schemas.openxmlformats.org/officeDocument/2006/math">
                    <m:sSub>
                      <m:e>
                        <m:r>
                          <m:t>H</m:t>
                        </m:r>
                      </m:e>
                      <m:sub>
                        <m:r>
                          <m:t>0</m:t>
                        </m:r>
                      </m:sub>
                    </m:sSub>
                  </m:oMath>
                </a14:m>
                <a:r>
                  <a:rPr/>
                  <a:t>: there is no difference in callback proportion between candidates who are perceived to be white and those perceived to be black</a:t>
                </a:r>
              </a:p>
              <a:p>
                <a:pPr lvl="0" indent="0" marL="0">
                  <a:buNone/>
                </a:pPr>
                <a14:m>
                  <m:oMath xmlns:m="http://schemas.openxmlformats.org/officeDocument/2006/math">
                    <m:sSub>
                      <m:e>
                        <m:r>
                          <m:t>H</m:t>
                        </m:r>
                      </m:e>
                      <m:sub>
                        <m:r>
                          <m:t>A</m:t>
                        </m:r>
                      </m:sub>
                    </m:sSub>
                  </m:oMath>
                </a14:m>
                <a:r>
                  <a:rPr/>
                  <a:t>: candidates who are white are more likely to receive callback</a:t>
                </a: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ED30882-DACC-AA46-8FCE-791D7772B9E6}"/>
              </a:ext>
            </a:extLst>
          </p:cNvPr>
          <p:cNvSpPr>
            <a:spLocks noGrp="1"/>
          </p:cNvSpPr>
          <p:nvPr>
            <p:ph type="title"/>
          </p:nvPr>
        </p:nvSpPr>
        <p:spPr/>
        <p:txBody>
          <a:bodyPr/>
          <a:lstStyle/>
          <a:p>
            <a:pPr lvl="0" indent="0" marL="0">
              <a:buNone/>
            </a:pPr>
            <a:r>
              <a:rPr/>
              <a:t>Chi-square Testing framework</a:t>
            </a:r>
          </a:p>
        </p:txBody>
      </p:sp>
      <p:sp>
        <p:nvSpPr>
          <p:cNvPr id="12" name="Content Placeholder 2"/>
          <p:cNvSpPr>
            <a:spLocks noGrp="1"/>
          </p:cNvSpPr>
          <p:nvPr>
            <p:ph idx="13" sz="quarter"/>
          </p:nvPr>
        </p:nvSpPr>
        <p:spPr/>
        <p:txBody>
          <a:bodyPr/>
          <a:lstStyle/>
          <a:p>
            <a:pPr lvl="0" indent="0" marL="0">
              <a:buNone/>
            </a:pPr>
            <a:r>
              <a:rPr/>
              <a:t>Assumptions for using Chi-square:</a:t>
            </a:r>
          </a:p>
          <a:p>
            <a:pPr lvl="0" indent="-457200" marL="457200">
              <a:buAutoNum type="arabicPeriod"/>
            </a:pPr>
            <a:r>
              <a:rPr/>
              <a:t>Both variables are categorical</a:t>
            </a:r>
          </a:p>
          <a:p>
            <a:pPr lvl="0" indent="-457200" marL="457200">
              <a:buAutoNum type="arabicPeriod"/>
            </a:pPr>
            <a:r>
              <a:rPr/>
              <a:t>Observations are independent</a:t>
            </a:r>
          </a:p>
          <a:p>
            <a:pPr lvl="0" indent="-457200" marL="457200">
              <a:buAutoNum type="arabicPeriod"/>
            </a:pPr>
            <a:r>
              <a:rPr/>
              <a:t>Individuals can only belong to one cell in the contingency table. That is, cells in the table are mutually exclusive – an individual cannot belong to more than one cell</a:t>
            </a:r>
          </a:p>
          <a:p>
            <a:pPr lvl="0" indent="-457200" marL="457200">
              <a:buAutoNum type="arabicPeriod"/>
            </a:pPr>
            <a:r>
              <a:rPr/>
              <a:t>There must be at least 5 frequencies in each cell</a:t>
            </a:r>
          </a:p>
          <a:p>
            <a:pPr lvl="0" indent="0" marL="0">
              <a:buNone/>
            </a:pPr>
            <a:r>
              <a:rPr/>
              <a:t>Our dataset satisfies all above assumptions.</a:t>
            </a:r>
          </a:p>
        </p:txBody>
      </p:sp>
    </p:spTree>
  </p:cSld>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Droplet</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606 Hakim - Project</dc:title>
  <dc:creator>Jawaid Hakim</dc:creator>
  <cp:keywords/>
  <dcterms:created xsi:type="dcterms:W3CDTF">2022-12-01T23:43:43Z</dcterms:created>
  <dcterms:modified xsi:type="dcterms:W3CDTF">2022-12-01T23:43:43Z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2022-12-01</vt:lpwstr>
  </property>
  <property fmtid="{D5CDD505-2E9C-101B-9397-08002B2CF9AE}" pid="3" name="output">
    <vt:lpwstr/>
  </property>
</Properties>
</file>