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sz="15610"/>
    <p:restoredTop sz="95890"/>
  </p:normalViewPr>
  <p:slideViewPr>
    <p:cSldViewPr snapToGrid="0" snapToObjects="1">
      <p:cViewPr varScale="1">
        <p:scale>
          <a:sx d="100" n="108"/>
          <a:sy d="100" n="108"/>
        </p:scale>
        <p:origin x="736" y="192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7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11/28/22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11/28/22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11/28/22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11/28/22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11/28/22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jpe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b="50000" l="50000" r="50000" t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b="50000" l="50000" r="50000" t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b="50000" l="50000" r="50000" t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b="50000" l="50000" r="50000" t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b="50000" l="50000" r="50000" t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b="b" l="l" r="r" t="t"/>
              <a:pathLst>
                <a:path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b="b" l="0" r="r" t="0"/>
              <a:pathLst>
                <a:path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b="b" l="0" r="r" t="0"/>
              <a:pathLst>
                <a:path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anchor="ctr" bIns="45720" lIns="91440" rIns="91440" rtlCol="0" tIns="45720" vert="horz">
            <a:no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b="1" i="0" sz="100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dirty="0" lang="en-US"/>
              <a:t>11/28/22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="1" i="0" sz="1000">
                <a:solidFill>
                  <a:schemeClr val="accent1"/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ctr">
              <a:defRPr b="0" i="0" sz="280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dt="0" ftr="0" hdr="0" sldNum="0"/>
  <p:txStyles>
    <p:titleStyle>
      <a:lvl1pPr algn="l" defTabSz="457200" eaLnBrk="1" hangingPunct="1" latinLnBrk="0" rtl="0">
        <a:spcBef>
          <a:spcPct val="0"/>
        </a:spcBef>
        <a:buNone/>
        <a:defRPr b="0" i="0" kern="1200" sz="36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charset="2" typeface="Wingdings 3"/>
        <a:buChar char=""/>
        <a:defRPr b="0" i="0"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charset="2" typeface="Wingdings 3"/>
        <a:buChar char=""/>
        <a:defRPr b="0" i="0" kern="1200" sz="16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charset="2" typeface="Wingdings 3"/>
        <a:buChar char=""/>
        <a:defRPr b="0" i="0"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charset="2" typeface="Wingdings 3"/>
        <a:buChar char=""/>
        <a:defRPr b="0" i="0" kern="1200"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charset="2" typeface="Wingdings 3"/>
        <a:buChar char=""/>
        <a:defRPr b="0" i="0" kern="1200"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charset="2" typeface="Wingdings 3"/>
        <a:buChar char=""/>
        <a:defRPr b="0" i="0" kern="1200"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charset="2" typeface="Wingdings 3"/>
        <a:buChar char=""/>
        <a:defRPr b="0" i="0" kern="1200"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charset="2" typeface="Wingdings 3"/>
        <a:buChar char=""/>
        <a:defRPr b="0" i="0" kern="1200"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charset="2" typeface="Wingdings 3"/>
        <a:buChar char=""/>
        <a:defRPr b="0" i="0" kern="1200"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SSEGISandData/COVID-19/tree/master/csse_covid_19_data/csse_covid_19_daily_reports_us" TargetMode="External" /><Relationship Id="rId3" Type="http://schemas.openxmlformats.org/officeDocument/2006/relationships/hyperlink" Target="https://github.com/CSSEGISandData/COVID-19/tree/master/csse_covid_19_data/csse_covid_19_time_series" TargetMode="External" /><Relationship Id="rId4" Type="http://schemas.openxmlformats.org/officeDocument/2006/relationships/hyperlink" Target="https://ourworldindata.org/coronavirus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imalayahall/DATA607-FINALPROJECT/blob/master/PROPOSAL.md#tech-stack-so-far" TargetMode="External" /><Relationship Id="rId3" Type="http://schemas.openxmlformats.org/officeDocument/2006/relationships/hyperlink" Target="https://docs.github.com/en/rest/overview/resources-in-the-rest-api#rate-limiting" TargetMode="External" /><Relationship Id="rId4" Type="http://schemas.openxmlformats.org/officeDocument/2006/relationships/hyperlink" Target="https://docs.github.com/en/developers/apps/building-oauth-apps/authorizing-oauth-apps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DATA607 - COVID Data (Final Project)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 bwMode="gray">
          <a:xfrm>
            <a:off x="1154955" y="4777380"/>
            <a:ext cx="8825658" cy="86142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Josh Iden and Jawaid Hakim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 bwMode="gray">
          <a:xfrm rot="5400000">
            <a:off x="10158984" y="1792224"/>
            <a:ext cx="990599" cy="30479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March 22, 2005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interesting COVID-19 data sets to visually explore the global prevalence of the pandemic</a:t>
            </a:r>
          </a:p>
          <a:p>
            <a:pPr lvl="0"/>
            <a:r>
              <a:rPr/>
              <a:t>Build distributed data pipelines to efficiently capture daily updates</a:t>
            </a:r>
          </a:p>
          <a:p>
            <a:pPr lvl="0"/>
            <a:r>
              <a:rPr/>
              <a:t>Explore Spark as the engine for distributed data analytics</a:t>
            </a:r>
          </a:p>
          <a:p>
            <a:pPr lvl="0"/>
            <a:r>
              <a:rPr/>
              <a:t>Use Shiny for interactive data exploration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Acquisition Journey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USA </a:t>
            </a:r>
            <a:r>
              <a:rPr>
                <a:hlinkClick r:id="rId2"/>
              </a:rPr>
              <a:t>JHU CSSE Novel Coronavirus (COVID-19) Daily Data</a:t>
            </a:r>
          </a:p>
          <a:p>
            <a:pPr lvl="0"/>
            <a:r>
              <a:rPr/>
              <a:t>Added Global </a:t>
            </a:r>
            <a:r>
              <a:rPr>
                <a:hlinkClick r:id="rId3"/>
              </a:rPr>
              <a:t>JHU CSSE timeseries</a:t>
            </a:r>
          </a:p>
          <a:p>
            <a:pPr lvl="0"/>
            <a:r>
              <a:rPr/>
              <a:t>Added </a:t>
            </a:r>
            <a:r>
              <a:rPr>
                <a:hlinkClick r:id="rId4"/>
              </a:rPr>
              <a:t>Our World In Data</a:t>
            </a:r>
            <a:r>
              <a:rPr/>
              <a:t> to the data extraction pipeline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Milestones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built and leveraged a set of common data extraction scripts/functions across all datasets. These include parallel processing, attribute extraction from HTML using Selenium, and Spark cluster interface. See </a:t>
            </a:r>
            <a:r>
              <a:rPr>
                <a:hlinkClick r:id="rId2"/>
              </a:rPr>
              <a:t>tech stack</a:t>
            </a:r>
            <a:r>
              <a:rPr/>
              <a:t> for details</a:t>
            </a:r>
          </a:p>
          <a:p>
            <a:pPr lvl="0"/>
            <a:r>
              <a:rPr/>
              <a:t>Ran into Github API </a:t>
            </a:r>
            <a:r>
              <a:rPr>
                <a:hlinkClick r:id="rId3"/>
              </a:rPr>
              <a:t>rate limits</a:t>
            </a:r>
            <a:r>
              <a:rPr/>
              <a:t>. To get around rate limits we implemented </a:t>
            </a:r>
            <a:r>
              <a:rPr>
                <a:hlinkClick r:id="rId4"/>
              </a:rPr>
              <a:t>OAuth authentication</a:t>
            </a:r>
            <a:r>
              <a:rPr/>
              <a:t> to access Github via a personal account which enables higher limits.</a:t>
            </a:r>
          </a:p>
          <a:p>
            <a:pPr lvl="0"/>
            <a:r>
              <a:rPr/>
              <a:t>OWID dataset did not provide latitude/longitude variables which would be handy for map plots. We downloaded a separate dataset with country lat/long and (left-)joined with OWID for plotting on</a:t>
            </a:r>
          </a:p>
        </p:txBody>
      </p:sp>
    </p:spTree>
  </p:cSld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 Boardroom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DATA607 - COVID Data (Final Project)</dc:title>
  <dc:creator>Josh Iden and Jawaid Hakim</dc:creator>
  <cp:keywords/>
  <dcterms:created xsi:type="dcterms:W3CDTF">2022-11-29T00:13:43Z</dcterms:created>
  <dcterms:modified xsi:type="dcterms:W3CDTF">2022-11-29T00:13:43Z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March 22, 2005</vt:lpwstr>
  </property>
  <property fmtid="{D5CDD505-2E9C-101B-9397-08002B2CF9AE}" pid="3" name="output">
    <vt:lpwstr/>
  </property>
</Properties>
</file>