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AF580B-B676-45D8-A27A-7818976680BB}">
  <a:tblStyle styleId="{FDAF580B-B676-45D8-A27A-7818976680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2" name="Google Shape;72;p15"/>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4072750" y="1473500"/>
            <a:ext cx="4759500" cy="311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000">
              <a:solidFill>
                <a:schemeClr val="dk1"/>
              </a:solidFill>
              <a:highlight>
                <a:srgbClr val="FFFFFF"/>
              </a:highlight>
            </a:endParaRPr>
          </a:p>
          <a:p>
            <a:pPr indent="-292100" lvl="0" marL="457200" marR="152400" rtl="0" algn="just">
              <a:lnSpc>
                <a:spcPct val="140000"/>
              </a:lnSpc>
              <a:spcBef>
                <a:spcPts val="1100"/>
              </a:spcBef>
              <a:spcAft>
                <a:spcPts val="0"/>
              </a:spcAft>
              <a:buClr>
                <a:schemeClr val="dk1"/>
              </a:buClr>
              <a:buSzPts val="1000"/>
              <a:buChar char="●"/>
            </a:pPr>
            <a:r>
              <a:rPr lang="en" sz="1000">
                <a:solidFill>
                  <a:schemeClr val="dk1"/>
                </a:solidFill>
              </a:rPr>
              <a:t>All households with children (12.5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under age 6 (12.9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headed by a single woman (24.3 percent) or a single man (16.2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Women living alone (13.2 percent) and men living alone (12.3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Black, non-Hispanic (19.8 percent) and Hispanic reference persons (16.2 percent; a household reference person is an adult household member in whose name the housing unit is owned or rented).</a:t>
            </a:r>
            <a:endParaRPr sz="800">
              <a:solidFill>
                <a:schemeClr val="dk1"/>
              </a:solidFill>
            </a:endParaRPr>
          </a:p>
        </p:txBody>
      </p:sp>
      <p:pic>
        <p:nvPicPr>
          <p:cNvPr id="75" name="Google Shape;75;p15"/>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2" name="Google Shape;82;p16"/>
          <p:cNvGraphicFramePr/>
          <p:nvPr/>
        </p:nvGraphicFramePr>
        <p:xfrm>
          <a:off x="1092975" y="1281038"/>
          <a:ext cx="3000000" cy="3000000"/>
        </p:xfrm>
        <a:graphic>
          <a:graphicData uri="http://schemas.openxmlformats.org/drawingml/2006/table">
            <a:tbl>
              <a:tblPr>
                <a:noFill/>
                <a:tableStyleId>{FDAF580B-B676-45D8-A27A-7818976680BB}</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134475">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83" name="Google Shape;83;p16"/>
          <p:cNvPicPr preferRelativeResize="0"/>
          <p:nvPr/>
        </p:nvPicPr>
        <p:blipFill>
          <a:blip r:embed="rId3">
            <a:alphaModFix/>
          </a:blip>
          <a:stretch>
            <a:fillRect/>
          </a:stretch>
        </p:blipFill>
        <p:spPr>
          <a:xfrm>
            <a:off x="2884949" y="1200150"/>
            <a:ext cx="5486402"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974275" y="1405425"/>
            <a:ext cx="7551300" cy="12621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en" sz="1000"/>
              <a:t>Numerous r</a:t>
            </a:r>
            <a:r>
              <a:rPr lang="en" sz="1000"/>
              <a:t>esearch studies have shown that food insecurity is related to significantly worse general health, some acute and chronic.</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000">
              <a:solidFill>
                <a:schemeClr val="accent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66275" y="1189425"/>
            <a:ext cx="7551300" cy="1569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Policies used to reduce household food insecurity among children may also reduce children’s chronic and acute health problems and health care needs.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Increased funding and encouraging participation in SNAP (Supplemental Nutrition Assistance Program) through outreach and awareness education can positively impact health outcomes for low income families by reducing food insecurity.</a:t>
            </a:r>
            <a:endParaRPr sz="1000">
              <a:solidFill>
                <a:schemeClr val="accent2"/>
              </a:solidFill>
              <a:highlight>
                <a:srgbClr val="FFFFFF"/>
              </a:highlight>
            </a:endParaRPr>
          </a:p>
        </p:txBody>
      </p:sp>
      <p:pic>
        <p:nvPicPr>
          <p:cNvPr id="98" name="Google Shape;98;p18"/>
          <p:cNvPicPr preferRelativeResize="0"/>
          <p:nvPr/>
        </p:nvPicPr>
        <p:blipFill>
          <a:blip r:embed="rId3">
            <a:alphaModFix/>
          </a:blip>
          <a:stretch>
            <a:fillRect/>
          </a:stretch>
        </p:blipFill>
        <p:spPr>
          <a:xfrm>
            <a:off x="1290163" y="2844925"/>
            <a:ext cx="6903527" cy="2079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