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E49BE5-A510-49B3-8B51-BA11B8BF47B1}">
  <a:tblStyle styleId="{2EE49BE5-A510-49B3-8B51-BA11B8BF47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91a329736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91a329736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1a32973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1a32973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0e20305a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0e20305a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1a329736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1a329736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1a329736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1a329736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1a329736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1a329736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0648affb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0648affb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fns.usda.gov/usamap#" TargetMode="External"/><Relationship Id="rId4" Type="http://schemas.openxmlformats.org/officeDocument/2006/relationships/hyperlink" Target="https://www.ers.usda.gov/topics/food-nutrition-assistance/food-security-in-the-u-s/key-statistics-graphics/#children" TargetMode="External"/><Relationship Id="rId5" Type="http://schemas.openxmlformats.org/officeDocument/2006/relationships/hyperlink" Target="https://pubmed.ncbi.nlm.nih.gov/3150123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210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the State of Food Security and Nutrition in the United States?</a:t>
            </a:r>
            <a:endParaRPr/>
          </a:p>
        </p:txBody>
      </p:sp>
      <p:sp>
        <p:nvSpPr>
          <p:cNvPr id="55" name="Google Shape;55;p13"/>
          <p:cNvSpPr txBox="1"/>
          <p:nvPr>
            <p:ph idx="1" type="subTitle"/>
          </p:nvPr>
        </p:nvSpPr>
        <p:spPr>
          <a:xfrm>
            <a:off x="204675" y="30276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t>Jawaid Hakim</a:t>
            </a:r>
            <a:endParaRPr sz="1400"/>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7" name="Google Shape;57;p13"/>
          <p:cNvSpPr txBox="1"/>
          <p:nvPr/>
        </p:nvSpPr>
        <p:spPr>
          <a:xfrm>
            <a:off x="2084150" y="3690325"/>
            <a:ext cx="5506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200">
                <a:solidFill>
                  <a:schemeClr val="dk1"/>
                </a:solidFill>
              </a:rPr>
              <a:t>Food Security</a:t>
            </a:r>
            <a:r>
              <a:rPr lang="en" sz="1200">
                <a:solidFill>
                  <a:schemeClr val="dk1"/>
                </a:solidFill>
              </a:rPr>
              <a:t>: </a:t>
            </a:r>
            <a:r>
              <a:rPr lang="en" sz="1200">
                <a:solidFill>
                  <a:schemeClr val="dk1"/>
                </a:solidFill>
              </a:rPr>
              <a:t>Access by all people at all times to enough food for an active healthy life</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92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Food Security Status for U.S. Households, 2021</a:t>
            </a:r>
            <a:endParaRPr/>
          </a:p>
        </p:txBody>
      </p:sp>
      <p:sp>
        <p:nvSpPr>
          <p:cNvPr id="63" name="Google Shape;63;p14"/>
          <p:cNvSpPr txBox="1"/>
          <p:nvPr/>
        </p:nvSpPr>
        <p:spPr>
          <a:xfrm>
            <a:off x="356225" y="1667300"/>
            <a:ext cx="8563800" cy="4002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Char char="●"/>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5" name="Google Shape;65;p14"/>
          <p:cNvPicPr preferRelativeResize="0"/>
          <p:nvPr/>
        </p:nvPicPr>
        <p:blipFill>
          <a:blip r:embed="rId3">
            <a:alphaModFix/>
          </a:blip>
          <a:stretch>
            <a:fillRect/>
          </a:stretch>
        </p:blipFill>
        <p:spPr>
          <a:xfrm>
            <a:off x="487575" y="1567900"/>
            <a:ext cx="3585175" cy="2561475"/>
          </a:xfrm>
          <a:prstGeom prst="rect">
            <a:avLst/>
          </a:prstGeom>
          <a:noFill/>
          <a:ln>
            <a:noFill/>
          </a:ln>
        </p:spPr>
      </p:pic>
      <p:sp>
        <p:nvSpPr>
          <p:cNvPr id="66" name="Google Shape;66;p14"/>
          <p:cNvSpPr txBox="1"/>
          <p:nvPr/>
        </p:nvSpPr>
        <p:spPr>
          <a:xfrm>
            <a:off x="4072750" y="1481875"/>
            <a:ext cx="4273500" cy="264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000"/>
              <a:t>Food Insecure</a:t>
            </a:r>
            <a:r>
              <a:rPr lang="en" sz="1000"/>
              <a:t>: </a:t>
            </a:r>
            <a:r>
              <a:rPr lang="en" sz="1000">
                <a:solidFill>
                  <a:schemeClr val="dk1"/>
                </a:solidFill>
                <a:highlight>
                  <a:srgbClr val="FFFFFF"/>
                </a:highlight>
              </a:rPr>
              <a:t>At times during the year, these households were uncertain of having or unable to acquire enough food to meet the needs of all their members because they had insufficient money or other resources for food. Food-insecure households include those with low food security and very low food security.</a:t>
            </a:r>
            <a:endParaRPr sz="1000">
              <a:solidFill>
                <a:schemeClr val="dk1"/>
              </a:solidFill>
              <a:highlight>
                <a:srgbClr val="FFFFFF"/>
              </a:highlight>
            </a:endParaRPr>
          </a:p>
          <a:p>
            <a:pPr indent="0" lvl="0" marL="0" rtl="0" algn="just">
              <a:spcBef>
                <a:spcPts val="0"/>
              </a:spcBef>
              <a:spcAft>
                <a:spcPts val="0"/>
              </a:spcAft>
              <a:buNone/>
            </a:pPr>
            <a:r>
              <a:t/>
            </a:r>
            <a:endParaRPr sz="1000">
              <a:solidFill>
                <a:schemeClr val="dk1"/>
              </a:solidFill>
              <a:highlight>
                <a:srgbClr val="FFFFFF"/>
              </a:highlight>
            </a:endParaRPr>
          </a:p>
          <a:p>
            <a:pPr indent="0" lvl="0" marL="0" rtl="0" algn="just">
              <a:spcBef>
                <a:spcPts val="0"/>
              </a:spcBef>
              <a:spcAft>
                <a:spcPts val="0"/>
              </a:spcAft>
              <a:buNone/>
            </a:pPr>
            <a:r>
              <a:rPr b="1" lang="en" sz="1000">
                <a:solidFill>
                  <a:schemeClr val="dk1"/>
                </a:solidFill>
                <a:highlight>
                  <a:srgbClr val="FFFFFF"/>
                </a:highlight>
              </a:rPr>
              <a:t>Low food security</a:t>
            </a:r>
            <a:r>
              <a:rPr lang="en" sz="1000">
                <a:solidFill>
                  <a:schemeClr val="dk1"/>
                </a:solidFill>
                <a:highlight>
                  <a:srgbClr val="FFFFFF"/>
                </a:highlight>
              </a:rPr>
              <a:t>: These food-insecure households obtained enough food to avoid substantially disrupting their eating patterns or reducing food intake by using a variety of coping strategies, such as eating less varied diets, participating in Federal food assistance programs, or getting food from community food pantries.</a:t>
            </a:r>
            <a:endParaRPr sz="1000">
              <a:solidFill>
                <a:schemeClr val="dk1"/>
              </a:solidFill>
              <a:highlight>
                <a:srgbClr val="FFFFFF"/>
              </a:highlight>
            </a:endParaRPr>
          </a:p>
          <a:p>
            <a:pPr indent="0" lvl="0" marL="0" rtl="0" algn="just">
              <a:spcBef>
                <a:spcPts val="0"/>
              </a:spcBef>
              <a:spcAft>
                <a:spcPts val="0"/>
              </a:spcAft>
              <a:buNone/>
            </a:pPr>
            <a:r>
              <a:t/>
            </a:r>
            <a:endParaRPr sz="1000">
              <a:solidFill>
                <a:schemeClr val="dk1"/>
              </a:solidFill>
              <a:highlight>
                <a:srgbClr val="FFFFFF"/>
              </a:highlight>
            </a:endParaRPr>
          </a:p>
          <a:p>
            <a:pPr indent="0" lvl="0" marL="0" rtl="0" algn="just">
              <a:spcBef>
                <a:spcPts val="0"/>
              </a:spcBef>
              <a:spcAft>
                <a:spcPts val="0"/>
              </a:spcAft>
              <a:buNone/>
            </a:pPr>
            <a:r>
              <a:rPr b="1" lang="en" sz="1000">
                <a:solidFill>
                  <a:schemeClr val="dk1"/>
                </a:solidFill>
              </a:rPr>
              <a:t>Very low food security</a:t>
            </a:r>
            <a:r>
              <a:rPr lang="en" sz="1000">
                <a:solidFill>
                  <a:schemeClr val="dk1"/>
                </a:solidFill>
                <a:highlight>
                  <a:srgbClr val="FFFFFF"/>
                </a:highlight>
              </a:rPr>
              <a:t>—In these food-insecure households, normal eating patterns of one or more household members were disrupted and food intake was reduced at times during the year because they had insufficient money or other resources for food. </a:t>
            </a:r>
            <a:endParaRPr sz="10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92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Household Food Security by Income, 2021</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3" name="Google Shape;73;p15"/>
          <p:cNvPicPr preferRelativeResize="0"/>
          <p:nvPr/>
        </p:nvPicPr>
        <p:blipFill>
          <a:blip r:embed="rId3">
            <a:alphaModFix/>
          </a:blip>
          <a:stretch>
            <a:fillRect/>
          </a:stretch>
        </p:blipFill>
        <p:spPr>
          <a:xfrm>
            <a:off x="660804" y="1519625"/>
            <a:ext cx="7822391" cy="3471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92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Households with Children in 2021</a:t>
            </a:r>
            <a:endParaRPr/>
          </a:p>
        </p:txBody>
      </p:sp>
      <p:sp>
        <p:nvSpPr>
          <p:cNvPr id="79" name="Google Shape;79;p16"/>
          <p:cNvSpPr txBox="1"/>
          <p:nvPr/>
        </p:nvSpPr>
        <p:spPr>
          <a:xfrm>
            <a:off x="356225" y="1667300"/>
            <a:ext cx="8563800" cy="4002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Char char="●"/>
            </a:pPr>
            <a:r>
              <a:t/>
            </a:r>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6"/>
          <p:cNvSpPr txBox="1"/>
          <p:nvPr/>
        </p:nvSpPr>
        <p:spPr>
          <a:xfrm>
            <a:off x="4072750" y="1473500"/>
            <a:ext cx="4759500" cy="3111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n" sz="1000">
                <a:solidFill>
                  <a:schemeClr val="dk1"/>
                </a:solidFill>
                <a:highlight>
                  <a:srgbClr val="FFFFFF"/>
                </a:highlight>
              </a:rPr>
              <a:t>The prevalence of food insecurity varied considerably among household types. Rates of food insecurity were higher than the national average (10.2 percent) for the following groups:</a:t>
            </a:r>
            <a:endParaRPr sz="1000">
              <a:solidFill>
                <a:schemeClr val="dk1"/>
              </a:solidFill>
              <a:highlight>
                <a:srgbClr val="FFFFFF"/>
              </a:highlight>
            </a:endParaRPr>
          </a:p>
          <a:p>
            <a:pPr indent="-292100" lvl="0" marL="457200" marR="152400" rtl="0" algn="just">
              <a:lnSpc>
                <a:spcPct val="140000"/>
              </a:lnSpc>
              <a:spcBef>
                <a:spcPts val="1100"/>
              </a:spcBef>
              <a:spcAft>
                <a:spcPts val="0"/>
              </a:spcAft>
              <a:buClr>
                <a:schemeClr val="dk1"/>
              </a:buClr>
              <a:buSzPts val="1000"/>
              <a:buChar char="●"/>
            </a:pPr>
            <a:r>
              <a:rPr lang="en" sz="1000">
                <a:solidFill>
                  <a:schemeClr val="dk1"/>
                </a:solidFill>
              </a:rPr>
              <a:t>All households with children (12.5 percent).</a:t>
            </a:r>
            <a:endParaRPr sz="1000">
              <a:solidFill>
                <a:schemeClr val="dk1"/>
              </a:solidFill>
            </a:endParaRPr>
          </a:p>
          <a:p>
            <a:pPr indent="-292100" lvl="0" marL="457200" marR="152400" rtl="0" algn="just">
              <a:lnSpc>
                <a:spcPct val="140000"/>
              </a:lnSpc>
              <a:spcBef>
                <a:spcPts val="0"/>
              </a:spcBef>
              <a:spcAft>
                <a:spcPts val="0"/>
              </a:spcAft>
              <a:buClr>
                <a:schemeClr val="dk1"/>
              </a:buClr>
              <a:buSzPts val="1000"/>
              <a:buChar char="●"/>
            </a:pPr>
            <a:r>
              <a:rPr lang="en" sz="1000">
                <a:solidFill>
                  <a:schemeClr val="dk1"/>
                </a:solidFill>
              </a:rPr>
              <a:t>Households with children under age 6 (12.9 percent).</a:t>
            </a:r>
            <a:endParaRPr sz="1000">
              <a:solidFill>
                <a:schemeClr val="dk1"/>
              </a:solidFill>
            </a:endParaRPr>
          </a:p>
          <a:p>
            <a:pPr indent="-292100" lvl="0" marL="457200" marR="152400" rtl="0" algn="just">
              <a:lnSpc>
                <a:spcPct val="140000"/>
              </a:lnSpc>
              <a:spcBef>
                <a:spcPts val="0"/>
              </a:spcBef>
              <a:spcAft>
                <a:spcPts val="0"/>
              </a:spcAft>
              <a:buClr>
                <a:schemeClr val="dk1"/>
              </a:buClr>
              <a:buSzPts val="1000"/>
              <a:buChar char="●"/>
            </a:pPr>
            <a:r>
              <a:rPr lang="en" sz="1000">
                <a:solidFill>
                  <a:schemeClr val="dk1"/>
                </a:solidFill>
              </a:rPr>
              <a:t>Households with children headed by a single woman (24.3 percent) or a single man (16.2 percent).</a:t>
            </a:r>
            <a:endParaRPr sz="1000">
              <a:solidFill>
                <a:schemeClr val="dk1"/>
              </a:solidFill>
            </a:endParaRPr>
          </a:p>
          <a:p>
            <a:pPr indent="-292100" lvl="0" marL="457200" marR="152400" rtl="0" algn="just">
              <a:lnSpc>
                <a:spcPct val="140000"/>
              </a:lnSpc>
              <a:spcBef>
                <a:spcPts val="0"/>
              </a:spcBef>
              <a:spcAft>
                <a:spcPts val="0"/>
              </a:spcAft>
              <a:buClr>
                <a:schemeClr val="dk1"/>
              </a:buClr>
              <a:buSzPts val="1000"/>
              <a:buChar char="●"/>
            </a:pPr>
            <a:r>
              <a:rPr lang="en" sz="1000">
                <a:solidFill>
                  <a:schemeClr val="dk1"/>
                </a:solidFill>
              </a:rPr>
              <a:t>Women living alone (13.2 percent) and men living alone (12.3 percent).</a:t>
            </a:r>
            <a:endParaRPr sz="1000">
              <a:solidFill>
                <a:schemeClr val="dk1"/>
              </a:solidFill>
            </a:endParaRPr>
          </a:p>
          <a:p>
            <a:pPr indent="-292100" lvl="0" marL="457200" marR="152400" rtl="0" algn="just">
              <a:lnSpc>
                <a:spcPct val="140000"/>
              </a:lnSpc>
              <a:spcBef>
                <a:spcPts val="0"/>
              </a:spcBef>
              <a:spcAft>
                <a:spcPts val="0"/>
              </a:spcAft>
              <a:buClr>
                <a:schemeClr val="dk1"/>
              </a:buClr>
              <a:buSzPts val="1000"/>
              <a:buChar char="●"/>
            </a:pPr>
            <a:r>
              <a:rPr lang="en" sz="1000">
                <a:solidFill>
                  <a:schemeClr val="dk1"/>
                </a:solidFill>
              </a:rPr>
              <a:t>Households with Black, non-Hispanic (19.8 percent) and Hispanic reference persons (16.2 percent; a household reference person is an adult household member in whose name the housing unit is owned or rented).</a:t>
            </a:r>
            <a:endParaRPr sz="800">
              <a:solidFill>
                <a:schemeClr val="dk1"/>
              </a:solidFill>
            </a:endParaRPr>
          </a:p>
        </p:txBody>
      </p:sp>
      <p:pic>
        <p:nvPicPr>
          <p:cNvPr id="82" name="Google Shape;82;p16"/>
          <p:cNvPicPr preferRelativeResize="0"/>
          <p:nvPr/>
        </p:nvPicPr>
        <p:blipFill>
          <a:blip r:embed="rId3">
            <a:alphaModFix/>
          </a:blip>
          <a:stretch>
            <a:fillRect/>
          </a:stretch>
        </p:blipFill>
        <p:spPr>
          <a:xfrm>
            <a:off x="437375" y="1421575"/>
            <a:ext cx="3713350" cy="35097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601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Low Food Security Prevalence,</a:t>
            </a:r>
            <a:r>
              <a:rPr lang="en"/>
              <a:t> 2021</a:t>
            </a:r>
            <a:endParaRPr/>
          </a:p>
        </p:txBody>
      </p:sp>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89" name="Google Shape;89;p17"/>
          <p:cNvGraphicFramePr/>
          <p:nvPr/>
        </p:nvGraphicFramePr>
        <p:xfrm>
          <a:off x="1092975" y="1281038"/>
          <a:ext cx="3000000" cy="3000000"/>
        </p:xfrm>
        <a:graphic>
          <a:graphicData uri="http://schemas.openxmlformats.org/drawingml/2006/table">
            <a:tbl>
              <a:tblPr>
                <a:noFill/>
                <a:tableStyleId>{2EE49BE5-A510-49B3-8B51-BA11B8BF47B1}</a:tableStyleId>
              </a:tblPr>
              <a:tblGrid>
                <a:gridCol w="1224450"/>
                <a:gridCol w="567525"/>
              </a:tblGrid>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Mississippi</a:t>
                      </a:r>
                      <a:endParaRPr sz="1000"/>
                    </a:p>
                  </a:txBody>
                  <a:tcPr marT="91425" marB="91425" marR="91425" marL="91425"/>
                </a:tc>
                <a:tc>
                  <a:txBody>
                    <a:bodyPr/>
                    <a:lstStyle/>
                    <a:p>
                      <a:pPr indent="0" lvl="0" marL="0" rtl="0" algn="l">
                        <a:spcBef>
                          <a:spcPts val="0"/>
                        </a:spcBef>
                        <a:spcAft>
                          <a:spcPts val="0"/>
                        </a:spcAft>
                        <a:buNone/>
                      </a:pPr>
                      <a:r>
                        <a:rPr lang="en" sz="1000"/>
                        <a:t>15.3</a:t>
                      </a:r>
                      <a:r>
                        <a:rPr lang="en" sz="1000"/>
                        <a:t>%</a:t>
                      </a:r>
                      <a:endParaRPr sz="1000"/>
                    </a:p>
                  </a:txBody>
                  <a:tcPr marT="91425" marB="91425" marR="91425" marL="91425"/>
                </a:tc>
              </a:tr>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Arkansas</a:t>
                      </a:r>
                      <a:endParaRPr sz="1000"/>
                    </a:p>
                  </a:txBody>
                  <a:tcPr marT="91425" marB="91425" marR="91425" marL="91425"/>
                </a:tc>
                <a:tc>
                  <a:txBody>
                    <a:bodyPr/>
                    <a:lstStyle/>
                    <a:p>
                      <a:pPr indent="0" lvl="0" marL="0" rtl="0" algn="l">
                        <a:spcBef>
                          <a:spcPts val="0"/>
                        </a:spcBef>
                        <a:spcAft>
                          <a:spcPts val="0"/>
                        </a:spcAft>
                        <a:buNone/>
                      </a:pPr>
                      <a:r>
                        <a:rPr lang="en" sz="1000"/>
                        <a:t>15</a:t>
                      </a:r>
                      <a:r>
                        <a:rPr lang="en" sz="1000"/>
                        <a:t>.0%</a:t>
                      </a:r>
                      <a:endParaRPr sz="1000"/>
                    </a:p>
                  </a:txBody>
                  <a:tcPr marT="91425" marB="91425" marR="91425" marL="91425"/>
                </a:tc>
              </a:tr>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Louisiana</a:t>
                      </a:r>
                      <a:endParaRPr sz="1000"/>
                    </a:p>
                  </a:txBody>
                  <a:tcPr marT="91425" marB="91425" marR="91425" marL="91425"/>
                </a:tc>
                <a:tc>
                  <a:txBody>
                    <a:bodyPr/>
                    <a:lstStyle/>
                    <a:p>
                      <a:pPr indent="0" lvl="0" marL="0" rtl="0" algn="l">
                        <a:spcBef>
                          <a:spcPts val="0"/>
                        </a:spcBef>
                        <a:spcAft>
                          <a:spcPts val="0"/>
                        </a:spcAft>
                        <a:buNone/>
                      </a:pPr>
                      <a:r>
                        <a:rPr lang="en" sz="1000"/>
                        <a:t>14.5</a:t>
                      </a:r>
                      <a:r>
                        <a:rPr lang="en" sz="1000"/>
                        <a:t>%</a:t>
                      </a:r>
                      <a:endParaRPr sz="1000"/>
                    </a:p>
                  </a:txBody>
                  <a:tcPr marT="91425" marB="91425" marR="91425" marL="91425"/>
                </a:tc>
              </a:tr>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West Virginia</a:t>
                      </a:r>
                      <a:endParaRPr sz="1000"/>
                    </a:p>
                  </a:txBody>
                  <a:tcPr marT="91425" marB="91425" marR="91425" marL="91425"/>
                </a:tc>
                <a:tc>
                  <a:txBody>
                    <a:bodyPr/>
                    <a:lstStyle/>
                    <a:p>
                      <a:pPr indent="0" lvl="0" marL="0" rtl="0" algn="l">
                        <a:spcBef>
                          <a:spcPts val="0"/>
                        </a:spcBef>
                        <a:spcAft>
                          <a:spcPts val="0"/>
                        </a:spcAft>
                        <a:buNone/>
                      </a:pPr>
                      <a:r>
                        <a:rPr lang="en" sz="1000"/>
                        <a:t>14.0</a:t>
                      </a:r>
                      <a:r>
                        <a:rPr lang="en" sz="1000"/>
                        <a:t>%</a:t>
                      </a:r>
                      <a:endParaRPr sz="1000"/>
                    </a:p>
                  </a:txBody>
                  <a:tcPr marT="91425" marB="91425" marR="91425" marL="91425"/>
                </a:tc>
              </a:tr>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Oklahoma</a:t>
                      </a:r>
                      <a:endParaRPr sz="1000"/>
                    </a:p>
                  </a:txBody>
                  <a:tcPr marT="91425" marB="91425" marR="91425" marL="91425"/>
                </a:tc>
                <a:tc>
                  <a:txBody>
                    <a:bodyPr/>
                    <a:lstStyle/>
                    <a:p>
                      <a:pPr indent="0" lvl="0" marL="0" rtl="0" algn="l">
                        <a:spcBef>
                          <a:spcPts val="0"/>
                        </a:spcBef>
                        <a:spcAft>
                          <a:spcPts val="0"/>
                        </a:spcAft>
                        <a:buNone/>
                      </a:pPr>
                      <a:r>
                        <a:rPr lang="en" sz="1000"/>
                        <a:t>13</a:t>
                      </a:r>
                      <a:r>
                        <a:rPr lang="en" sz="1000"/>
                        <a:t>.8%</a:t>
                      </a:r>
                      <a:endParaRPr sz="1000"/>
                    </a:p>
                  </a:txBody>
                  <a:tcPr marT="91425" marB="91425" marR="91425" marL="91425"/>
                </a:tc>
              </a:tr>
              <a:tr h="134475">
                <a:tc>
                  <a:txBody>
                    <a:bodyPr/>
                    <a:lstStyle/>
                    <a:p>
                      <a:pPr indent="0" lvl="0" marL="0" rtl="0" algn="l">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Virginia</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7.8%</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North Dakota</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7.7%</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Minnesota</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7.4%</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Iowa</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7.0%</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New Hampshire</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5.4%</a:t>
                      </a:r>
                      <a:endParaRPr sz="1000"/>
                    </a:p>
                  </a:txBody>
                  <a:tcPr marT="91425" marB="91425" marR="91425" marL="91425"/>
                </a:tc>
              </a:tr>
            </a:tbl>
          </a:graphicData>
        </a:graphic>
      </p:graphicFrame>
      <p:pic>
        <p:nvPicPr>
          <p:cNvPr id="90" name="Google Shape;90;p17"/>
          <p:cNvPicPr preferRelativeResize="0"/>
          <p:nvPr/>
        </p:nvPicPr>
        <p:blipFill>
          <a:blip r:embed="rId3">
            <a:alphaModFix/>
          </a:blip>
          <a:stretch>
            <a:fillRect/>
          </a:stretch>
        </p:blipFill>
        <p:spPr>
          <a:xfrm>
            <a:off x="3066900" y="1046525"/>
            <a:ext cx="5954249" cy="38190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922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Food Insecurity and Adverse Health Outcomes for Children</a:t>
            </a:r>
            <a:endParaRPr/>
          </a:p>
        </p:txBody>
      </p:sp>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7" name="Google Shape;97;p18"/>
          <p:cNvSpPr txBox="1"/>
          <p:nvPr/>
        </p:nvSpPr>
        <p:spPr>
          <a:xfrm>
            <a:off x="974275" y="1405425"/>
            <a:ext cx="7551300" cy="1262100"/>
          </a:xfrm>
          <a:prstGeom prst="rect">
            <a:avLst/>
          </a:prstGeom>
          <a:noFill/>
          <a:ln>
            <a:noFill/>
          </a:ln>
        </p:spPr>
        <p:txBody>
          <a:bodyPr anchorCtr="0" anchor="t" bIns="91425" lIns="91425" spcFirstLastPara="1" rIns="91425" wrap="square" tIns="91425">
            <a:spAutoFit/>
          </a:bodyPr>
          <a:lstStyle/>
          <a:p>
            <a:pPr indent="-292100" lvl="0" marL="457200" rtl="0" algn="just">
              <a:spcBef>
                <a:spcPts val="0"/>
              </a:spcBef>
              <a:spcAft>
                <a:spcPts val="0"/>
              </a:spcAft>
              <a:buSzPts val="1000"/>
              <a:buChar char="●"/>
            </a:pPr>
            <a:r>
              <a:rPr lang="en" sz="1000"/>
              <a:t>Numerous r</a:t>
            </a:r>
            <a:r>
              <a:rPr lang="en" sz="1000"/>
              <a:t>esearch studies have shown that food insecurity is related to significantly worse general health, some acute and chronic.</a:t>
            </a:r>
            <a:endParaRPr sz="1000"/>
          </a:p>
          <a:p>
            <a:pPr indent="0" lvl="0" marL="457200" rtl="0" algn="just">
              <a:spcBef>
                <a:spcPts val="0"/>
              </a:spcBef>
              <a:spcAft>
                <a:spcPts val="0"/>
              </a:spcAft>
              <a:buNone/>
            </a:pPr>
            <a:r>
              <a:t/>
            </a:r>
            <a:endParaRPr sz="1000"/>
          </a:p>
          <a:p>
            <a:pPr indent="0" lvl="0" marL="457200" rtl="0" algn="just">
              <a:spcBef>
                <a:spcPts val="0"/>
              </a:spcBef>
              <a:spcAft>
                <a:spcPts val="0"/>
              </a:spcAft>
              <a:buNone/>
            </a:pPr>
            <a:r>
              <a:t/>
            </a:r>
            <a:endParaRPr sz="1000">
              <a:solidFill>
                <a:schemeClr val="accent2"/>
              </a:solidFill>
              <a:highlight>
                <a:srgbClr val="FFFFFF"/>
              </a:highlight>
            </a:endParaRPr>
          </a:p>
          <a:p>
            <a:pPr indent="-292100" lvl="0" marL="457200" rtl="0" algn="just">
              <a:spcBef>
                <a:spcPts val="0"/>
              </a:spcBef>
              <a:spcAft>
                <a:spcPts val="0"/>
              </a:spcAft>
              <a:buClr>
                <a:schemeClr val="accent2"/>
              </a:buClr>
              <a:buSzPts val="1000"/>
              <a:buChar char="●"/>
            </a:pPr>
            <a:r>
              <a:rPr lang="en" sz="1000">
                <a:solidFill>
                  <a:schemeClr val="accent2"/>
                </a:solidFill>
                <a:highlight>
                  <a:srgbClr val="FFFFFF"/>
                </a:highlight>
              </a:rPr>
              <a:t>Compared to rates had they not been food insecure, children in food-insecure household had rates of lifetime asthma diagnosis and depressive symptoms that were 19.1% and 27.9% higher, rates of foregone medical care that were 179.8% higher, and rates of emergency department use that were 25.9% higher.</a:t>
            </a:r>
            <a:endParaRPr sz="1000">
              <a:solidFill>
                <a:schemeClr val="accent2"/>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65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Increasing Food Security for Children</a:t>
            </a:r>
            <a:endParaRPr/>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9"/>
          <p:cNvSpPr txBox="1"/>
          <p:nvPr/>
        </p:nvSpPr>
        <p:spPr>
          <a:xfrm>
            <a:off x="966275" y="1189425"/>
            <a:ext cx="7551300" cy="1569900"/>
          </a:xfrm>
          <a:prstGeom prst="rect">
            <a:avLst/>
          </a:prstGeom>
          <a:noFill/>
          <a:ln>
            <a:noFill/>
          </a:ln>
        </p:spPr>
        <p:txBody>
          <a:bodyPr anchorCtr="0" anchor="t" bIns="91425" lIns="91425" spcFirstLastPara="1" rIns="91425" wrap="square" tIns="91425">
            <a:spAutoFit/>
          </a:bodyPr>
          <a:lstStyle/>
          <a:p>
            <a:pPr indent="-292100" lvl="0" marL="457200" rtl="0" algn="just">
              <a:spcBef>
                <a:spcPts val="0"/>
              </a:spcBef>
              <a:spcAft>
                <a:spcPts val="0"/>
              </a:spcAft>
              <a:buClr>
                <a:schemeClr val="accent2"/>
              </a:buClr>
              <a:buSzPts val="1000"/>
              <a:buChar char="●"/>
            </a:pPr>
            <a:r>
              <a:rPr lang="en" sz="1000">
                <a:solidFill>
                  <a:schemeClr val="accent2"/>
                </a:solidFill>
                <a:highlight>
                  <a:srgbClr val="FFFFFF"/>
                </a:highlight>
              </a:rPr>
              <a:t>Policies used to reduce household food insecurity among children may also reduce children’s chronic and acute health problems and health care needs.</a:t>
            </a:r>
            <a:endParaRPr sz="1000">
              <a:solidFill>
                <a:schemeClr val="accent2"/>
              </a:solidFill>
              <a:highlight>
                <a:srgbClr val="FFFFFF"/>
              </a:highlight>
            </a:endParaRPr>
          </a:p>
          <a:p>
            <a:pPr indent="0" lvl="0" marL="457200" rtl="0" algn="just">
              <a:spcBef>
                <a:spcPts val="0"/>
              </a:spcBef>
              <a:spcAft>
                <a:spcPts val="0"/>
              </a:spcAft>
              <a:buNone/>
            </a:pPr>
            <a:r>
              <a:t/>
            </a:r>
            <a:endParaRPr sz="1000">
              <a:solidFill>
                <a:schemeClr val="accent2"/>
              </a:solidFill>
              <a:highlight>
                <a:srgbClr val="FFFFFF"/>
              </a:highlight>
            </a:endParaRPr>
          </a:p>
          <a:p>
            <a:pPr indent="-292100" lvl="0" marL="457200" rtl="0" algn="just">
              <a:spcBef>
                <a:spcPts val="0"/>
              </a:spcBef>
              <a:spcAft>
                <a:spcPts val="0"/>
              </a:spcAft>
              <a:buClr>
                <a:schemeClr val="accent2"/>
              </a:buClr>
              <a:buSzPts val="1000"/>
              <a:buChar char="●"/>
            </a:pPr>
            <a:r>
              <a:rPr lang="en" sz="1000">
                <a:solidFill>
                  <a:schemeClr val="accent2"/>
                </a:solidFill>
                <a:highlight>
                  <a:srgbClr val="FFFFFF"/>
                </a:highlight>
              </a:rPr>
              <a:t>National School Lunch Program (NSLP) provides nutritionally balanced, low-cost or free lunches to children each day. Increased funding for NSLP can have a direct and meaningful impact on food security for children who attend public and nonprofit private schools and residential child care institutions.</a:t>
            </a:r>
            <a:endParaRPr sz="1000">
              <a:solidFill>
                <a:schemeClr val="accent2"/>
              </a:solidFill>
              <a:highlight>
                <a:srgbClr val="FFFFFF"/>
              </a:highlight>
            </a:endParaRPr>
          </a:p>
          <a:p>
            <a:pPr indent="0" lvl="0" marL="457200" rtl="0" algn="just">
              <a:spcBef>
                <a:spcPts val="0"/>
              </a:spcBef>
              <a:spcAft>
                <a:spcPts val="0"/>
              </a:spcAft>
              <a:buNone/>
            </a:pPr>
            <a:r>
              <a:t/>
            </a:r>
            <a:endParaRPr sz="1000">
              <a:solidFill>
                <a:schemeClr val="accent2"/>
              </a:solidFill>
              <a:highlight>
                <a:srgbClr val="FFFFFF"/>
              </a:highlight>
            </a:endParaRPr>
          </a:p>
          <a:p>
            <a:pPr indent="-292100" lvl="0" marL="457200" rtl="0" algn="just">
              <a:spcBef>
                <a:spcPts val="0"/>
              </a:spcBef>
              <a:spcAft>
                <a:spcPts val="0"/>
              </a:spcAft>
              <a:buClr>
                <a:schemeClr val="accent2"/>
              </a:buClr>
              <a:buSzPts val="1000"/>
              <a:buChar char="●"/>
            </a:pPr>
            <a:r>
              <a:rPr lang="en" sz="1000">
                <a:solidFill>
                  <a:schemeClr val="accent2"/>
                </a:solidFill>
                <a:highlight>
                  <a:srgbClr val="FFFFFF"/>
                </a:highlight>
              </a:rPr>
              <a:t>Increased funding and encouraging participation in SNAP (Supplemental Nutrition Assistance Program) through outreach and awareness education can positively impact health outcomes for low income families by reducing food insecurity.</a:t>
            </a:r>
            <a:endParaRPr sz="1000">
              <a:solidFill>
                <a:schemeClr val="accent2"/>
              </a:solidFill>
              <a:highlight>
                <a:srgbClr val="FFFFFF"/>
              </a:highlight>
            </a:endParaRPr>
          </a:p>
        </p:txBody>
      </p:sp>
      <p:pic>
        <p:nvPicPr>
          <p:cNvPr id="105" name="Google Shape;105;p19"/>
          <p:cNvPicPr preferRelativeResize="0"/>
          <p:nvPr/>
        </p:nvPicPr>
        <p:blipFill>
          <a:blip r:embed="rId3">
            <a:alphaModFix/>
          </a:blip>
          <a:stretch>
            <a:fillRect/>
          </a:stretch>
        </p:blipFill>
        <p:spPr>
          <a:xfrm>
            <a:off x="1290163" y="2844925"/>
            <a:ext cx="6903527" cy="2079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Sources</a:t>
            </a:r>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SNAP Participation: </a:t>
            </a:r>
            <a:r>
              <a:rPr lang="en" u="sng">
                <a:solidFill>
                  <a:schemeClr val="hlink"/>
                </a:solidFill>
                <a:hlinkClick r:id="rId3"/>
              </a:rPr>
              <a:t>https://www.fns.usda.gov/usamap#</a:t>
            </a:r>
            <a:endParaRPr/>
          </a:p>
          <a:p>
            <a:pPr indent="-342900" lvl="0" marL="457200" rtl="0" algn="l">
              <a:spcBef>
                <a:spcPts val="0"/>
              </a:spcBef>
              <a:spcAft>
                <a:spcPts val="0"/>
              </a:spcAft>
              <a:buSzPts val="1800"/>
              <a:buChar char="●"/>
            </a:pPr>
            <a:r>
              <a:rPr lang="en"/>
              <a:t>Food Security Status of U.S. Households in 2021: </a:t>
            </a:r>
            <a:r>
              <a:rPr lang="en" u="sng">
                <a:solidFill>
                  <a:schemeClr val="hlink"/>
                </a:solidFill>
                <a:hlinkClick r:id="rId4"/>
              </a:rPr>
              <a:t>https://www.ers.usda.gov/topics/food-nutrition-assistance/food-security-in-the-u-s/key-statistics-graphics/#children</a:t>
            </a:r>
            <a:endParaRPr/>
          </a:p>
          <a:p>
            <a:pPr indent="-342900" lvl="0" marL="457200" rtl="0" algn="l">
              <a:spcBef>
                <a:spcPts val="0"/>
              </a:spcBef>
              <a:spcAft>
                <a:spcPts val="0"/>
              </a:spcAft>
              <a:buSzPts val="1800"/>
              <a:buChar char="●"/>
            </a:pPr>
            <a:r>
              <a:rPr lang="en"/>
              <a:t>Food Security and Child Health: </a:t>
            </a:r>
            <a:r>
              <a:rPr lang="en" u="sng">
                <a:solidFill>
                  <a:schemeClr val="hlink"/>
                </a:solidFill>
                <a:hlinkClick r:id="rId5"/>
              </a:rPr>
              <a:t>https://pubmed.ncbi.nlm.nih.gov/31501236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