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79" autoAdjust="0"/>
  </p:normalViewPr>
  <p:slideViewPr>
    <p:cSldViewPr snapToGrid="0">
      <p:cViewPr varScale="1">
        <p:scale>
          <a:sx n="65" d="100"/>
          <a:sy n="65" d="100"/>
        </p:scale>
        <p:origin x="724"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4.jpeg"/></Relationships>
</file>

<file path=ppt/diagrams/_rels/data4.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735D1-F2BA-4D5F-8300-5D22FDBBA242}" type="doc">
      <dgm:prSet loTypeId="urn:microsoft.com/office/officeart/2005/8/layout/vList2" loCatId="list" qsTypeId="urn:microsoft.com/office/officeart/2009/2/quickstyle/3d8" qsCatId="3D" csTypeId="urn:microsoft.com/office/officeart/2005/8/colors/accent0_3" csCatId="mainScheme" phldr="1"/>
      <dgm:spPr/>
      <dgm:t>
        <a:bodyPr/>
        <a:lstStyle/>
        <a:p>
          <a:endParaRPr lang="en-US"/>
        </a:p>
      </dgm:t>
    </dgm:pt>
    <dgm:pt modelId="{F26F95A9-18E4-484F-832A-5A7853809F6E}">
      <dgm:prSet phldrT="[Text]"/>
      <dgm:spPr/>
      <dgm:t>
        <a:bodyPr/>
        <a:lstStyle/>
        <a:p>
          <a:r>
            <a:rPr lang="en-US" dirty="0" smtClean="0"/>
            <a:t>This data is showing you the quarterly sales of units  sold to see on which market, we need to focus more.</a:t>
          </a:r>
          <a:endParaRPr lang="en-US" dirty="0"/>
        </a:p>
      </dgm:t>
    </dgm:pt>
    <dgm:pt modelId="{ACE89EBD-3298-485C-B424-E2BA2802E841}" type="parTrans" cxnId="{47CFC973-D515-458C-B79C-C5E6F2362708}">
      <dgm:prSet/>
      <dgm:spPr/>
      <dgm:t>
        <a:bodyPr/>
        <a:lstStyle/>
        <a:p>
          <a:endParaRPr lang="en-US"/>
        </a:p>
      </dgm:t>
    </dgm:pt>
    <dgm:pt modelId="{A72451BC-40E0-4F72-A600-227127E7FB63}" type="sibTrans" cxnId="{47CFC973-D515-458C-B79C-C5E6F2362708}">
      <dgm:prSet/>
      <dgm:spPr/>
      <dgm:t>
        <a:bodyPr/>
        <a:lstStyle/>
        <a:p>
          <a:endParaRPr lang="en-US"/>
        </a:p>
      </dgm:t>
    </dgm:pt>
    <dgm:pt modelId="{2C107D5A-CF06-488A-8703-BAE411F734DF}" type="pres">
      <dgm:prSet presAssocID="{865735D1-F2BA-4D5F-8300-5D22FDBBA242}" presName="linear" presStyleCnt="0">
        <dgm:presLayoutVars>
          <dgm:animLvl val="lvl"/>
          <dgm:resizeHandles val="exact"/>
        </dgm:presLayoutVars>
      </dgm:prSet>
      <dgm:spPr/>
      <dgm:t>
        <a:bodyPr/>
        <a:lstStyle/>
        <a:p>
          <a:endParaRPr lang="en-US"/>
        </a:p>
      </dgm:t>
    </dgm:pt>
    <dgm:pt modelId="{C55E5EE4-7DB8-450A-804A-A266780F455B}" type="pres">
      <dgm:prSet presAssocID="{F26F95A9-18E4-484F-832A-5A7853809F6E}" presName="parentText" presStyleLbl="node1" presStyleIdx="0" presStyleCnt="1" custLinFactNeighborX="-275" custLinFactNeighborY="-1807">
        <dgm:presLayoutVars>
          <dgm:chMax val="0"/>
          <dgm:bulletEnabled val="1"/>
        </dgm:presLayoutVars>
      </dgm:prSet>
      <dgm:spPr/>
      <dgm:t>
        <a:bodyPr/>
        <a:lstStyle/>
        <a:p>
          <a:endParaRPr lang="en-US"/>
        </a:p>
      </dgm:t>
    </dgm:pt>
  </dgm:ptLst>
  <dgm:cxnLst>
    <dgm:cxn modelId="{98824091-7E8E-4F7A-B7AB-384B4879C505}" type="presOf" srcId="{865735D1-F2BA-4D5F-8300-5D22FDBBA242}" destId="{2C107D5A-CF06-488A-8703-BAE411F734DF}" srcOrd="0" destOrd="0" presId="urn:microsoft.com/office/officeart/2005/8/layout/vList2"/>
    <dgm:cxn modelId="{972E59A1-6128-4A23-82B9-50BC0AF4BCF1}" type="presOf" srcId="{F26F95A9-18E4-484F-832A-5A7853809F6E}" destId="{C55E5EE4-7DB8-450A-804A-A266780F455B}" srcOrd="0" destOrd="0" presId="urn:microsoft.com/office/officeart/2005/8/layout/vList2"/>
    <dgm:cxn modelId="{47CFC973-D515-458C-B79C-C5E6F2362708}" srcId="{865735D1-F2BA-4D5F-8300-5D22FDBBA242}" destId="{F26F95A9-18E4-484F-832A-5A7853809F6E}" srcOrd="0" destOrd="0" parTransId="{ACE89EBD-3298-485C-B424-E2BA2802E841}" sibTransId="{A72451BC-40E0-4F72-A600-227127E7FB63}"/>
    <dgm:cxn modelId="{63104B95-03E3-4693-8847-63382A32DC9C}" type="presParOf" srcId="{2C107D5A-CF06-488A-8703-BAE411F734DF}" destId="{C55E5EE4-7DB8-450A-804A-A266780F455B}"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4152A-78AD-4CA9-93E4-4945FF0A3562}" type="doc">
      <dgm:prSet loTypeId="urn:microsoft.com/office/officeart/2005/8/layout/vList3" loCatId="list" qsTypeId="urn:microsoft.com/office/officeart/2005/8/quickstyle/simple4" qsCatId="simple" csTypeId="urn:microsoft.com/office/officeart/2005/8/colors/accent1_2" csCatId="accent1" phldr="1"/>
      <dgm:spPr/>
    </dgm:pt>
    <dgm:pt modelId="{CD5FAD20-E651-4C24-916C-58576E47AA57}">
      <dgm:prSet phldrT="[Text]"/>
      <dgm:spPr/>
      <dgm:t>
        <a:bodyPr/>
        <a:lstStyle/>
        <a:p>
          <a:r>
            <a:rPr lang="en-US" dirty="0" smtClean="0"/>
            <a:t>This data represents you country wise manufacturing cost in which you can analyze that all countries are providing all most equal cost of a product to be delivered to an end user</a:t>
          </a:r>
          <a:endParaRPr lang="en-US" dirty="0"/>
        </a:p>
      </dgm:t>
    </dgm:pt>
    <dgm:pt modelId="{C872DB79-5264-481B-ACE6-0311344CB2C5}" type="parTrans" cxnId="{FB5889E9-AFE1-47AD-9CE4-D6FB0BC424E2}">
      <dgm:prSet/>
      <dgm:spPr/>
      <dgm:t>
        <a:bodyPr/>
        <a:lstStyle/>
        <a:p>
          <a:endParaRPr lang="en-US"/>
        </a:p>
      </dgm:t>
    </dgm:pt>
    <dgm:pt modelId="{D6FCF5E5-8DE3-428F-BCF7-60B9D82A1B56}" type="sibTrans" cxnId="{FB5889E9-AFE1-47AD-9CE4-D6FB0BC424E2}">
      <dgm:prSet/>
      <dgm:spPr/>
      <dgm:t>
        <a:bodyPr/>
        <a:lstStyle/>
        <a:p>
          <a:endParaRPr lang="en-US"/>
        </a:p>
      </dgm:t>
    </dgm:pt>
    <dgm:pt modelId="{A11F4138-12FC-4C6F-999D-D4BD9CD26D3A}" type="pres">
      <dgm:prSet presAssocID="{1A24152A-78AD-4CA9-93E4-4945FF0A3562}" presName="linearFlow" presStyleCnt="0">
        <dgm:presLayoutVars>
          <dgm:dir/>
          <dgm:resizeHandles val="exact"/>
        </dgm:presLayoutVars>
      </dgm:prSet>
      <dgm:spPr/>
    </dgm:pt>
    <dgm:pt modelId="{2D44ADBF-6CA3-461B-A130-BCB21C2AFB70}" type="pres">
      <dgm:prSet presAssocID="{CD5FAD20-E651-4C24-916C-58576E47AA57}" presName="composite" presStyleCnt="0"/>
      <dgm:spPr/>
    </dgm:pt>
    <dgm:pt modelId="{1CB9117D-C50D-4214-B2C4-9CC5C4E3867A}" type="pres">
      <dgm:prSet presAssocID="{CD5FAD20-E651-4C24-916C-58576E47AA57}" presName="imgShp" presStyleLbl="fgImgPlace1" presStyleIdx="0" presStyleCnt="1" custScaleX="155532" custScaleY="160949" custLinFactNeighborX="-13363" custLinFactNeighborY="798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pt>
    <dgm:pt modelId="{D56F489D-4CD8-4BD2-942D-258A5B59BE04}" type="pres">
      <dgm:prSet presAssocID="{CD5FAD20-E651-4C24-916C-58576E47AA57}" presName="txShp" presStyleLbl="node1" presStyleIdx="0" presStyleCnt="1" custScaleX="136961" custScaleY="335466">
        <dgm:presLayoutVars>
          <dgm:bulletEnabled val="1"/>
        </dgm:presLayoutVars>
      </dgm:prSet>
      <dgm:spPr/>
      <dgm:t>
        <a:bodyPr/>
        <a:lstStyle/>
        <a:p>
          <a:endParaRPr lang="en-US"/>
        </a:p>
      </dgm:t>
    </dgm:pt>
  </dgm:ptLst>
  <dgm:cxnLst>
    <dgm:cxn modelId="{FB5889E9-AFE1-47AD-9CE4-D6FB0BC424E2}" srcId="{1A24152A-78AD-4CA9-93E4-4945FF0A3562}" destId="{CD5FAD20-E651-4C24-916C-58576E47AA57}" srcOrd="0" destOrd="0" parTransId="{C872DB79-5264-481B-ACE6-0311344CB2C5}" sibTransId="{D6FCF5E5-8DE3-428F-BCF7-60B9D82A1B56}"/>
    <dgm:cxn modelId="{C556E316-B277-468F-AE1A-AD9CDDF5B62D}" type="presOf" srcId="{1A24152A-78AD-4CA9-93E4-4945FF0A3562}" destId="{A11F4138-12FC-4C6F-999D-D4BD9CD26D3A}" srcOrd="0" destOrd="0" presId="urn:microsoft.com/office/officeart/2005/8/layout/vList3"/>
    <dgm:cxn modelId="{DD7E868A-44E0-43C2-9B3E-46DFB4478BA1}" type="presOf" srcId="{CD5FAD20-E651-4C24-916C-58576E47AA57}" destId="{D56F489D-4CD8-4BD2-942D-258A5B59BE04}" srcOrd="0" destOrd="0" presId="urn:microsoft.com/office/officeart/2005/8/layout/vList3"/>
    <dgm:cxn modelId="{A633C98C-03C8-4676-A574-8B7FA58AD2E6}" type="presParOf" srcId="{A11F4138-12FC-4C6F-999D-D4BD9CD26D3A}" destId="{2D44ADBF-6CA3-461B-A130-BCB21C2AFB70}" srcOrd="0" destOrd="0" presId="urn:microsoft.com/office/officeart/2005/8/layout/vList3"/>
    <dgm:cxn modelId="{E851B1DB-250A-4E09-B5FA-FA1A5E7566B1}" type="presParOf" srcId="{2D44ADBF-6CA3-461B-A130-BCB21C2AFB70}" destId="{1CB9117D-C50D-4214-B2C4-9CC5C4E3867A}" srcOrd="0" destOrd="0" presId="urn:microsoft.com/office/officeart/2005/8/layout/vList3"/>
    <dgm:cxn modelId="{42F4F304-0B4A-4530-96AE-60EDBE4CA7FC}" type="presParOf" srcId="{2D44ADBF-6CA3-461B-A130-BCB21C2AFB70}" destId="{D56F489D-4CD8-4BD2-942D-258A5B59BE04}"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D11C02-30F3-43D9-A55D-984D2B8AB3C9}" type="doc">
      <dgm:prSet loTypeId="urn:microsoft.com/office/officeart/2005/8/layout/rings+Icon" loCatId="relationship" qsTypeId="urn:microsoft.com/office/officeart/2005/8/quickstyle/simple5" qsCatId="simple" csTypeId="urn:microsoft.com/office/officeart/2005/8/colors/accent1_2" csCatId="accent1" phldr="1"/>
      <dgm:spPr/>
      <dgm:t>
        <a:bodyPr/>
        <a:lstStyle/>
        <a:p>
          <a:endParaRPr lang="en-US"/>
        </a:p>
      </dgm:t>
    </dgm:pt>
    <dgm:pt modelId="{EC7CB009-884B-4771-8B9A-12AB09B90939}">
      <dgm:prSet phldrT="[Text]" custT="1"/>
      <dgm:spPr/>
      <dgm:t>
        <a:bodyPr/>
        <a:lstStyle/>
        <a:p>
          <a:r>
            <a:rPr lang="en-US" sz="1200" dirty="0" smtClean="0"/>
            <a:t>2015</a:t>
          </a:r>
          <a:endParaRPr lang="en-US" sz="1200" dirty="0"/>
        </a:p>
      </dgm:t>
    </dgm:pt>
    <dgm:pt modelId="{EFA96729-2A8F-4BFF-8EDE-589FC256AEDB}" type="parTrans" cxnId="{9BB8C429-5FDD-47D5-BB1C-3CF0F5A8DFDE}">
      <dgm:prSet/>
      <dgm:spPr/>
      <dgm:t>
        <a:bodyPr/>
        <a:lstStyle/>
        <a:p>
          <a:endParaRPr lang="en-US"/>
        </a:p>
      </dgm:t>
    </dgm:pt>
    <dgm:pt modelId="{BF570C5E-3BD9-4A15-96E9-949DBEA9731C}" type="sibTrans" cxnId="{9BB8C429-5FDD-47D5-BB1C-3CF0F5A8DFDE}">
      <dgm:prSet/>
      <dgm:spPr/>
      <dgm:t>
        <a:bodyPr/>
        <a:lstStyle/>
        <a:p>
          <a:endParaRPr lang="en-US"/>
        </a:p>
      </dgm:t>
    </dgm:pt>
    <dgm:pt modelId="{0DEA8503-A9D3-4E38-AA9F-6F6354555EF8}">
      <dgm:prSet phldrT="[Text]" custT="1"/>
      <dgm:spPr/>
      <dgm:t>
        <a:bodyPr/>
        <a:lstStyle/>
        <a:p>
          <a:r>
            <a:rPr lang="en-AT" sz="1200" b="0" i="0" dirty="0" smtClean="0"/>
            <a:t>$</a:t>
          </a:r>
          <a:r>
            <a:rPr lang="en-US" sz="1200" b="0" i="0" dirty="0" smtClean="0"/>
            <a:t> </a:t>
          </a:r>
          <a:r>
            <a:rPr lang="en-US" sz="1200" dirty="0" smtClean="0"/>
            <a:t>5,161,119</a:t>
          </a:r>
          <a:endParaRPr lang="en-US" sz="1200" dirty="0"/>
        </a:p>
      </dgm:t>
    </dgm:pt>
    <dgm:pt modelId="{6FBE5CC3-CF9C-4122-A4BD-A63148F95D53}" type="parTrans" cxnId="{C4DA0778-7C4D-4229-9DC3-1D0C96B4105B}">
      <dgm:prSet/>
      <dgm:spPr/>
      <dgm:t>
        <a:bodyPr/>
        <a:lstStyle/>
        <a:p>
          <a:endParaRPr lang="en-US"/>
        </a:p>
      </dgm:t>
    </dgm:pt>
    <dgm:pt modelId="{3E317BE0-CBF5-4294-8AE8-1414C58BCB91}" type="sibTrans" cxnId="{C4DA0778-7C4D-4229-9DC3-1D0C96B4105B}">
      <dgm:prSet/>
      <dgm:spPr/>
      <dgm:t>
        <a:bodyPr/>
        <a:lstStyle/>
        <a:p>
          <a:endParaRPr lang="en-US"/>
        </a:p>
      </dgm:t>
    </dgm:pt>
    <dgm:pt modelId="{FD20AA61-DC45-4F51-BA68-5246AD7CE6A2}">
      <dgm:prSet phldrT="[Text]" custT="1"/>
      <dgm:spPr/>
      <dgm:t>
        <a:bodyPr/>
        <a:lstStyle/>
        <a:p>
          <a:r>
            <a:rPr lang="en-US" sz="1100" dirty="0" smtClean="0"/>
            <a:t>1998</a:t>
          </a:r>
          <a:endParaRPr lang="en-US" sz="1100" dirty="0"/>
        </a:p>
      </dgm:t>
    </dgm:pt>
    <dgm:pt modelId="{F38F76E6-BFFF-4954-BE37-1E905125D048}" type="sibTrans" cxnId="{0AECFE55-1A66-4D03-B49C-662F7C72F552}">
      <dgm:prSet/>
      <dgm:spPr/>
      <dgm:t>
        <a:bodyPr/>
        <a:lstStyle/>
        <a:p>
          <a:endParaRPr lang="en-US"/>
        </a:p>
      </dgm:t>
    </dgm:pt>
    <dgm:pt modelId="{ED394A3C-8CE8-450B-98DA-4B0D642E7530}" type="parTrans" cxnId="{0AECFE55-1A66-4D03-B49C-662F7C72F552}">
      <dgm:prSet/>
      <dgm:spPr/>
      <dgm:t>
        <a:bodyPr/>
        <a:lstStyle/>
        <a:p>
          <a:endParaRPr lang="en-US"/>
        </a:p>
      </dgm:t>
    </dgm:pt>
    <dgm:pt modelId="{A6C94FBC-D71D-4978-9E71-C875F5C6F239}">
      <dgm:prSet phldrT="[Text]" custT="1"/>
      <dgm:spPr/>
      <dgm:t>
        <a:bodyPr/>
        <a:lstStyle/>
        <a:p>
          <a:r>
            <a:rPr lang="en-AT" sz="1100" b="0" i="0" dirty="0" smtClean="0"/>
            <a:t>$</a:t>
          </a:r>
          <a:r>
            <a:rPr lang="en-US" sz="1100" b="0" i="0" dirty="0" smtClean="0"/>
            <a:t> </a:t>
          </a:r>
          <a:r>
            <a:rPr lang="en-US" sz="1100" dirty="0" smtClean="0"/>
            <a:t>2,662,059</a:t>
          </a:r>
          <a:endParaRPr lang="en-US" sz="1100" dirty="0"/>
        </a:p>
      </dgm:t>
    </dgm:pt>
    <dgm:pt modelId="{45769055-AD45-4762-A843-8D86A5771372}" type="sibTrans" cxnId="{D29BFF37-5791-4C28-85E4-28D56861F330}">
      <dgm:prSet/>
      <dgm:spPr/>
      <dgm:t>
        <a:bodyPr/>
        <a:lstStyle/>
        <a:p>
          <a:endParaRPr lang="en-US"/>
        </a:p>
      </dgm:t>
    </dgm:pt>
    <dgm:pt modelId="{0549E452-518D-434B-AA37-CAFAC687DB84}" type="parTrans" cxnId="{D29BFF37-5791-4C28-85E4-28D56861F330}">
      <dgm:prSet/>
      <dgm:spPr/>
      <dgm:t>
        <a:bodyPr/>
        <a:lstStyle/>
        <a:p>
          <a:endParaRPr lang="en-US"/>
        </a:p>
      </dgm:t>
    </dgm:pt>
    <dgm:pt modelId="{473FB78C-F2AF-4E2F-84F1-A453F23E0220}">
      <dgm:prSet phldrT="[Text]" custT="1"/>
      <dgm:spPr/>
      <dgm:t>
        <a:bodyPr/>
        <a:lstStyle/>
        <a:p>
          <a:r>
            <a:rPr lang="en-US" sz="1100" dirty="0" smtClean="0"/>
            <a:t>In 1998 when </a:t>
          </a:r>
          <a:r>
            <a:rPr lang="en-US" sz="1100" dirty="0" smtClean="0"/>
            <a:t>the </a:t>
          </a:r>
          <a:r>
            <a:rPr lang="en-US" sz="1100" b="0" i="0" dirty="0" smtClean="0"/>
            <a:t> </a:t>
          </a:r>
          <a:r>
            <a:rPr lang="en-US" sz="1100" dirty="0" smtClean="0"/>
            <a:t>market was established the annually growth rate was to be this much of the amount</a:t>
          </a:r>
          <a:endParaRPr lang="en-US" sz="1100" dirty="0"/>
        </a:p>
      </dgm:t>
    </dgm:pt>
    <dgm:pt modelId="{0E90EC24-00D8-4F42-B14D-0DE4546CDA5E}" type="sibTrans" cxnId="{28B06BBC-9746-436D-9131-0C76CBFF0D7B}">
      <dgm:prSet/>
      <dgm:spPr/>
      <dgm:t>
        <a:bodyPr/>
        <a:lstStyle/>
        <a:p>
          <a:endParaRPr lang="en-US"/>
        </a:p>
      </dgm:t>
    </dgm:pt>
    <dgm:pt modelId="{B72CEDAC-0104-42B9-8D2E-56AA964F665E}" type="parTrans" cxnId="{28B06BBC-9746-436D-9131-0C76CBFF0D7B}">
      <dgm:prSet/>
      <dgm:spPr/>
      <dgm:t>
        <a:bodyPr/>
        <a:lstStyle/>
        <a:p>
          <a:endParaRPr lang="en-US"/>
        </a:p>
      </dgm:t>
    </dgm:pt>
    <dgm:pt modelId="{DCD9FC8C-BC00-4D63-83D3-0C15989315C4}">
      <dgm:prSet phldrT="[Text]" custT="1"/>
      <dgm:spPr/>
      <dgm:t>
        <a:bodyPr/>
        <a:lstStyle/>
        <a:p>
          <a:r>
            <a:rPr lang="en-US" sz="1200" dirty="0" smtClean="0"/>
            <a:t>Now If We compare the annual turn over the market has been increased  by                </a:t>
          </a:r>
          <a:r>
            <a:rPr lang="en-AT" sz="1200" b="0" i="0" dirty="0" smtClean="0"/>
            <a:t>$</a:t>
          </a:r>
          <a:r>
            <a:rPr lang="en-US" sz="1200" b="0" i="0" dirty="0" smtClean="0"/>
            <a:t> 24,99,060, if we compare </a:t>
          </a:r>
          <a:r>
            <a:rPr lang="en-US" sz="1200" b="0" i="0" dirty="0" smtClean="0"/>
            <a:t>with 1998 .</a:t>
          </a:r>
          <a:endParaRPr lang="en-US" sz="1200" dirty="0"/>
        </a:p>
      </dgm:t>
    </dgm:pt>
    <dgm:pt modelId="{6B00F5E4-0DCC-4A1E-AD61-F96BD22D19C4}" type="parTrans" cxnId="{82F9923D-9538-4BD9-9C65-20379D185312}">
      <dgm:prSet/>
      <dgm:spPr/>
      <dgm:t>
        <a:bodyPr/>
        <a:lstStyle/>
        <a:p>
          <a:endParaRPr lang="en-US"/>
        </a:p>
      </dgm:t>
    </dgm:pt>
    <dgm:pt modelId="{F2EA07AE-284A-4B34-9B0D-6C8F438BFD67}" type="sibTrans" cxnId="{82F9923D-9538-4BD9-9C65-20379D185312}">
      <dgm:prSet/>
      <dgm:spPr/>
      <dgm:t>
        <a:bodyPr/>
        <a:lstStyle/>
        <a:p>
          <a:endParaRPr lang="en-US"/>
        </a:p>
      </dgm:t>
    </dgm:pt>
    <dgm:pt modelId="{EDF61CC4-0AD2-47FC-9368-EDC42D2AD74C}" type="pres">
      <dgm:prSet presAssocID="{19D11C02-30F3-43D9-A55D-984D2B8AB3C9}" presName="Name0" presStyleCnt="0">
        <dgm:presLayoutVars>
          <dgm:chMax val="7"/>
          <dgm:dir/>
          <dgm:resizeHandles val="exact"/>
        </dgm:presLayoutVars>
      </dgm:prSet>
      <dgm:spPr/>
      <dgm:t>
        <a:bodyPr/>
        <a:lstStyle/>
        <a:p>
          <a:endParaRPr lang="en-US"/>
        </a:p>
      </dgm:t>
    </dgm:pt>
    <dgm:pt modelId="{A31E2D87-3B3E-4A65-81AB-DE6DA687FDF6}" type="pres">
      <dgm:prSet presAssocID="{19D11C02-30F3-43D9-A55D-984D2B8AB3C9}" presName="ellipse1" presStyleLbl="vennNode1" presStyleIdx="0" presStyleCnt="2" custScaleX="113393" custScaleY="120025" custLinFactNeighborX="-15938" custLinFactNeighborY="490">
        <dgm:presLayoutVars>
          <dgm:bulletEnabled val="1"/>
        </dgm:presLayoutVars>
      </dgm:prSet>
      <dgm:spPr/>
      <dgm:t>
        <a:bodyPr/>
        <a:lstStyle/>
        <a:p>
          <a:endParaRPr lang="en-US"/>
        </a:p>
      </dgm:t>
    </dgm:pt>
    <dgm:pt modelId="{A15244C1-FE4D-4362-836C-CD70FF297147}" type="pres">
      <dgm:prSet presAssocID="{19D11C02-30F3-43D9-A55D-984D2B8AB3C9}" presName="ellipse2" presStyleLbl="vennNode1" presStyleIdx="1" presStyleCnt="2" custScaleX="131982" custScaleY="138122" custLinFactNeighborX="2883" custLinFactNeighborY="-2566">
        <dgm:presLayoutVars>
          <dgm:bulletEnabled val="1"/>
        </dgm:presLayoutVars>
      </dgm:prSet>
      <dgm:spPr/>
      <dgm:t>
        <a:bodyPr/>
        <a:lstStyle/>
        <a:p>
          <a:endParaRPr lang="en-US"/>
        </a:p>
      </dgm:t>
    </dgm:pt>
  </dgm:ptLst>
  <dgm:cxnLst>
    <dgm:cxn modelId="{CDF0052F-BEA8-49CC-9EF7-D7B1FD059102}" type="presOf" srcId="{19D11C02-30F3-43D9-A55D-984D2B8AB3C9}" destId="{EDF61CC4-0AD2-47FC-9368-EDC42D2AD74C}" srcOrd="0" destOrd="0" presId="urn:microsoft.com/office/officeart/2005/8/layout/rings+Icon"/>
    <dgm:cxn modelId="{C4DA0778-7C4D-4229-9DC3-1D0C96B4105B}" srcId="{EC7CB009-884B-4771-8B9A-12AB09B90939}" destId="{0DEA8503-A9D3-4E38-AA9F-6F6354555EF8}" srcOrd="0" destOrd="0" parTransId="{6FBE5CC3-CF9C-4122-A4BD-A63148F95D53}" sibTransId="{3E317BE0-CBF5-4294-8AE8-1414C58BCB91}"/>
    <dgm:cxn modelId="{BAF7B764-3CE4-479C-9EB9-31FDF79D8B1F}" type="presOf" srcId="{0DEA8503-A9D3-4E38-AA9F-6F6354555EF8}" destId="{A15244C1-FE4D-4362-836C-CD70FF297147}" srcOrd="0" destOrd="1" presId="urn:microsoft.com/office/officeart/2005/8/layout/rings+Icon"/>
    <dgm:cxn modelId="{9BB8C429-5FDD-47D5-BB1C-3CF0F5A8DFDE}" srcId="{19D11C02-30F3-43D9-A55D-984D2B8AB3C9}" destId="{EC7CB009-884B-4771-8B9A-12AB09B90939}" srcOrd="1" destOrd="0" parTransId="{EFA96729-2A8F-4BFF-8EDE-589FC256AEDB}" sibTransId="{BF570C5E-3BD9-4A15-96E9-949DBEA9731C}"/>
    <dgm:cxn modelId="{82F9923D-9538-4BD9-9C65-20379D185312}" srcId="{EC7CB009-884B-4771-8B9A-12AB09B90939}" destId="{DCD9FC8C-BC00-4D63-83D3-0C15989315C4}" srcOrd="1" destOrd="0" parTransId="{6B00F5E4-0DCC-4A1E-AD61-F96BD22D19C4}" sibTransId="{F2EA07AE-284A-4B34-9B0D-6C8F438BFD67}"/>
    <dgm:cxn modelId="{28B06BBC-9746-436D-9131-0C76CBFF0D7B}" srcId="{FD20AA61-DC45-4F51-BA68-5246AD7CE6A2}" destId="{473FB78C-F2AF-4E2F-84F1-A453F23E0220}" srcOrd="1" destOrd="0" parTransId="{B72CEDAC-0104-42B9-8D2E-56AA964F665E}" sibTransId="{0E90EC24-00D8-4F42-B14D-0DE4546CDA5E}"/>
    <dgm:cxn modelId="{E2A13260-EC62-4200-B2AF-688EA9D65B5F}" type="presOf" srcId="{A6C94FBC-D71D-4978-9E71-C875F5C6F239}" destId="{A31E2D87-3B3E-4A65-81AB-DE6DA687FDF6}" srcOrd="0" destOrd="1" presId="urn:microsoft.com/office/officeart/2005/8/layout/rings+Icon"/>
    <dgm:cxn modelId="{D29BFF37-5791-4C28-85E4-28D56861F330}" srcId="{FD20AA61-DC45-4F51-BA68-5246AD7CE6A2}" destId="{A6C94FBC-D71D-4978-9E71-C875F5C6F239}" srcOrd="0" destOrd="0" parTransId="{0549E452-518D-434B-AA37-CAFAC687DB84}" sibTransId="{45769055-AD45-4762-A843-8D86A5771372}"/>
    <dgm:cxn modelId="{3B13F0FE-0828-4AAA-9915-78B79A0D347C}" type="presOf" srcId="{473FB78C-F2AF-4E2F-84F1-A453F23E0220}" destId="{A31E2D87-3B3E-4A65-81AB-DE6DA687FDF6}" srcOrd="0" destOrd="2" presId="urn:microsoft.com/office/officeart/2005/8/layout/rings+Icon"/>
    <dgm:cxn modelId="{0AECFE55-1A66-4D03-B49C-662F7C72F552}" srcId="{19D11C02-30F3-43D9-A55D-984D2B8AB3C9}" destId="{FD20AA61-DC45-4F51-BA68-5246AD7CE6A2}" srcOrd="0" destOrd="0" parTransId="{ED394A3C-8CE8-450B-98DA-4B0D642E7530}" sibTransId="{F38F76E6-BFFF-4954-BE37-1E905125D048}"/>
    <dgm:cxn modelId="{A4F157FB-F7EB-4914-9BF3-B06DB5B9FAC4}" type="presOf" srcId="{FD20AA61-DC45-4F51-BA68-5246AD7CE6A2}" destId="{A31E2D87-3B3E-4A65-81AB-DE6DA687FDF6}" srcOrd="0" destOrd="0" presId="urn:microsoft.com/office/officeart/2005/8/layout/rings+Icon"/>
    <dgm:cxn modelId="{C8981816-D76F-4194-99D7-2FB0FA5C57A5}" type="presOf" srcId="{EC7CB009-884B-4771-8B9A-12AB09B90939}" destId="{A15244C1-FE4D-4362-836C-CD70FF297147}" srcOrd="0" destOrd="0" presId="urn:microsoft.com/office/officeart/2005/8/layout/rings+Icon"/>
    <dgm:cxn modelId="{83CB3BC5-C5DB-4083-9049-A00ADE71F795}" type="presOf" srcId="{DCD9FC8C-BC00-4D63-83D3-0C15989315C4}" destId="{A15244C1-FE4D-4362-836C-CD70FF297147}" srcOrd="0" destOrd="2" presId="urn:microsoft.com/office/officeart/2005/8/layout/rings+Icon"/>
    <dgm:cxn modelId="{BA91B43F-5CEF-40E1-A3D9-45B6DF9D149E}" type="presParOf" srcId="{EDF61CC4-0AD2-47FC-9368-EDC42D2AD74C}" destId="{A31E2D87-3B3E-4A65-81AB-DE6DA687FDF6}" srcOrd="0" destOrd="0" presId="urn:microsoft.com/office/officeart/2005/8/layout/rings+Icon"/>
    <dgm:cxn modelId="{B14F15F5-3DDA-4C42-AFFF-F074F035D4EA}" type="presParOf" srcId="{EDF61CC4-0AD2-47FC-9368-EDC42D2AD74C}" destId="{A15244C1-FE4D-4362-836C-CD70FF297147}" srcOrd="1" destOrd="0" presId="urn:microsoft.com/office/officeart/2005/8/layout/rings+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D5C333-9BAD-4B0C-B768-02D60F81FC5B}" type="doc">
      <dgm:prSet loTypeId="urn:microsoft.com/office/officeart/2005/8/layout/vList3" loCatId="list" qsTypeId="urn:microsoft.com/office/officeart/2005/8/quickstyle/simple5" qsCatId="simple" csTypeId="urn:microsoft.com/office/officeart/2005/8/colors/accent1_2" csCatId="accent1" phldr="1"/>
      <dgm:spPr/>
    </dgm:pt>
    <dgm:pt modelId="{DEAEAA15-6EB1-4C07-B7FE-C641E126D6AE}">
      <dgm:prSet phldrT="[Text]"/>
      <dgm:spPr/>
      <dgm:t>
        <a:bodyPr/>
        <a:lstStyle/>
        <a:p>
          <a:r>
            <a:rPr lang="en-US" b="0" i="0" dirty="0" smtClean="0"/>
            <a:t>The measurement of retail sales tracks consumer demand for finished goods by measuring the purchases of durable and non-durable goods over a defined period of time.</a:t>
          </a:r>
          <a:endParaRPr lang="en-US" dirty="0"/>
        </a:p>
      </dgm:t>
    </dgm:pt>
    <dgm:pt modelId="{9688A2BB-31F1-4A43-93E8-15861C3A04C4}" type="parTrans" cxnId="{E1C254F8-1772-486E-B185-939A3EBD736D}">
      <dgm:prSet/>
      <dgm:spPr/>
      <dgm:t>
        <a:bodyPr/>
        <a:lstStyle/>
        <a:p>
          <a:endParaRPr lang="en-US"/>
        </a:p>
      </dgm:t>
    </dgm:pt>
    <dgm:pt modelId="{36D0CFDF-5FA7-4D05-8A5C-BE28AC0937E9}" type="sibTrans" cxnId="{E1C254F8-1772-486E-B185-939A3EBD736D}">
      <dgm:prSet/>
      <dgm:spPr/>
      <dgm:t>
        <a:bodyPr/>
        <a:lstStyle/>
        <a:p>
          <a:endParaRPr lang="en-US"/>
        </a:p>
      </dgm:t>
    </dgm:pt>
    <dgm:pt modelId="{D883C6C5-7A2D-4959-A7D4-D58C4D6E196B}" type="pres">
      <dgm:prSet presAssocID="{4DD5C333-9BAD-4B0C-B768-02D60F81FC5B}" presName="linearFlow" presStyleCnt="0">
        <dgm:presLayoutVars>
          <dgm:dir/>
          <dgm:resizeHandles val="exact"/>
        </dgm:presLayoutVars>
      </dgm:prSet>
      <dgm:spPr/>
    </dgm:pt>
    <dgm:pt modelId="{D0223FCE-C629-458D-9134-C5FB0AA4FF0B}" type="pres">
      <dgm:prSet presAssocID="{DEAEAA15-6EB1-4C07-B7FE-C641E126D6AE}" presName="composite" presStyleCnt="0"/>
      <dgm:spPr/>
    </dgm:pt>
    <dgm:pt modelId="{5F5C2621-F231-4542-8855-2F30F1E6FC56}" type="pres">
      <dgm:prSet presAssocID="{DEAEAA15-6EB1-4C07-B7FE-C641E126D6AE}" presName="imgShp" presStyleLbl="fgImgPlace1" presStyleIdx="0" presStyleCnt="1" custScaleX="172253" custScaleY="178555" custLinFactNeighborX="-6937" custLinFactNeighborY="632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dgm:spPr>
    </dgm:pt>
    <dgm:pt modelId="{9D3C3818-FE4E-48EA-859A-D342DCBD1EB2}" type="pres">
      <dgm:prSet presAssocID="{DEAEAA15-6EB1-4C07-B7FE-C641E126D6AE}" presName="txShp" presStyleLbl="node1" presStyleIdx="0" presStyleCnt="1" custScaleX="111607" custScaleY="290238">
        <dgm:presLayoutVars>
          <dgm:bulletEnabled val="1"/>
        </dgm:presLayoutVars>
      </dgm:prSet>
      <dgm:spPr/>
      <dgm:t>
        <a:bodyPr/>
        <a:lstStyle/>
        <a:p>
          <a:endParaRPr lang="en-US"/>
        </a:p>
      </dgm:t>
    </dgm:pt>
  </dgm:ptLst>
  <dgm:cxnLst>
    <dgm:cxn modelId="{4A7D972B-92B5-45A6-8322-EF1D6C7952DC}" type="presOf" srcId="{4DD5C333-9BAD-4B0C-B768-02D60F81FC5B}" destId="{D883C6C5-7A2D-4959-A7D4-D58C4D6E196B}" srcOrd="0" destOrd="0" presId="urn:microsoft.com/office/officeart/2005/8/layout/vList3"/>
    <dgm:cxn modelId="{E1C254F8-1772-486E-B185-939A3EBD736D}" srcId="{4DD5C333-9BAD-4B0C-B768-02D60F81FC5B}" destId="{DEAEAA15-6EB1-4C07-B7FE-C641E126D6AE}" srcOrd="0" destOrd="0" parTransId="{9688A2BB-31F1-4A43-93E8-15861C3A04C4}" sibTransId="{36D0CFDF-5FA7-4D05-8A5C-BE28AC0937E9}"/>
    <dgm:cxn modelId="{EE882C2F-FED0-47CC-A91A-9477A1F41A67}" type="presOf" srcId="{DEAEAA15-6EB1-4C07-B7FE-C641E126D6AE}" destId="{9D3C3818-FE4E-48EA-859A-D342DCBD1EB2}" srcOrd="0" destOrd="0" presId="urn:microsoft.com/office/officeart/2005/8/layout/vList3"/>
    <dgm:cxn modelId="{4D0144C3-3672-4284-A636-2B2A87CB04B7}" type="presParOf" srcId="{D883C6C5-7A2D-4959-A7D4-D58C4D6E196B}" destId="{D0223FCE-C629-458D-9134-C5FB0AA4FF0B}" srcOrd="0" destOrd="0" presId="urn:microsoft.com/office/officeart/2005/8/layout/vList3"/>
    <dgm:cxn modelId="{635601E1-B4D1-4248-AB63-D10C29708089}" type="presParOf" srcId="{D0223FCE-C629-458D-9134-C5FB0AA4FF0B}" destId="{5F5C2621-F231-4542-8855-2F30F1E6FC56}" srcOrd="0" destOrd="0" presId="urn:microsoft.com/office/officeart/2005/8/layout/vList3"/>
    <dgm:cxn modelId="{A8221F5A-9672-4290-B6EA-897A693FCB04}" type="presParOf" srcId="{D0223FCE-C629-458D-9134-C5FB0AA4FF0B}" destId="{9D3C3818-FE4E-48EA-859A-D342DCBD1EB2}"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E5EE4-7DB8-450A-804A-A266780F455B}">
      <dsp:nvSpPr>
        <dsp:cNvPr id="0" name=""/>
        <dsp:cNvSpPr/>
      </dsp:nvSpPr>
      <dsp:spPr>
        <a:xfrm>
          <a:off x="0" y="0"/>
          <a:ext cx="3362036" cy="3601260"/>
        </a:xfrm>
        <a:prstGeom prst="roundRect">
          <a:avLst/>
        </a:prstGeom>
        <a:solidFill>
          <a:schemeClr val="dk2">
            <a:hueOff val="0"/>
            <a:satOff val="0"/>
            <a:lumOff val="0"/>
            <a:alphaOff val="0"/>
          </a:schemeClr>
        </a:solidFill>
        <a:ln>
          <a:noFill/>
        </a:ln>
        <a:effectLst>
          <a:innerShdw blurRad="25400" dist="12700" dir="13500000">
            <a:srgbClr val="000000">
              <a:alpha val="45000"/>
            </a:srgbClr>
          </a:inn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This data is showing you the quarterly sales of units  sold to see on which market, we need to focus more.</a:t>
          </a:r>
          <a:endParaRPr lang="en-US" sz="2700" kern="1200" dirty="0"/>
        </a:p>
      </dsp:txBody>
      <dsp:txXfrm>
        <a:off x="164121" y="164121"/>
        <a:ext cx="3033794" cy="3273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F489D-4CD8-4BD2-942D-258A5B59BE04}">
      <dsp:nvSpPr>
        <dsp:cNvPr id="0" name=""/>
        <dsp:cNvSpPr/>
      </dsp:nvSpPr>
      <dsp:spPr>
        <a:xfrm rot="10800000">
          <a:off x="325402" y="384"/>
          <a:ext cx="3163060" cy="3312089"/>
        </a:xfrm>
        <a:prstGeom prst="homePlate">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3537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This data represents you country wise manufacturing cost in which you can analyze that all countries are providing all most equal cost of a product to be delivered to an end user</a:t>
          </a:r>
          <a:endParaRPr lang="en-US" sz="1700" kern="1200" dirty="0"/>
        </a:p>
      </dsp:txBody>
      <dsp:txXfrm rot="10800000">
        <a:off x="1116167" y="384"/>
        <a:ext cx="2372295" cy="3312089"/>
      </dsp:txXfrm>
    </dsp:sp>
    <dsp:sp modelId="{1CB9117D-C50D-4214-B2C4-9CC5C4E3867A}">
      <dsp:nvSpPr>
        <dsp:cNvPr id="0" name=""/>
        <dsp:cNvSpPr/>
      </dsp:nvSpPr>
      <dsp:spPr>
        <a:xfrm>
          <a:off x="-15589" y="940703"/>
          <a:ext cx="1535582" cy="158906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E2D87-3B3E-4A65-81AB-DE6DA687FDF6}">
      <dsp:nvSpPr>
        <dsp:cNvPr id="0" name=""/>
        <dsp:cNvSpPr/>
      </dsp:nvSpPr>
      <dsp:spPr>
        <a:xfrm>
          <a:off x="0" y="-285641"/>
          <a:ext cx="2305693" cy="2440718"/>
        </a:xfrm>
        <a:prstGeom prst="ellipse">
          <a:avLst/>
        </a:prstGeom>
        <a:gradFill rotWithShape="0">
          <a:gsLst>
            <a:gs pos="0">
              <a:schemeClr val="accent1">
                <a:alpha val="50000"/>
                <a:hueOff val="0"/>
                <a:satOff val="0"/>
                <a:lumOff val="0"/>
                <a:alphaOff val="0"/>
                <a:tint val="98000"/>
                <a:hueMod val="94000"/>
                <a:satMod val="130000"/>
                <a:lumMod val="128000"/>
              </a:schemeClr>
            </a:gs>
            <a:gs pos="100000">
              <a:schemeClr val="accent1">
                <a:alpha val="50000"/>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tx1"/>
        </a:fontRef>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smtClean="0"/>
            <a:t>1998</a:t>
          </a:r>
          <a:endParaRPr lang="en-US" sz="1100" kern="1200" dirty="0"/>
        </a:p>
        <a:p>
          <a:pPr marL="57150" lvl="1" indent="-57150" algn="l" defTabSz="488950">
            <a:lnSpc>
              <a:spcPct val="90000"/>
            </a:lnSpc>
            <a:spcBef>
              <a:spcPct val="0"/>
            </a:spcBef>
            <a:spcAft>
              <a:spcPct val="15000"/>
            </a:spcAft>
            <a:buChar char="••"/>
          </a:pPr>
          <a:r>
            <a:rPr lang="en-AT" sz="1100" b="0" i="0" kern="1200" dirty="0" smtClean="0"/>
            <a:t>$</a:t>
          </a:r>
          <a:r>
            <a:rPr lang="en-US" sz="1100" b="0" i="0" kern="1200" dirty="0" smtClean="0"/>
            <a:t> </a:t>
          </a:r>
          <a:r>
            <a:rPr lang="en-US" sz="1100" kern="1200" dirty="0" smtClean="0"/>
            <a:t>2,662,059</a:t>
          </a:r>
          <a:endParaRPr lang="en-US" sz="1100" kern="1200" dirty="0"/>
        </a:p>
        <a:p>
          <a:pPr marL="57150" lvl="1" indent="-57150" algn="l" defTabSz="488950">
            <a:lnSpc>
              <a:spcPct val="90000"/>
            </a:lnSpc>
            <a:spcBef>
              <a:spcPct val="0"/>
            </a:spcBef>
            <a:spcAft>
              <a:spcPct val="15000"/>
            </a:spcAft>
            <a:buChar char="••"/>
          </a:pPr>
          <a:r>
            <a:rPr lang="en-US" sz="1100" kern="1200" dirty="0" smtClean="0"/>
            <a:t>In 1998 when </a:t>
          </a:r>
          <a:r>
            <a:rPr lang="en-US" sz="1100" kern="1200" dirty="0" smtClean="0"/>
            <a:t>the </a:t>
          </a:r>
          <a:r>
            <a:rPr lang="en-US" sz="1100" b="0" i="0" kern="1200" dirty="0" smtClean="0"/>
            <a:t> </a:t>
          </a:r>
          <a:r>
            <a:rPr lang="en-US" sz="1100" kern="1200" dirty="0" smtClean="0"/>
            <a:t>market was established the annually growth rate was to be this much of the amount</a:t>
          </a:r>
          <a:endParaRPr lang="en-US" sz="1100" kern="1200" dirty="0"/>
        </a:p>
      </dsp:txBody>
      <dsp:txXfrm>
        <a:off x="337661" y="71794"/>
        <a:ext cx="1630371" cy="1725848"/>
      </dsp:txXfrm>
    </dsp:sp>
    <dsp:sp modelId="{A15244C1-FE4D-4362-836C-CD70FF297147}">
      <dsp:nvSpPr>
        <dsp:cNvPr id="0" name=""/>
        <dsp:cNvSpPr/>
      </dsp:nvSpPr>
      <dsp:spPr>
        <a:xfrm>
          <a:off x="974814" y="824449"/>
          <a:ext cx="2683676" cy="2808722"/>
        </a:xfrm>
        <a:prstGeom prst="ellipse">
          <a:avLst/>
        </a:prstGeom>
        <a:gradFill rotWithShape="0">
          <a:gsLst>
            <a:gs pos="0">
              <a:schemeClr val="accent1">
                <a:alpha val="50000"/>
                <a:hueOff val="0"/>
                <a:satOff val="0"/>
                <a:lumOff val="0"/>
                <a:alphaOff val="0"/>
                <a:tint val="98000"/>
                <a:hueMod val="94000"/>
                <a:satMod val="130000"/>
                <a:lumMod val="128000"/>
              </a:schemeClr>
            </a:gs>
            <a:gs pos="100000">
              <a:schemeClr val="accent1">
                <a:alpha val="50000"/>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tx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2015</a:t>
          </a:r>
          <a:endParaRPr lang="en-US" sz="1200" kern="1200" dirty="0"/>
        </a:p>
        <a:p>
          <a:pPr marL="114300" lvl="1" indent="-114300" algn="l" defTabSz="533400">
            <a:lnSpc>
              <a:spcPct val="90000"/>
            </a:lnSpc>
            <a:spcBef>
              <a:spcPct val="0"/>
            </a:spcBef>
            <a:spcAft>
              <a:spcPct val="15000"/>
            </a:spcAft>
            <a:buChar char="••"/>
          </a:pPr>
          <a:r>
            <a:rPr lang="en-AT" sz="1200" b="0" i="0" kern="1200" dirty="0" smtClean="0"/>
            <a:t>$</a:t>
          </a:r>
          <a:r>
            <a:rPr lang="en-US" sz="1200" b="0" i="0" kern="1200" dirty="0" smtClean="0"/>
            <a:t> </a:t>
          </a:r>
          <a:r>
            <a:rPr lang="en-US" sz="1200" kern="1200" dirty="0" smtClean="0"/>
            <a:t>5,161,119</a:t>
          </a:r>
          <a:endParaRPr lang="en-US" sz="1200" kern="1200" dirty="0"/>
        </a:p>
        <a:p>
          <a:pPr marL="114300" lvl="1" indent="-114300" algn="l" defTabSz="533400">
            <a:lnSpc>
              <a:spcPct val="90000"/>
            </a:lnSpc>
            <a:spcBef>
              <a:spcPct val="0"/>
            </a:spcBef>
            <a:spcAft>
              <a:spcPct val="15000"/>
            </a:spcAft>
            <a:buChar char="••"/>
          </a:pPr>
          <a:r>
            <a:rPr lang="en-US" sz="1200" kern="1200" dirty="0" smtClean="0"/>
            <a:t>Now If We compare the annual turn over the market has been increased  by                </a:t>
          </a:r>
          <a:r>
            <a:rPr lang="en-AT" sz="1200" b="0" i="0" kern="1200" dirty="0" smtClean="0"/>
            <a:t>$</a:t>
          </a:r>
          <a:r>
            <a:rPr lang="en-US" sz="1200" b="0" i="0" kern="1200" dirty="0" smtClean="0"/>
            <a:t> 24,99,060, if we compare </a:t>
          </a:r>
          <a:r>
            <a:rPr lang="en-US" sz="1200" b="0" i="0" kern="1200" dirty="0" smtClean="0"/>
            <a:t>with 1998 .</a:t>
          </a:r>
          <a:endParaRPr lang="en-US" sz="1200" kern="1200" dirty="0"/>
        </a:p>
      </dsp:txBody>
      <dsp:txXfrm>
        <a:off x="1367829" y="1235777"/>
        <a:ext cx="1897646" cy="1986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C3818-FE4E-48EA-859A-D342DCBD1EB2}">
      <dsp:nvSpPr>
        <dsp:cNvPr id="0" name=""/>
        <dsp:cNvSpPr/>
      </dsp:nvSpPr>
      <dsp:spPr>
        <a:xfrm rot="10800000">
          <a:off x="961176" y="946"/>
          <a:ext cx="3043002" cy="3449229"/>
        </a:xfrm>
        <a:prstGeom prst="homePlate">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24058" tIns="60960" rIns="113792" bIns="60960" numCol="1" spcCol="1270" anchor="ctr" anchorCtr="0">
          <a:noAutofit/>
        </a:bodyPr>
        <a:lstStyle/>
        <a:p>
          <a:pPr lvl="0" algn="ctr" defTabSz="711200">
            <a:lnSpc>
              <a:spcPct val="90000"/>
            </a:lnSpc>
            <a:spcBef>
              <a:spcPct val="0"/>
            </a:spcBef>
            <a:spcAft>
              <a:spcPct val="35000"/>
            </a:spcAft>
          </a:pPr>
          <a:r>
            <a:rPr lang="en-US" sz="1600" b="0" i="0" kern="1200" dirty="0" smtClean="0"/>
            <a:t>The measurement of retail sales tracks consumer demand for finished goods by measuring the purchases of durable and non-durable goods over a defined period of time.</a:t>
          </a:r>
          <a:endParaRPr lang="en-US" sz="1600" kern="1200" dirty="0"/>
        </a:p>
      </dsp:txBody>
      <dsp:txXfrm rot="10800000">
        <a:off x="1721926" y="946"/>
        <a:ext cx="2282252" cy="3449229"/>
      </dsp:txXfrm>
    </dsp:sp>
    <dsp:sp modelId="{5F5C2621-F231-4542-8855-2F30F1E6FC56}">
      <dsp:nvSpPr>
        <dsp:cNvPr id="0" name=""/>
        <dsp:cNvSpPr/>
      </dsp:nvSpPr>
      <dsp:spPr>
        <a:xfrm>
          <a:off x="13431" y="739694"/>
          <a:ext cx="2047079" cy="21219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ED003-DAB5-4D93-87BB-42E5FE9DB1DE}"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3C534-8917-47E8-97B4-80B4B40F86DD}" type="slidenum">
              <a:rPr lang="en-US" smtClean="0"/>
              <a:t>‹#›</a:t>
            </a:fld>
            <a:endParaRPr lang="en-US"/>
          </a:p>
        </p:txBody>
      </p:sp>
    </p:spTree>
    <p:extLst>
      <p:ext uri="{BB962C8B-B14F-4D97-AF65-F5344CB8AC3E}">
        <p14:creationId xmlns:p14="http://schemas.microsoft.com/office/powerpoint/2010/main" val="396919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3C534-8917-47E8-97B4-80B4B40F86DD}" type="slidenum">
              <a:rPr lang="en-US" smtClean="0"/>
              <a:t>5</a:t>
            </a:fld>
            <a:endParaRPr lang="en-US"/>
          </a:p>
        </p:txBody>
      </p:sp>
    </p:spTree>
    <p:extLst>
      <p:ext uri="{BB962C8B-B14F-4D97-AF65-F5344CB8AC3E}">
        <p14:creationId xmlns:p14="http://schemas.microsoft.com/office/powerpoint/2010/main" val="138014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710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224443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525171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2907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301729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593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15349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374589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303595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70255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275817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364347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156859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238315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118873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415801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7D9BC7-B640-4F69-9060-B7A4B6610FA6}" type="datetimeFigureOut">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D693E5-CF8D-4DE5-A872-F75DC5D3258F}" type="slidenum">
              <a:rPr lang="en-US" smtClean="0"/>
              <a:t>‹#›</a:t>
            </a:fld>
            <a:endParaRPr lang="en-US" dirty="0"/>
          </a:p>
        </p:txBody>
      </p:sp>
    </p:spTree>
    <p:extLst>
      <p:ext uri="{BB962C8B-B14F-4D97-AF65-F5344CB8AC3E}">
        <p14:creationId xmlns:p14="http://schemas.microsoft.com/office/powerpoint/2010/main" val="123307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97D9BC7-B640-4F69-9060-B7A4B6610FA6}" type="datetimeFigureOut">
              <a:rPr lang="en-US" smtClean="0"/>
              <a:t>2/6/2021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4D693E5-CF8D-4DE5-A872-F75DC5D3258F}" type="slidenum">
              <a:rPr lang="en-US" smtClean="0"/>
              <a:t>‹#›</a:t>
            </a:fld>
            <a:endParaRPr lang="en-US" dirty="0"/>
          </a:p>
        </p:txBody>
      </p:sp>
    </p:spTree>
    <p:extLst>
      <p:ext uri="{BB962C8B-B14F-4D97-AF65-F5344CB8AC3E}">
        <p14:creationId xmlns:p14="http://schemas.microsoft.com/office/powerpoint/2010/main" val="28250563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png"/><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2.xml"/><Relationship Id="rId7" Type="http://schemas.openxmlformats.org/officeDocument/2006/relationships/diagramQuickStyle" Target="../diagrams/quickStyle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png"/><Relationship Id="rId4" Type="http://schemas.openxmlformats.org/officeDocument/2006/relationships/image" Target="../media/image3.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slideLayout" Target="../slideLayouts/slideLayout2.xml"/><Relationship Id="rId7" Type="http://schemas.openxmlformats.org/officeDocument/2006/relationships/diagramLayout" Target="../diagrams/layout3.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Data" Target="../diagrams/data3.xml"/><Relationship Id="rId11" Type="http://schemas.openxmlformats.org/officeDocument/2006/relationships/image" Target="../media/image1.png"/><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notesSlide" Target="../notesSlides/notesSlide1.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2.xml"/><Relationship Id="rId7" Type="http://schemas.openxmlformats.org/officeDocument/2006/relationships/diagramQuickStyle" Target="../diagrams/quickStyle4.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png"/><Relationship Id="rId4" Type="http://schemas.openxmlformats.org/officeDocument/2006/relationships/image" Target="../media/image6.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63947"/>
            <a:ext cx="7360661" cy="2500747"/>
          </a:xfrm>
        </p:spPr>
        <p:txBody>
          <a:bodyPr/>
          <a:lstStyle/>
          <a:p>
            <a:r>
              <a:rPr lang="en-US" b="1" cap="none" spc="50" dirty="0">
                <a:ln w="0"/>
                <a:solidFill>
                  <a:schemeClr val="bg2"/>
                </a:solidFill>
                <a:effectLst>
                  <a:innerShdw blurRad="63500" dist="50800" dir="13500000">
                    <a:srgbClr val="000000">
                      <a:alpha val="50000"/>
                    </a:srgbClr>
                  </a:innerShdw>
                </a:effectLst>
              </a:rPr>
              <a:t>Excel Hackathon</a:t>
            </a:r>
          </a:p>
        </p:txBody>
      </p:sp>
      <p:sp>
        <p:nvSpPr>
          <p:cNvPr id="3" name="Subtitle 2"/>
          <p:cNvSpPr>
            <a:spLocks noGrp="1"/>
          </p:cNvSpPr>
          <p:nvPr>
            <p:ph type="subTitle" idx="1"/>
          </p:nvPr>
        </p:nvSpPr>
        <p:spPr>
          <a:xfrm>
            <a:off x="684212" y="2946399"/>
            <a:ext cx="8681461" cy="3362037"/>
          </a:xfrm>
        </p:spPr>
        <p:txBody>
          <a:bodyPr/>
          <a:lstStyle/>
          <a:p>
            <a:r>
              <a:rPr lang="en-US" dirty="0">
                <a:ln w="0"/>
                <a:solidFill>
                  <a:schemeClr val="tx1"/>
                </a:solidFill>
                <a:effectLst>
                  <a:outerShdw blurRad="38100" dist="19050" dir="2700000" algn="tl" rotWithShape="0">
                    <a:schemeClr val="dk1">
                      <a:alpha val="40000"/>
                    </a:schemeClr>
                  </a:outerShdw>
                </a:effectLst>
              </a:rPr>
              <a:t>The United Nation of Retail Services wants to understand the profit of multiple products </a:t>
            </a:r>
            <a:r>
              <a:rPr lang="en-US" dirty="0" smtClean="0">
                <a:ln w="0"/>
                <a:solidFill>
                  <a:schemeClr val="tx1"/>
                </a:solidFill>
                <a:effectLst>
                  <a:outerShdw blurRad="38100" dist="19050" dir="2700000" algn="tl" rotWithShape="0">
                    <a:schemeClr val="dk1">
                      <a:alpha val="40000"/>
                    </a:schemeClr>
                  </a:outerShdw>
                </a:effectLst>
              </a:rPr>
              <a:t>in</a:t>
            </a:r>
          </a:p>
          <a:p>
            <a:r>
              <a:rPr lang="en-US" dirty="0" smtClean="0">
                <a:ln w="0"/>
                <a:solidFill>
                  <a:schemeClr val="tx1"/>
                </a:solidFill>
                <a:effectLst>
                  <a:outerShdw blurRad="38100" dist="19050" dir="2700000" algn="tl" rotWithShape="0">
                    <a:schemeClr val="dk1">
                      <a:alpha val="40000"/>
                    </a:schemeClr>
                  </a:outerShdw>
                </a:effectLst>
              </a:rPr>
              <a:t>various </a:t>
            </a:r>
            <a:r>
              <a:rPr lang="en-US" dirty="0">
                <a:ln w="0"/>
                <a:solidFill>
                  <a:schemeClr val="tx1"/>
                </a:solidFill>
                <a:effectLst>
                  <a:outerShdw blurRad="38100" dist="19050" dir="2700000" algn="tl" rotWithShape="0">
                    <a:schemeClr val="dk1">
                      <a:alpha val="40000"/>
                    </a:schemeClr>
                  </a:outerShdw>
                </a:effectLst>
              </a:rPr>
              <a:t>sectors like enterprises, channel partners, government, mid markets </a:t>
            </a:r>
            <a:r>
              <a:rPr lang="en-US" dirty="0" smtClean="0">
                <a:ln w="0"/>
                <a:solidFill>
                  <a:schemeClr val="tx1"/>
                </a:solidFill>
                <a:effectLst>
                  <a:outerShdw blurRad="38100" dist="19050" dir="2700000" algn="tl" rotWithShape="0">
                    <a:schemeClr val="dk1">
                      <a:alpha val="40000"/>
                    </a:schemeClr>
                  </a:outerShdw>
                </a:effectLst>
              </a:rPr>
              <a:t>etc.</a:t>
            </a:r>
            <a:endParaRPr lang="en-US" dirty="0">
              <a:ln w="0"/>
              <a:solidFill>
                <a:schemeClr val="tx1"/>
              </a:solidFill>
              <a:effectLst>
                <a:outerShdw blurRad="38100" dist="19050" dir="2700000" algn="tl" rotWithShape="0">
                  <a:schemeClr val="dk1">
                    <a:alpha val="40000"/>
                  </a:schemeClr>
                </a:outerShdw>
              </a:effectLst>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691597034"/>
      </p:ext>
    </p:extLst>
  </p:cSld>
  <p:clrMapOvr>
    <a:masterClrMapping/>
  </p:clrMapOvr>
  <mc:AlternateContent xmlns:mc="http://schemas.openxmlformats.org/markup-compatibility/2006">
    <mc:Choice xmlns:p14="http://schemas.microsoft.com/office/powerpoint/2010/main" Requires="p14">
      <p:transition spd="med" p14:dur="700" advTm="38209">
        <p:fade/>
      </p:transition>
    </mc:Choice>
    <mc:Fallback>
      <p:transition spd="med" advTm="382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0573723" cy="1506795"/>
          </a:xfrm>
        </p:spPr>
        <p:txBody>
          <a:bodyPr>
            <a:normAutofit fontScale="90000"/>
          </a:bodyPr>
          <a:lstStyle/>
          <a:p>
            <a:r>
              <a:rPr lang="en-US" b="1" cap="none" spc="50" dirty="0">
                <a:ln w="0"/>
                <a:solidFill>
                  <a:schemeClr val="bg2"/>
                </a:solidFill>
                <a:effectLst>
                  <a:innerShdw blurRad="63500" dist="50800" dir="13500000">
                    <a:srgbClr val="000000">
                      <a:alpha val="50000"/>
                    </a:srgbClr>
                  </a:innerShdw>
                </a:effectLst>
              </a:rPr>
              <a:t>The United Nation of Retail Services</a:t>
            </a:r>
            <a:endParaRPr lang="en-US" b="1" cap="none" spc="50" dirty="0">
              <a:ln w="0"/>
              <a:solidFill>
                <a:schemeClr val="bg2"/>
              </a:solidFill>
              <a:effectLst>
                <a:innerShdw blurRad="63500" dist="50800" dir="13500000">
                  <a:srgbClr val="000000">
                    <a:alpha val="50000"/>
                  </a:srgbClr>
                </a:innerShdw>
              </a:effectLst>
            </a:endParaRPr>
          </a:p>
        </p:txBody>
      </p:sp>
      <p:sp>
        <p:nvSpPr>
          <p:cNvPr id="3" name="Subtitle 2"/>
          <p:cNvSpPr>
            <a:spLocks noGrp="1"/>
          </p:cNvSpPr>
          <p:nvPr>
            <p:ph type="subTitle" idx="1"/>
          </p:nvPr>
        </p:nvSpPr>
        <p:spPr>
          <a:xfrm>
            <a:off x="684211" y="2939845"/>
            <a:ext cx="9458633" cy="3028336"/>
          </a:xfrm>
        </p:spPr>
        <p:txBody>
          <a:bodyPr>
            <a:normAutofit/>
          </a:bodyPr>
          <a:lstStyle/>
          <a:p>
            <a:r>
              <a:rPr lang="en-US" dirty="0">
                <a:ln w="0"/>
                <a:solidFill>
                  <a:schemeClr val="tx1"/>
                </a:solidFill>
                <a:effectLst>
                  <a:outerShdw blurRad="38100" dist="19050" dir="2700000" algn="tl" rotWithShape="0">
                    <a:schemeClr val="dk1">
                      <a:alpha val="40000"/>
                    </a:schemeClr>
                  </a:outerShdw>
                </a:effectLst>
              </a:rPr>
              <a:t>Total sales from the more than 3.6 million retail establishments in the United States reached about $2.5 trillion in 2012, and retailers supported more than 42 million jobs in the U.S. According to the National Retail Federation, retail industry sales for 2013 are expected to increase 3.4 percent from 2012.</a:t>
            </a:r>
            <a:endParaRPr lang="en-US" dirty="0">
              <a:ln w="0"/>
              <a:solidFill>
                <a:schemeClr val="tx1"/>
              </a:solidFill>
              <a:effectLst>
                <a:outerShdw blurRad="38100" dist="19050" dir="2700000" algn="tl" rotWithShape="0">
                  <a:schemeClr val="dk1">
                    <a:alpha val="40000"/>
                  </a:schemeClr>
                </a:outerShdw>
              </a:effectLst>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613306610"/>
      </p:ext>
    </p:extLst>
  </p:cSld>
  <p:clrMapOvr>
    <a:masterClrMapping/>
  </p:clrMapOvr>
  <mc:AlternateContent xmlns:mc="http://schemas.openxmlformats.org/markup-compatibility/2006">
    <mc:Choice xmlns:p14="http://schemas.microsoft.com/office/powerpoint/2010/main" Requires="p14">
      <p:transition spd="slow" p14:dur="2000" advTm="10797"/>
    </mc:Choice>
    <mc:Fallback>
      <p:transition spd="slow" advTm="107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230" y="266315"/>
            <a:ext cx="7951788" cy="1202267"/>
          </a:xfrm>
        </p:spPr>
        <p:txBody>
          <a:bodyPr>
            <a:normAutofit/>
          </a:bodyPr>
          <a:lstStyle/>
          <a:p>
            <a:r>
              <a:rPr lang="en-US" b="1" cap="none" spc="50" dirty="0" smtClean="0">
                <a:ln w="0"/>
                <a:solidFill>
                  <a:schemeClr val="bg2"/>
                </a:solidFill>
                <a:effectLst>
                  <a:innerShdw blurRad="63500" dist="50800" dir="13500000">
                    <a:srgbClr val="000000">
                      <a:alpha val="50000"/>
                    </a:srgbClr>
                  </a:innerShdw>
                </a:effectLst>
                <a:latin typeface="Arial Unicode MS" panose="020B0604020202020204" pitchFamily="34" charset="-128"/>
                <a:ea typeface="Arial Unicode MS" panose="020B0604020202020204" pitchFamily="34" charset="-128"/>
                <a:cs typeface="Arial Unicode MS" panose="020B0604020202020204" pitchFamily="34" charset="-128"/>
              </a:rPr>
              <a:t/>
            </a:r>
            <a:br>
              <a:rPr lang="en-US" b="1" cap="none" spc="50" dirty="0" smtClean="0">
                <a:ln w="0"/>
                <a:solidFill>
                  <a:schemeClr val="bg2"/>
                </a:solidFill>
                <a:effectLst>
                  <a:innerShdw blurRad="63500" dist="50800" dir="13500000">
                    <a:srgbClr val="000000">
                      <a:alpha val="50000"/>
                    </a:srgbClr>
                  </a:innerShdw>
                </a:effectLst>
                <a:latin typeface="Arial Unicode MS" panose="020B0604020202020204" pitchFamily="34" charset="-128"/>
                <a:ea typeface="Arial Unicode MS" panose="020B0604020202020204" pitchFamily="34" charset="-128"/>
                <a:cs typeface="Arial Unicode MS" panose="020B0604020202020204" pitchFamily="34" charset="-128"/>
              </a:rPr>
            </a:br>
            <a:r>
              <a:rPr lang="en-US" b="1" cap="none" spc="50" dirty="0" smtClean="0">
                <a:ln w="0"/>
                <a:solidFill>
                  <a:schemeClr val="bg2"/>
                </a:solidFill>
                <a:effectLst>
                  <a:innerShdw blurRad="63500" dist="50800" dir="13500000">
                    <a:srgbClr val="000000">
                      <a:alpha val="50000"/>
                    </a:srgbClr>
                  </a:innerShdw>
                </a:effectLst>
                <a:latin typeface="Arial Rounded MT Bold" panose="020F0704030504030204" pitchFamily="34" charset="0"/>
                <a:ea typeface="Arial Unicode MS" panose="020B0604020202020204" pitchFamily="34" charset="-128"/>
                <a:cs typeface="Arial Unicode MS" panose="020B0604020202020204" pitchFamily="34" charset="-128"/>
              </a:rPr>
              <a:t>Quarterly based units sold</a:t>
            </a:r>
            <a:endParaRPr lang="en-US" b="1" cap="none" spc="50" dirty="0">
              <a:ln w="0"/>
              <a:solidFill>
                <a:schemeClr val="bg2"/>
              </a:solidFill>
              <a:effectLst>
                <a:innerShdw blurRad="63500" dist="50800" dir="13500000">
                  <a:srgbClr val="000000">
                    <a:alpha val="50000"/>
                  </a:srgbClr>
                </a:innerShdw>
              </a:effectLst>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7963" y="2213440"/>
            <a:ext cx="6902473" cy="3589086"/>
          </a:xfrm>
        </p:spPr>
      </p:pic>
      <p:graphicFrame>
        <p:nvGraphicFramePr>
          <p:cNvPr id="8" name="Diagram 7"/>
          <p:cNvGraphicFramePr/>
          <p:nvPr>
            <p:extLst>
              <p:ext uri="{D42A27DB-BD31-4B8C-83A1-F6EECF244321}">
                <p14:modId xmlns:p14="http://schemas.microsoft.com/office/powerpoint/2010/main" val="4212428114"/>
              </p:ext>
            </p:extLst>
          </p:nvPr>
        </p:nvGraphicFramePr>
        <p:xfrm>
          <a:off x="8414328" y="2213439"/>
          <a:ext cx="3362036" cy="37070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125061052"/>
      </p:ext>
    </p:extLst>
  </p:cSld>
  <p:clrMapOvr>
    <a:masterClrMapping/>
  </p:clrMapOvr>
  <mc:AlternateContent xmlns:mc="http://schemas.openxmlformats.org/markup-compatibility/2006">
    <mc:Choice xmlns:p14="http://schemas.microsoft.com/office/powerpoint/2010/main" Requires="p14">
      <p:transition spd="slow" p14:dur="2000" advTm="10963"/>
    </mc:Choice>
    <mc:Fallback>
      <p:transition spd="slow" advTm="109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94" y="524932"/>
            <a:ext cx="8534400" cy="1507067"/>
          </a:xfrm>
        </p:spPr>
        <p:txBody>
          <a:bodyPr/>
          <a:lstStyle/>
          <a:p>
            <a:r>
              <a:rPr lang="en-US" b="1" cap="none" spc="50" dirty="0" smtClean="0">
                <a:ln w="0"/>
                <a:solidFill>
                  <a:schemeClr val="bg2"/>
                </a:solidFill>
                <a:effectLst>
                  <a:innerShdw blurRad="63500" dist="50800" dir="13500000">
                    <a:srgbClr val="000000">
                      <a:alpha val="50000"/>
                    </a:srgbClr>
                  </a:innerShdw>
                </a:effectLst>
              </a:rPr>
              <a:t>Country wise manufacturing cost</a:t>
            </a:r>
            <a:endParaRPr lang="en-US" b="1" cap="none" spc="50" dirty="0">
              <a:ln w="0"/>
              <a:solidFill>
                <a:schemeClr val="bg2"/>
              </a:solidFill>
              <a:effectLst>
                <a:innerShdw blurRad="63500" dist="50800" dir="13500000">
                  <a:srgbClr val="000000">
                    <a:alpha val="50000"/>
                  </a:srgbClr>
                </a:innerShdw>
              </a:effectLst>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05886" y="2598666"/>
            <a:ext cx="7674696" cy="2998567"/>
          </a:xfrm>
        </p:spPr>
      </p:pic>
      <p:graphicFrame>
        <p:nvGraphicFramePr>
          <p:cNvPr id="6" name="Diagram 5"/>
          <p:cNvGraphicFramePr/>
          <p:nvPr>
            <p:extLst>
              <p:ext uri="{D42A27DB-BD31-4B8C-83A1-F6EECF244321}">
                <p14:modId xmlns:p14="http://schemas.microsoft.com/office/powerpoint/2010/main" val="3286579667"/>
              </p:ext>
            </p:extLst>
          </p:nvPr>
        </p:nvGraphicFramePr>
        <p:xfrm>
          <a:off x="8719127" y="2419928"/>
          <a:ext cx="3472873" cy="33128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068570984"/>
      </p:ext>
    </p:extLst>
  </p:cSld>
  <p:clrMapOvr>
    <a:masterClrMapping/>
  </p:clrMapOvr>
  <mc:AlternateContent xmlns:mc="http://schemas.openxmlformats.org/markup-compatibility/2006">
    <mc:Choice xmlns:p14="http://schemas.microsoft.com/office/powerpoint/2010/main" Requires="p14">
      <p:transition spd="slow" p14:dur="2000" advTm="11269"/>
    </mc:Choice>
    <mc:Fallback>
      <p:transition spd="slow" advTm="112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920" y="247843"/>
            <a:ext cx="9503497" cy="1017540"/>
          </a:xfrm>
        </p:spPr>
        <p:txBody>
          <a:bodyPr/>
          <a:lstStyle/>
          <a:p>
            <a:r>
              <a:rPr lang="en-US" b="1" cap="none" spc="50" dirty="0" smtClean="0">
                <a:ln w="0"/>
                <a:solidFill>
                  <a:schemeClr val="bg2"/>
                </a:solidFill>
                <a:effectLst>
                  <a:innerShdw blurRad="63500" dist="50800" dir="13500000">
                    <a:srgbClr val="000000">
                      <a:alpha val="50000"/>
                    </a:srgbClr>
                  </a:innerShdw>
                </a:effectLst>
              </a:rPr>
              <a:t>Annually Growth report from 1998-2015</a:t>
            </a:r>
            <a:endParaRPr lang="en-US" b="1" cap="none" spc="50" dirty="0">
              <a:ln w="0"/>
              <a:solidFill>
                <a:schemeClr val="bg2"/>
              </a:solidFill>
              <a:effectLst>
                <a:innerShdw blurRad="63500" dist="50800" dir="13500000">
                  <a:srgbClr val="000000">
                    <a:alpha val="50000"/>
                  </a:srgbClr>
                </a:innerShdw>
              </a:effectLst>
            </a:endParaRP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19920" y="1842501"/>
            <a:ext cx="7175934" cy="4195953"/>
          </a:xfrm>
        </p:spPr>
      </p:pic>
      <p:graphicFrame>
        <p:nvGraphicFramePr>
          <p:cNvPr id="6" name="Diagram 5"/>
          <p:cNvGraphicFramePr/>
          <p:nvPr>
            <p:extLst>
              <p:ext uri="{D42A27DB-BD31-4B8C-83A1-F6EECF244321}">
                <p14:modId xmlns:p14="http://schemas.microsoft.com/office/powerpoint/2010/main" val="1801397410"/>
              </p:ext>
            </p:extLst>
          </p:nvPr>
        </p:nvGraphicFramePr>
        <p:xfrm>
          <a:off x="8533506" y="2085631"/>
          <a:ext cx="3658494" cy="338974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564157381"/>
      </p:ext>
    </p:extLst>
  </p:cSld>
  <p:clrMapOvr>
    <a:masterClrMapping/>
  </p:clrMapOvr>
  <mc:AlternateContent xmlns:mc="http://schemas.openxmlformats.org/markup-compatibility/2006">
    <mc:Choice xmlns:p14="http://schemas.microsoft.com/office/powerpoint/2010/main" Requires="p14">
      <p:transition spd="slow" p14:dur="2000" advTm="24368"/>
    </mc:Choice>
    <mc:Fallback>
      <p:transition spd="slow" advTm="243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038" y="-168515"/>
            <a:ext cx="11143994" cy="1604025"/>
          </a:xfrm>
        </p:spPr>
        <p:txBody>
          <a:bodyPr/>
          <a:lstStyle/>
          <a:p>
            <a:r>
              <a:rPr lang="en-US" b="1" cap="none" spc="50" dirty="0" err="1" smtClean="0">
                <a:ln w="0"/>
                <a:solidFill>
                  <a:schemeClr val="bg2"/>
                </a:solidFill>
                <a:effectLst>
                  <a:innerShdw blurRad="63500" dist="50800" dir="13500000">
                    <a:srgbClr val="000000">
                      <a:alpha val="50000"/>
                    </a:srgbClr>
                  </a:innerShdw>
                </a:effectLst>
              </a:rPr>
              <a:t>Manufacturering</a:t>
            </a:r>
            <a:r>
              <a:rPr lang="en-US" b="1" cap="none" spc="50" dirty="0" smtClean="0">
                <a:ln w="0"/>
                <a:solidFill>
                  <a:schemeClr val="bg2"/>
                </a:solidFill>
                <a:effectLst>
                  <a:innerShdw blurRad="63500" dist="50800" dir="13500000">
                    <a:srgbClr val="000000">
                      <a:alpha val="50000"/>
                    </a:srgbClr>
                  </a:innerShdw>
                </a:effectLst>
              </a:rPr>
              <a:t> cost and selling price</a:t>
            </a:r>
            <a:endParaRPr lang="en-US" b="1" cap="none" spc="50" dirty="0">
              <a:ln w="0"/>
              <a:solidFill>
                <a:schemeClr val="bg2"/>
              </a:solidFill>
              <a:effectLst>
                <a:innerShdw blurRad="63500" dist="50800" dir="13500000">
                  <a:srgbClr val="000000">
                    <a:alpha val="50000"/>
                  </a:srgbClr>
                </a:innerShdw>
              </a:effectLst>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33708" y="1578076"/>
            <a:ext cx="7087737" cy="4758623"/>
          </a:xfrm>
        </p:spPr>
      </p:pic>
      <p:graphicFrame>
        <p:nvGraphicFramePr>
          <p:cNvPr id="6" name="Diagram 5"/>
          <p:cNvGraphicFramePr/>
          <p:nvPr>
            <p:extLst>
              <p:ext uri="{D42A27DB-BD31-4B8C-83A1-F6EECF244321}">
                <p14:modId xmlns:p14="http://schemas.microsoft.com/office/powerpoint/2010/main" val="1535139217"/>
              </p:ext>
            </p:extLst>
          </p:nvPr>
        </p:nvGraphicFramePr>
        <p:xfrm>
          <a:off x="8219767" y="2123767"/>
          <a:ext cx="4100051" cy="34511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94516960"/>
      </p:ext>
    </p:extLst>
  </p:cSld>
  <p:clrMapOvr>
    <a:masterClrMapping/>
  </p:clrMapOvr>
  <mc:AlternateContent xmlns:mc="http://schemas.openxmlformats.org/markup-compatibility/2006">
    <mc:Choice xmlns:p14="http://schemas.microsoft.com/office/powerpoint/2010/main" Requires="p14">
      <p:transition spd="slow" p14:dur="2000" advTm="16308"/>
    </mc:Choice>
    <mc:Fallback>
      <p:transition spd="slow" advTm="163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20413"/>
            <a:ext cx="10957182" cy="4060721"/>
          </a:xfrm>
        </p:spPr>
        <p:txBody>
          <a:bodyPr>
            <a:normAutofit fontScale="90000"/>
          </a:bodyPr>
          <a:lstStyle/>
          <a:p>
            <a:r>
              <a:rPr lang="en-US" sz="1400" dirty="0" smtClean="0"/>
              <a:t>If we focus on small market more than our growth rate will increase over upcoming year’s .</a:t>
            </a:r>
            <a:br>
              <a:rPr lang="en-US" sz="1400" dirty="0" smtClean="0"/>
            </a:br>
            <a:r>
              <a:rPr lang="en-US" sz="1400" dirty="0" smtClean="0"/>
              <a:t/>
            </a:r>
            <a:br>
              <a:rPr lang="en-US" sz="1400" dirty="0" smtClean="0"/>
            </a:br>
            <a:r>
              <a:rPr lang="en-US" sz="1400" dirty="0" smtClean="0"/>
              <a:t>we need to focus more on advertisement as  our 30% percent of our business is coming from E-commerce  platform.</a:t>
            </a:r>
            <a:r>
              <a:rPr lang="en-US" sz="1300" dirty="0" smtClean="0"/>
              <a:t/>
            </a:r>
            <a:br>
              <a:rPr lang="en-US" sz="1300" dirty="0" smtClean="0"/>
            </a:br>
            <a:r>
              <a:rPr lang="en-US" sz="1300" dirty="0"/>
              <a:t/>
            </a:r>
            <a:br>
              <a:rPr lang="en-US" sz="1300" dirty="0"/>
            </a:br>
            <a:r>
              <a:rPr lang="en-US" sz="1600" dirty="0"/>
              <a:t>Ecommerce era is having a huge impact on the brick &amp; mortar stores because of the low inventory cost &amp; wide variety of products for customers to choose from. Luring customers into buying more by ensuring that convenience is given the prime importance by effective rack placement, is sending shivers down the spine of retail giants </a:t>
            </a:r>
            <a:r>
              <a:rPr lang="en-US" sz="1600" dirty="0" smtClean="0"/>
              <a:t>also.</a:t>
            </a:r>
            <a:br>
              <a:rPr lang="en-US" sz="1600" dirty="0" smtClean="0"/>
            </a:br>
            <a:r>
              <a:rPr lang="en-US" sz="1600" dirty="0" smtClean="0"/>
              <a:t/>
            </a:r>
            <a:br>
              <a:rPr lang="en-US" sz="1600" dirty="0" smtClean="0"/>
            </a:br>
            <a:r>
              <a:rPr lang="en-US" sz="1600" dirty="0"/>
              <a:t>Increased customer retention </a:t>
            </a:r>
            <a:r>
              <a:rPr lang="en-US" sz="1600" dirty="0" smtClean="0"/>
              <a:t>rate.</a:t>
            </a:r>
            <a:br>
              <a:rPr lang="en-US" sz="1600" dirty="0" smtClean="0"/>
            </a:br>
            <a:r>
              <a:rPr lang="en-US" sz="1600" dirty="0"/>
              <a:t/>
            </a:r>
            <a:br>
              <a:rPr lang="en-US" sz="1600" dirty="0"/>
            </a:br>
            <a:r>
              <a:rPr lang="en-US" sz="1600" dirty="0"/>
              <a:t>Reduction in number of fraudulent </a:t>
            </a:r>
            <a:r>
              <a:rPr lang="en-US" sz="1600" dirty="0" smtClean="0"/>
              <a:t>events.</a:t>
            </a:r>
            <a:br>
              <a:rPr lang="en-US" sz="1600" dirty="0" smtClean="0"/>
            </a:br>
            <a:r>
              <a:rPr lang="en-US" sz="1600" dirty="0"/>
              <a:t/>
            </a:r>
            <a:br>
              <a:rPr lang="en-US" sz="1600" dirty="0"/>
            </a:br>
            <a:r>
              <a:rPr lang="en-US" sz="1600" dirty="0"/>
              <a:t>Conversion of customers to buyers by offering best between the web vs store </a:t>
            </a:r>
            <a:r>
              <a:rPr lang="en-US" sz="1600" dirty="0" smtClean="0"/>
              <a:t>prices.</a:t>
            </a:r>
            <a:br>
              <a:rPr lang="en-US" sz="1600" dirty="0" smtClean="0"/>
            </a:br>
            <a:r>
              <a:rPr lang="en-US" sz="1600" dirty="0"/>
              <a:t/>
            </a:r>
            <a:br>
              <a:rPr lang="en-US" sz="1600" dirty="0"/>
            </a:br>
            <a:r>
              <a:rPr lang="en-US" sz="1600" dirty="0"/>
              <a:t>Determined the most trafficked locations to position the products in </a:t>
            </a:r>
            <a:r>
              <a:rPr lang="en-US" sz="1600" dirty="0" smtClean="0"/>
              <a:t>store.</a:t>
            </a:r>
            <a:br>
              <a:rPr lang="en-US" sz="1600" dirty="0" smtClean="0"/>
            </a:br>
            <a:r>
              <a:rPr lang="en-US" sz="1600" dirty="0"/>
              <a:t/>
            </a:r>
            <a:br>
              <a:rPr lang="en-US" sz="1600" dirty="0"/>
            </a:br>
            <a:r>
              <a:rPr lang="en-US" sz="1600" dirty="0"/>
              <a:t>Improved layout within stores based on time series </a:t>
            </a:r>
            <a:r>
              <a:rPr lang="en-US" sz="1600" dirty="0" smtClean="0"/>
              <a:t>data.</a:t>
            </a:r>
            <a:r>
              <a:rPr lang="en-US" dirty="0"/>
              <a:t/>
            </a:r>
            <a:br>
              <a:rPr lang="en-US" dirty="0"/>
            </a:br>
            <a:r>
              <a:rPr lang="en-US" sz="1400" dirty="0"/>
              <a:t/>
            </a:r>
            <a:br>
              <a:rPr lang="en-US" sz="1400" dirty="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endParaRPr lang="en-US" sz="1400" dirty="0"/>
          </a:p>
        </p:txBody>
      </p:sp>
      <p:sp>
        <p:nvSpPr>
          <p:cNvPr id="3" name="Content Placeholder 2"/>
          <p:cNvSpPr>
            <a:spLocks noGrp="1"/>
          </p:cNvSpPr>
          <p:nvPr>
            <p:ph idx="1"/>
          </p:nvPr>
        </p:nvSpPr>
        <p:spPr>
          <a:xfrm>
            <a:off x="684212" y="685801"/>
            <a:ext cx="9914962" cy="907025"/>
          </a:xfrm>
        </p:spPr>
        <p:txBody>
          <a:bodyPr>
            <a:normAutofit/>
          </a:bodyPr>
          <a:lstStyle/>
          <a:p>
            <a:r>
              <a:rPr lang="en-US" sz="4800" b="1" spc="50" dirty="0" smtClean="0">
                <a:ln w="0"/>
                <a:solidFill>
                  <a:schemeClr val="bg2"/>
                </a:solidFill>
                <a:effectLst>
                  <a:innerShdw blurRad="63500" dist="50800" dir="13500000">
                    <a:srgbClr val="000000">
                      <a:alpha val="50000"/>
                    </a:srgbClr>
                  </a:innerShdw>
                </a:effectLst>
              </a:rPr>
              <a:t>Problem statements </a:t>
            </a:r>
            <a:endParaRPr lang="en-US" sz="4800" b="1" spc="50" dirty="0">
              <a:ln w="0"/>
              <a:solidFill>
                <a:schemeClr val="bg2"/>
              </a:solidFill>
              <a:effectLst>
                <a:innerShdw blurRad="63500" dist="50800" dir="13500000">
                  <a:srgbClr val="000000">
                    <a:alpha val="50000"/>
                  </a:srgbClr>
                </a:innerShdw>
              </a:effectLst>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333684447"/>
      </p:ext>
    </p:extLst>
  </p:cSld>
  <p:clrMapOvr>
    <a:masterClrMapping/>
  </p:clrMapOvr>
  <mc:AlternateContent xmlns:mc="http://schemas.openxmlformats.org/markup-compatibility/2006">
    <mc:Choice xmlns:p14="http://schemas.microsoft.com/office/powerpoint/2010/main" Requires="p14">
      <p:transition spd="slow" p14:dur="2000" advTm="13076"/>
    </mc:Choice>
    <mc:Fallback>
      <p:transition spd="slow" advTm="130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610162" cy="3615267"/>
          </a:xfrm>
        </p:spPr>
        <p:txBody>
          <a:bodyPr>
            <a:normAutofit/>
          </a:bodyPr>
          <a:lstStyle/>
          <a:p>
            <a:r>
              <a:rPr lang="en-US" sz="7200" b="1" spc="50" dirty="0" smtClean="0">
                <a:ln w="0"/>
                <a:solidFill>
                  <a:schemeClr val="bg2"/>
                </a:solidFill>
                <a:effectLst>
                  <a:innerShdw blurRad="63500" dist="50800" dir="13500000">
                    <a:srgbClr val="000000">
                      <a:alpha val="50000"/>
                    </a:srgbClr>
                  </a:innerShdw>
                </a:effectLst>
              </a:rPr>
              <a:t>Thanks You</a:t>
            </a:r>
            <a:endParaRPr lang="en-US" sz="7200" b="1" spc="50" dirty="0">
              <a:ln w="0"/>
              <a:solidFill>
                <a:schemeClr val="bg2"/>
              </a:solidFill>
              <a:effectLst>
                <a:innerShdw blurRad="63500" dist="50800" dir="13500000">
                  <a:srgbClr val="000000">
                    <a:alpha val="50000"/>
                  </a:srgbClr>
                </a:innerShdw>
              </a:effectLst>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548876307"/>
      </p:ext>
    </p:extLst>
  </p:cSld>
  <p:clrMapOvr>
    <a:masterClrMapping/>
  </p:clrMapOvr>
  <mc:AlternateContent xmlns:mc="http://schemas.openxmlformats.org/markup-compatibility/2006">
    <mc:Choice xmlns:p14="http://schemas.microsoft.com/office/powerpoint/2010/main" Requires="p14">
      <p:transition spd="slow" p14:dur="2000" advTm="11796"/>
    </mc:Choice>
    <mc:Fallback>
      <p:transition spd="slow" advTm="117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149</TotalTime>
  <Words>258</Words>
  <Application>Microsoft Office PowerPoint</Application>
  <PresentationFormat>Widescreen</PresentationFormat>
  <Paragraphs>22</Paragraphs>
  <Slides>8</Slides>
  <Notes>1</Notes>
  <HiddenSlides>0</HiddenSlides>
  <MMClips>8</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Unicode MS</vt:lpstr>
      <vt:lpstr>Arial Rounded MT Bold</vt:lpstr>
      <vt:lpstr>Calibri</vt:lpstr>
      <vt:lpstr>Century Gothic</vt:lpstr>
      <vt:lpstr>Wingdings 3</vt:lpstr>
      <vt:lpstr>Slice</vt:lpstr>
      <vt:lpstr>Excel Hackathon</vt:lpstr>
      <vt:lpstr>The United Nation of Retail Services</vt:lpstr>
      <vt:lpstr> Quarterly based units sold</vt:lpstr>
      <vt:lpstr>Country wise manufacturing cost</vt:lpstr>
      <vt:lpstr>Annually Growth report from 1998-2015</vt:lpstr>
      <vt:lpstr>Manufacturering cost and selling price</vt:lpstr>
      <vt:lpstr>If we focus on small market more than our growth rate will increase over upcoming year’s .  we need to focus more on advertisement as  our 30% percent of our business is coming from E-commerce  platform.  Ecommerce era is having a huge impact on the brick &amp; mortar stores because of the low inventory cost &amp; wide variety of products for customers to choose from. Luring customers into buying more by ensuring that convenience is given the prime importance by effective rack placement, is sending shivers down the spine of retail giants also.  Increased customer retention rate.  Reduction in number of fraudulent events.  Conversion of customers to buyers by offering best between the web vs store prices.  Determined the most trafficked locations to position the products in store.  Improved layout within stores based on time series data.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Hackathon</dc:title>
  <dc:creator>ss</dc:creator>
  <cp:lastModifiedBy>ss</cp:lastModifiedBy>
  <cp:revision>16</cp:revision>
  <dcterms:created xsi:type="dcterms:W3CDTF">2021-02-06T09:13:46Z</dcterms:created>
  <dcterms:modified xsi:type="dcterms:W3CDTF">2021-02-06T18:11:16Z</dcterms:modified>
</cp:coreProperties>
</file>