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\Desktop\Starbucks%20satisfactory%20survey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\Desktop\Starbucks%20satisfactory%20survey%20(Autosav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\Desktop\Starbucks%20satisfactory%20survey%20(Autosav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\Desktop\Starbucks%20satisfactory%20survey%20(Autosav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[Starbucks satisfactory survey (Autosaved).xlsx]Sheet1!PivotTable4</c:name>
    <c:fmtId val="7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Sheet1!$AB$8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Sheet1!$AA$9:$AA$14</c:f>
              <c:strCache>
                <c:ptCount val="5"/>
                <c:pt idx="0">
                  <c:v>Daily</c:v>
                </c:pt>
                <c:pt idx="1">
                  <c:v>Monthly</c:v>
                </c:pt>
                <c:pt idx="2">
                  <c:v>Never</c:v>
                </c:pt>
                <c:pt idx="3">
                  <c:v>Rarely</c:v>
                </c:pt>
                <c:pt idx="4">
                  <c:v>Weekly</c:v>
                </c:pt>
              </c:strCache>
            </c:strRef>
          </c:cat>
          <c:val>
            <c:numRef>
              <c:f>Sheet1!$AB$9:$AB$14</c:f>
              <c:numCache>
                <c:formatCode>General</c:formatCode>
                <c:ptCount val="5"/>
                <c:pt idx="0">
                  <c:v>2</c:v>
                </c:pt>
                <c:pt idx="1">
                  <c:v>26</c:v>
                </c:pt>
                <c:pt idx="2">
                  <c:v>9</c:v>
                </c:pt>
                <c:pt idx="3">
                  <c:v>76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C9-4B39-9240-39BABD702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467443880"/>
        <c:axId val="467444536"/>
      </c:barChart>
      <c:catAx>
        <c:axId val="467443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444536"/>
        <c:crosses val="autoZero"/>
        <c:auto val="1"/>
        <c:lblAlgn val="ctr"/>
        <c:lblOffset val="100"/>
        <c:noMultiLvlLbl val="0"/>
      </c:catAx>
      <c:valAx>
        <c:axId val="46744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443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[Starbucks satisfactory survey (Autosaved).xlsx]Sheet1!PivotTable5</c:name>
    <c:fmtId val="9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  <a:sp3d contourW="12700">
          <a:contourClr>
            <a:schemeClr val="accent3">
              <a:shade val="50000"/>
            </a:schemeClr>
          </a:contourClr>
        </a:sp3d>
      </c:spPr>
    </c:sideWall>
    <c:backWall>
      <c:thickness val="0"/>
      <c:spPr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  <a:sp3d contourW="12700">
          <a:contourClr>
            <a:schemeClr val="accent3">
              <a:shade val="50000"/>
            </a:schemeClr>
          </a:contourClr>
        </a:sp3d>
      </c:spPr>
    </c:backWall>
    <c:plotArea>
      <c:layout>
        <c:manualLayout>
          <c:layoutTarget val="inner"/>
          <c:xMode val="edge"/>
          <c:yMode val="edge"/>
          <c:x val="6.5285568601126165E-2"/>
          <c:y val="0.16325080571654713"/>
          <c:w val="0.91837202145102159"/>
          <c:h val="0.5305967424045098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Sheet1!$AE$8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elete val="1"/>
          </c:dLbls>
          <c:cat>
            <c:strRef>
              <c:f>Sheet1!$AD$9:$AD$13</c:f>
              <c:strCache>
                <c:ptCount val="4"/>
                <c:pt idx="0">
                  <c:v>Employed</c:v>
                </c:pt>
                <c:pt idx="1">
                  <c:v>Housewife</c:v>
                </c:pt>
                <c:pt idx="2">
                  <c:v>Self-employed</c:v>
                </c:pt>
                <c:pt idx="3">
                  <c:v>Student</c:v>
                </c:pt>
              </c:strCache>
            </c:strRef>
          </c:cat>
          <c:val>
            <c:numRef>
              <c:f>Sheet1!$AE$9:$AE$13</c:f>
              <c:numCache>
                <c:formatCode>General</c:formatCode>
                <c:ptCount val="4"/>
                <c:pt idx="0">
                  <c:v>61</c:v>
                </c:pt>
                <c:pt idx="1">
                  <c:v>2</c:v>
                </c:pt>
                <c:pt idx="2">
                  <c:v>17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E-4C61-BC8B-DE28AF90F39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1109888"/>
        <c:axId val="461110216"/>
        <c:axId val="0"/>
      </c:bar3DChart>
      <c:catAx>
        <c:axId val="46110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110216"/>
        <c:crosses val="autoZero"/>
        <c:auto val="1"/>
        <c:lblAlgn val="ctr"/>
        <c:lblOffset val="100"/>
        <c:noMultiLvlLbl val="0"/>
      </c:catAx>
      <c:valAx>
        <c:axId val="46111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10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[Starbucks satisfactory survey (Autosaved).xlsx]Sheet1!PivotTable2</c:name>
    <c:fmtId val="6"/>
  </c:pivotSource>
  <c:chart>
    <c:autoTitleDeleted val="1"/>
    <c:pivotFmts>
      <c:pivotFmt>
        <c:idx val="0"/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8"/>
          <c:spPr>
            <a:solidFill>
              <a:schemeClr val="accent3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336877201232289E-2"/>
          <c:y val="6.6747612013396865E-2"/>
          <c:w val="0.92156723284290298"/>
          <c:h val="0.48719211270650786"/>
        </c:manualLayout>
      </c:layout>
      <c:lineChart>
        <c:grouping val="standard"/>
        <c:varyColors val="0"/>
        <c:ser>
          <c:idx val="0"/>
          <c:order val="0"/>
          <c:tx>
            <c:strRef>
              <c:f>Sheet1!$K$8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Sheet1!$J$9:$J$20</c:f>
              <c:strCache>
                <c:ptCount val="11"/>
                <c:pt idx="0">
                  <c:v>In Store displays</c:v>
                </c:pt>
                <c:pt idx="1">
                  <c:v>Social Media</c:v>
                </c:pt>
                <c:pt idx="2">
                  <c:v>Social Media;Emails</c:v>
                </c:pt>
                <c:pt idx="3">
                  <c:v>Social Media;In Store displays</c:v>
                </c:pt>
                <c:pt idx="4">
                  <c:v>Social Media;Through friends and word of mouth</c:v>
                </c:pt>
                <c:pt idx="5">
                  <c:v>Social Media;Through friends and word of mouth;In Store displays;Billboards</c:v>
                </c:pt>
                <c:pt idx="6">
                  <c:v>Starbucks Website/Apps</c:v>
                </c:pt>
                <c:pt idx="7">
                  <c:v>Starbucks Website/Apps;Social Media</c:v>
                </c:pt>
                <c:pt idx="8">
                  <c:v>Starbucks Website/Apps;Social Media;Emails;Through friends and word of mouth</c:v>
                </c:pt>
                <c:pt idx="9">
                  <c:v>Starbucks Website/Apps;Social Media;Through friends and word of mouth</c:v>
                </c:pt>
                <c:pt idx="10">
                  <c:v>Through friends and word of mouth</c:v>
                </c:pt>
              </c:strCache>
            </c:strRef>
          </c:cat>
          <c:val>
            <c:numRef>
              <c:f>Sheet1!$K$9:$K$20</c:f>
              <c:numCache>
                <c:formatCode>General</c:formatCode>
                <c:ptCount val="11"/>
                <c:pt idx="0">
                  <c:v>7</c:v>
                </c:pt>
                <c:pt idx="1">
                  <c:v>31</c:v>
                </c:pt>
                <c:pt idx="2">
                  <c:v>3</c:v>
                </c:pt>
                <c:pt idx="3">
                  <c:v>3</c:v>
                </c:pt>
                <c:pt idx="4">
                  <c:v>14</c:v>
                </c:pt>
                <c:pt idx="5">
                  <c:v>3</c:v>
                </c:pt>
                <c:pt idx="6">
                  <c:v>6</c:v>
                </c:pt>
                <c:pt idx="7">
                  <c:v>9</c:v>
                </c:pt>
                <c:pt idx="8">
                  <c:v>6</c:v>
                </c:pt>
                <c:pt idx="9">
                  <c:v>6</c:v>
                </c:pt>
                <c:pt idx="1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20-4185-B5E9-9633942A74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41814416"/>
        <c:axId val="541815072"/>
      </c:lineChart>
      <c:catAx>
        <c:axId val="54181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none" spc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15072"/>
        <c:crosses val="autoZero"/>
        <c:auto val="1"/>
        <c:lblAlgn val="ctr"/>
        <c:lblOffset val="100"/>
        <c:noMultiLvlLbl val="0"/>
      </c:catAx>
      <c:valAx>
        <c:axId val="541815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14416"/>
        <c:crosses val="autoZero"/>
        <c:crossBetween val="between"/>
      </c:valAx>
      <c:spPr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</c:plotArea>
    <c:plotVisOnly val="1"/>
    <c:dispBlanksAs val="gap"/>
    <c:showDLblsOverMax val="0"/>
  </c:chart>
  <c:spPr>
    <a:solidFill>
      <a:schemeClr val="accent3"/>
    </a:solidFill>
    <a:ln w="9525" cap="flat" cmpd="sng" algn="ctr">
      <a:solidFill>
        <a:schemeClr val="accent3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[Starbucks satisfactory survey (Autosaved).xlsx]Sheet1!PivotTable1</c:name>
    <c:fmtId val="5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dLbl>
          <c:idx val="0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0.11742082239720034"/>
              <c:y val="-0.165667979002624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961904761904762"/>
                  <c:h val="0.15827099737532807"/>
                </c:manualLayout>
              </c15:layout>
            </c:ext>
          </c:extLst>
        </c:dLbl>
      </c:pivotFmt>
      <c:pivotFmt>
        <c:idx val="1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-0.19439082614673173"/>
              <c:y val="0.288502296587926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571428571428568"/>
                  <c:h val="0.33"/>
                </c:manualLayout>
              </c15:layout>
            </c:ext>
          </c:extLst>
        </c:dLbl>
      </c:pivotFmt>
      <c:pivotFmt>
        <c:idx val="16"/>
        <c:dLbl>
          <c:idx val="0"/>
          <c:layout>
            <c:manualLayout>
              <c:x val="0.15551606049243843"/>
              <c:y val="-0.203168143044619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961904761904762"/>
                  <c:h val="0.15827099737532807"/>
                </c:manualLayout>
              </c15:layout>
            </c:ext>
          </c:extLst>
        </c:dLbl>
      </c:pivotFmt>
      <c:pivotFmt>
        <c:idx val="17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9439082614673173"/>
              <c:y val="0.288502296587926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571428571428568"/>
                  <c:h val="0.33"/>
                </c:manualLayout>
              </c15:layout>
            </c:ext>
          </c:extLst>
        </c:dLbl>
      </c:pivotFmt>
      <c:pivotFmt>
        <c:idx val="20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5551606049243843"/>
              <c:y val="-0.203168143044619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961904761904762"/>
                  <c:h val="0.15827099737532807"/>
                </c:manualLayout>
              </c15:layout>
            </c:ext>
          </c:extLst>
        </c:dLbl>
      </c:pivotFmt>
      <c:pivotFmt>
        <c:idx val="21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9439082614673173"/>
              <c:y val="0.288502296587926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571428571428568"/>
                  <c:h val="0.33"/>
                </c:manualLayout>
              </c15:layout>
            </c:ext>
          </c:extLst>
        </c:dLbl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5551606049243843"/>
              <c:y val="-0.203168143044619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961904761904762"/>
                  <c:h val="0.15827099737532807"/>
                </c:manualLayout>
              </c15:layout>
            </c:ext>
          </c:extLst>
        </c:dLbl>
      </c:pivotFmt>
      <c:pivotFmt>
        <c:idx val="24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9439082614673173"/>
              <c:y val="0.288502296587926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571428571428568"/>
                  <c:h val="0.33"/>
                </c:manualLayout>
              </c15:layout>
            </c:ext>
          </c:extLst>
        </c:dLbl>
      </c:pivotFmt>
      <c:pivotFmt>
        <c:idx val="26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5551606049243843"/>
              <c:y val="-0.203168143044619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961904761904762"/>
                  <c:h val="0.15827099737532807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B0-471B-9BA6-58055F9FDB0C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B0-471B-9BA6-58055F9FDB0C}"/>
              </c:ext>
            </c:extLst>
          </c:dPt>
          <c:dLbls>
            <c:dLbl>
              <c:idx val="0"/>
              <c:layout>
                <c:manualLayout>
                  <c:x val="-0.14182971111061815"/>
                  <c:y val="0.2033101208439353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CB0-471B-9BA6-58055F9FDB0C}"/>
                </c:ext>
              </c:extLst>
            </c:dLbl>
            <c:dLbl>
              <c:idx val="1"/>
              <c:layout>
                <c:manualLayout>
                  <c:x val="0.15551606049243843"/>
                  <c:y val="-0.203168143044619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CB0-471B-9BA6-58055F9FDB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2"/>
                <c:pt idx="0">
                  <c:v>28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B0-471B-9BA6-58055F9FDB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89331736830663"/>
          <c:y val="0.66842026920949071"/>
          <c:w val="0.18419575666983712"/>
          <c:h val="0.31878836513440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54200"/>
            <a:ext cx="8466667" cy="2006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60800"/>
            <a:ext cx="8466667" cy="546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9989"/>
            <a:ext cx="1752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933" y="624998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6067" y="6230938"/>
            <a:ext cx="1752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8267" y="339725"/>
            <a:ext cx="174413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735" y="339725"/>
            <a:ext cx="6519333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3390794"/>
            <a:ext cx="8271933" cy="178117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5203773"/>
            <a:ext cx="8271933" cy="936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967" y="1771651"/>
            <a:ext cx="4148667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099" y="1771651"/>
            <a:ext cx="39878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339726"/>
            <a:ext cx="827193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3" y="1665289"/>
            <a:ext cx="40470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733" y="2489201"/>
            <a:ext cx="404706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8267" y="1655763"/>
            <a:ext cx="4089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8267" y="2479675"/>
            <a:ext cx="408940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685801"/>
            <a:ext cx="354277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667" y="685801"/>
            <a:ext cx="4572000" cy="541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333" y="2286001"/>
            <a:ext cx="354277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614363"/>
            <a:ext cx="32818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66216" y="622301"/>
            <a:ext cx="4781451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733" y="2214563"/>
            <a:ext cx="32818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ptmag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733" y="244475"/>
            <a:ext cx="93810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 smtClean="0"/>
              <a:t>Kliknite da biste uredili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1676401"/>
            <a:ext cx="8271933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 smtClean="0"/>
              <a:t>Kliknite da biste uredili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733" y="6280152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B5002BB-08E7-4116-8640-7B6B8F124DD5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300" y="62801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5067" y="6280152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86341F4-CBB3-40BA-B069-B66DD1D621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-1082867" y="5273484"/>
            <a:ext cx="1695700" cy="4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87481" y="3087472"/>
            <a:ext cx="8719127" cy="165330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STARBUCKS </a:t>
            </a:r>
            <a:r>
              <a:rPr lang="en-US" sz="3200" b="1" dirty="0"/>
              <a:t>Sentiment </a:t>
            </a:r>
            <a:r>
              <a:rPr lang="en-US" sz="3200" b="1" dirty="0" smtClean="0"/>
              <a:t>Analysis</a:t>
            </a:r>
          </a:p>
          <a:p>
            <a:r>
              <a:rPr lang="en-US" sz="32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NLP </a:t>
            </a:r>
            <a:r>
              <a:rPr lang="en-AT" sz="3200" dirty="0">
                <a:latin typeface="Arial Rounded MT Bold" panose="020F0704030504030204" pitchFamily="34" charset="0"/>
                <a:cs typeface="Arial" panose="020B0604020202020204" pitchFamily="34" charset="0"/>
              </a:rPr>
              <a:t>–</a:t>
            </a:r>
            <a:r>
              <a:rPr lang="en-US" sz="3200" dirty="0">
                <a:latin typeface="Arial Rounded MT Bold" panose="020F0704030504030204" pitchFamily="34" charset="0"/>
                <a:cs typeface="Arial" panose="020B0604020202020204" pitchFamily="34" charset="0"/>
              </a:rPr>
              <a:t> Hackathon </a:t>
            </a:r>
            <a:r>
              <a:rPr lang="en-US" sz="3200" dirty="0"/>
              <a:t>Decode 10.1</a:t>
            </a:r>
            <a:br>
              <a:rPr lang="en-US" sz="3200" dirty="0"/>
            </a:b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5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1201">
        <p:cut/>
      </p:transition>
    </mc:Choice>
    <mc:Fallback xmlns="">
      <p:transition advTm="2120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5197" y="1957771"/>
            <a:ext cx="9381067" cy="132556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>
                <a:latin typeface="Arial Rounded MT Bold" panose="020F0704030504030204" pitchFamily="34" charset="0"/>
              </a:rPr>
              <a:t>Starbucks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3195587"/>
            <a:ext cx="8271933" cy="2905177"/>
          </a:xfrm>
        </p:spPr>
        <p:txBody>
          <a:bodyPr/>
          <a:lstStyle/>
          <a:p>
            <a:r>
              <a:rPr lang="en-US" dirty="0"/>
              <a:t>Starbucks Corporation is an </a:t>
            </a:r>
            <a:r>
              <a:rPr lang="en-US" b="1" dirty="0"/>
              <a:t>American coffee company and coffeehouse chain</a:t>
            </a:r>
            <a:r>
              <a:rPr lang="en-US" dirty="0"/>
              <a:t>. Starbucks was founded in Seattle, Washington, in 1971. As of early 2019, the company operates over 30,000 locations worldwide.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3"/>
    </mc:Choice>
    <mc:Fallback xmlns="">
      <p:transition spd="slow" advTm="20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4" y="1563136"/>
            <a:ext cx="8865000" cy="1325563"/>
          </a:xfrm>
        </p:spPr>
        <p:txBody>
          <a:bodyPr/>
          <a:lstStyle/>
          <a:p>
            <a:r>
              <a:rPr lang="en-US" dirty="0"/>
              <a:t>How do you measure customer satisfaction?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09" y="3205213"/>
            <a:ext cx="8271933" cy="3781075"/>
          </a:xfrm>
        </p:spPr>
        <p:txBody>
          <a:bodyPr/>
          <a:lstStyle/>
          <a:p>
            <a:r>
              <a:rPr lang="en-US" b="1" dirty="0" smtClean="0"/>
              <a:t>Define </a:t>
            </a:r>
            <a:r>
              <a:rPr lang="en-US" b="1" dirty="0"/>
              <a:t>your goals. Outline a plan. Choose a type of customer satisfaction survey</a:t>
            </a:r>
            <a:r>
              <a:rPr lang="en-US" dirty="0"/>
              <a:t>. Customize your survey's layout and questions Determine your survey's trigger. Select your survey medium. Analyze your survey data. Make adjustments and repeat.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3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13"/>
    </mc:Choice>
    <mc:Fallback xmlns="">
      <p:transition spd="slow" advTm="37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HOW OFTEN DO YOU VISIT STARBUCKS?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640536"/>
              </p:ext>
            </p:extLst>
          </p:nvPr>
        </p:nvGraphicFramePr>
        <p:xfrm>
          <a:off x="1173017" y="1676401"/>
          <a:ext cx="8054109" cy="3837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3"/>
    </mc:Choice>
    <mc:Fallback xmlns="">
      <p:transition spd="slow" advTm="16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ARE YOU CURRENTLY</a:t>
            </a:r>
            <a:r>
              <a:rPr lang="en-AT" dirty="0" smtClean="0">
                <a:latin typeface="Arial Rounded MT Bold" panose="020F0704030504030204" pitchFamily="34" charset="0"/>
              </a:rPr>
              <a:t>…</a:t>
            </a:r>
            <a:r>
              <a:rPr lang="en-US" dirty="0" smtClean="0">
                <a:latin typeface="Arial Rounded MT Bold" panose="020F0704030504030204" pitchFamily="34" charset="0"/>
              </a:rPr>
              <a:t>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2159"/>
              </p:ext>
            </p:extLst>
          </p:nvPr>
        </p:nvGraphicFramePr>
        <p:xfrm>
          <a:off x="576263" y="1676401"/>
          <a:ext cx="8964901" cy="372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0"/>
    </mc:Choice>
    <mc:Fallback xmlns="">
      <p:transition spd="slow" advTm="15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HOW DO YOU COME TO HEAR OF PROMOTIONS AT STARBUCKS?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824188"/>
              </p:ext>
            </p:extLst>
          </p:nvPr>
        </p:nvGraphicFramePr>
        <p:xfrm>
          <a:off x="729673" y="2027382"/>
          <a:ext cx="8728363" cy="298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6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7"/>
    </mc:Choice>
    <mc:Fallback xmlns="">
      <p:transition spd="slow" advTm="18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WILL YOU CONTINUE BUYING AT STARBUCKS?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85123"/>
              </p:ext>
            </p:extLst>
          </p:nvPr>
        </p:nvGraphicFramePr>
        <p:xfrm>
          <a:off x="2133601" y="2221346"/>
          <a:ext cx="6530107" cy="348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1"/>
    </mc:Choice>
    <mc:Fallback xmlns="">
      <p:transition spd="slow" advTm="8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78" y="2091748"/>
            <a:ext cx="9842886" cy="212003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US" sz="4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0"/>
    </mc:Choice>
    <mc:Fallback xmlns="">
      <p:transition spd="slow" advTm="7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ija2" id="{19DA7055-F5FF-4AC7-9996-F419E879A0E2}" vid="{089F27E5-7D36-4AC9-8979-592AA52776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Starbucks-PowerPoint-Template (2)</Template>
  <TotalTime>70</TotalTime>
  <Words>99</Words>
  <Application>Microsoft Office PowerPoint</Application>
  <PresentationFormat>Widescreen</PresentationFormat>
  <Paragraphs>13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Rounded MT Bold</vt:lpstr>
      <vt:lpstr>Trebuchet MS</vt:lpstr>
      <vt:lpstr>Office tema</vt:lpstr>
      <vt:lpstr>PowerPoint Presentation</vt:lpstr>
      <vt:lpstr>What is Starbucks? </vt:lpstr>
      <vt:lpstr>How do you measure customer satisfaction?</vt:lpstr>
      <vt:lpstr>HOW OFTEN DO YOU VISIT STARBUCKS?</vt:lpstr>
      <vt:lpstr>ARE YOU CURRENTLY…?</vt:lpstr>
      <vt:lpstr>HOW DO YOU COME TO HEAR OF PROMOTIONS AT STARBUCKS?</vt:lpstr>
      <vt:lpstr>WILL YOU CONTINUE BUYING AT STARBUCKS?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– Hackathon Decode 10.1</dc:title>
  <dc:creator>ss</dc:creator>
  <cp:lastModifiedBy>ss</cp:lastModifiedBy>
  <cp:revision>11</cp:revision>
  <dcterms:created xsi:type="dcterms:W3CDTF">2021-03-26T16:36:30Z</dcterms:created>
  <dcterms:modified xsi:type="dcterms:W3CDTF">2021-03-27T07:21:08Z</dcterms:modified>
</cp:coreProperties>
</file>