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735763" cy="98663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I6sdIyjippjSSEe1Pn7/E7bnk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08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customschemas.google.com/relationships/presentationmetadata" Target="meta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15373" y="0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95a2aa0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00" cy="3700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95a2aa0d1_0_0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00" cy="443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e95a2aa0d1_0_0:notes"/>
          <p:cNvSpPr txBox="1">
            <a:spLocks noGrp="1"/>
          </p:cNvSpPr>
          <p:nvPr>
            <p:ph type="sldNum" idx="12"/>
          </p:nvPr>
        </p:nvSpPr>
        <p:spPr>
          <a:xfrm>
            <a:off x="3815373" y="9371285"/>
            <a:ext cx="2918700" cy="493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95a2aa0d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00" cy="3700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95a2aa0d1_0_8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00" cy="443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e95a2aa0d1_0_8:notes"/>
          <p:cNvSpPr txBox="1">
            <a:spLocks noGrp="1"/>
          </p:cNvSpPr>
          <p:nvPr>
            <p:ph type="sldNum" idx="12"/>
          </p:nvPr>
        </p:nvSpPr>
        <p:spPr>
          <a:xfrm>
            <a:off x="3815373" y="9371285"/>
            <a:ext cx="2918700" cy="493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9280c3e86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00" cy="3700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9280c3e86_1_35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00" cy="443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e9280c3e86_1_35:notes"/>
          <p:cNvSpPr txBox="1">
            <a:spLocks noGrp="1"/>
          </p:cNvSpPr>
          <p:nvPr>
            <p:ph type="sldNum" idx="12"/>
          </p:nvPr>
        </p:nvSpPr>
        <p:spPr>
          <a:xfrm>
            <a:off x="3815373" y="9371285"/>
            <a:ext cx="2918700" cy="493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9280c3e86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00" cy="3700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9280c3e86_1_28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00" cy="443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e9280c3e86_1_28:notes"/>
          <p:cNvSpPr txBox="1">
            <a:spLocks noGrp="1"/>
          </p:cNvSpPr>
          <p:nvPr>
            <p:ph type="sldNum" idx="12"/>
          </p:nvPr>
        </p:nvSpPr>
        <p:spPr>
          <a:xfrm>
            <a:off x="3815373" y="9371285"/>
            <a:ext cx="2918700" cy="493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795b21f4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00" cy="3700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e795b21f4b_0_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00" cy="44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e795b21f4b_0_2:notes"/>
          <p:cNvSpPr txBox="1">
            <a:spLocks noGrp="1"/>
          </p:cNvSpPr>
          <p:nvPr>
            <p:ph type="sldNum" idx="12"/>
          </p:nvPr>
        </p:nvSpPr>
        <p:spPr>
          <a:xfrm>
            <a:off x="3815373" y="9371285"/>
            <a:ext cx="29187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" name="Google Shape;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e9280c3e86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00" cy="3700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e9280c3e86_1_8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00" cy="443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ge9280c3e86_1_8:notes"/>
          <p:cNvSpPr txBox="1">
            <a:spLocks noGrp="1"/>
          </p:cNvSpPr>
          <p:nvPr>
            <p:ph type="sldNum" idx="12"/>
          </p:nvPr>
        </p:nvSpPr>
        <p:spPr>
          <a:xfrm>
            <a:off x="3815373" y="9371285"/>
            <a:ext cx="2918700" cy="493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9280c3e86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00" cy="3700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9280c3e86_1_14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00" cy="443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e9280c3e86_1_14:notes"/>
          <p:cNvSpPr txBox="1">
            <a:spLocks noGrp="1"/>
          </p:cNvSpPr>
          <p:nvPr>
            <p:ph type="sldNum" idx="12"/>
          </p:nvPr>
        </p:nvSpPr>
        <p:spPr>
          <a:xfrm>
            <a:off x="3815373" y="9371285"/>
            <a:ext cx="2918700" cy="493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9280c3e86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00" cy="3700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9280c3e86_1_2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00" cy="443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e9280c3e86_1_22:notes"/>
          <p:cNvSpPr txBox="1">
            <a:spLocks noGrp="1"/>
          </p:cNvSpPr>
          <p:nvPr>
            <p:ph type="sldNum" idx="12"/>
          </p:nvPr>
        </p:nvSpPr>
        <p:spPr>
          <a:xfrm>
            <a:off x="3815373" y="9371285"/>
            <a:ext cx="2918700" cy="493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9280c3e86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00" cy="3700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9280c3e86_1_44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00" cy="443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e9280c3e86_1_44:notes"/>
          <p:cNvSpPr txBox="1">
            <a:spLocks noGrp="1"/>
          </p:cNvSpPr>
          <p:nvPr>
            <p:ph type="sldNum" idx="12"/>
          </p:nvPr>
        </p:nvSpPr>
        <p:spPr>
          <a:xfrm>
            <a:off x="3815373" y="9371285"/>
            <a:ext cx="2918700" cy="493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9280c3e86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00" cy="3700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9280c3e86_1_50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00" cy="443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e9280c3e86_1_50:notes"/>
          <p:cNvSpPr txBox="1">
            <a:spLocks noGrp="1"/>
          </p:cNvSpPr>
          <p:nvPr>
            <p:ph type="sldNum" idx="12"/>
          </p:nvPr>
        </p:nvSpPr>
        <p:spPr>
          <a:xfrm>
            <a:off x="3815373" y="9371285"/>
            <a:ext cx="2918700" cy="493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8aa6ccb4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00" cy="3700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8aa6ccb46_0_3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00" cy="443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e8aa6ccb46_0_3:notes"/>
          <p:cNvSpPr txBox="1">
            <a:spLocks noGrp="1"/>
          </p:cNvSpPr>
          <p:nvPr>
            <p:ph type="sldNum" idx="12"/>
          </p:nvPr>
        </p:nvSpPr>
        <p:spPr>
          <a:xfrm>
            <a:off x="3815373" y="9371285"/>
            <a:ext cx="2918700" cy="493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8aa6ccb4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00" cy="3700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8aa6ccb46_0_15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00" cy="443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e8aa6ccb46_0_15:notes"/>
          <p:cNvSpPr txBox="1">
            <a:spLocks noGrp="1"/>
          </p:cNvSpPr>
          <p:nvPr>
            <p:ph type="sldNum" idx="12"/>
          </p:nvPr>
        </p:nvSpPr>
        <p:spPr>
          <a:xfrm>
            <a:off x="3815373" y="9371285"/>
            <a:ext cx="2918700" cy="493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16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16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16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16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8100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1"/>
          </p:nvPr>
        </p:nvSpPr>
        <p:spPr>
          <a:xfrm>
            <a:off x="3575050" y="1524000"/>
            <a:ext cx="5111700" cy="46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Relationship Id="rId9" Type="http://schemas.openxmlformats.org/officeDocument/2006/relationships/image" Target="../media/image1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16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/>
          <p:nvPr/>
        </p:nvSpPr>
        <p:spPr>
          <a:xfrm>
            <a:off x="0" y="6410325"/>
            <a:ext cx="9144000" cy="447600"/>
          </a:xfrm>
          <a:prstGeom prst="rect">
            <a:avLst/>
          </a:prstGeom>
          <a:solidFill>
            <a:srgbClr val="548DD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9"/>
          <p:cNvSpPr txBox="1"/>
          <p:nvPr/>
        </p:nvSpPr>
        <p:spPr>
          <a:xfrm>
            <a:off x="0" y="650240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202</a:t>
            </a:r>
            <a:r>
              <a:rPr lang="en-US" sz="1600" b="1">
                <a:solidFill>
                  <a:schemeClr val="lt1"/>
                </a:solidFill>
              </a:rPr>
              <a:t>3</a:t>
            </a: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E2E Networks Limited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9"/>
          <p:cNvSpPr txBox="1"/>
          <p:nvPr/>
        </p:nvSpPr>
        <p:spPr>
          <a:xfrm>
            <a:off x="3595255" y="6506730"/>
            <a:ext cx="3124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https://www.e2enetworks.com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9"/>
          <p:cNvSpPr txBox="1"/>
          <p:nvPr/>
        </p:nvSpPr>
        <p:spPr>
          <a:xfrm>
            <a:off x="8229600" y="6492875"/>
            <a:ext cx="609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788621" y="297873"/>
            <a:ext cx="1085215" cy="1066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about/free-and-open-source" TargetMode="External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paritosh.puri@e2enetworks.com" TargetMode="External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ctrTitle"/>
          </p:nvPr>
        </p:nvSpPr>
        <p:spPr>
          <a:xfrm>
            <a:off x="84550" y="2657100"/>
            <a:ext cx="9090000" cy="15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GIT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95a2aa0d1_0_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16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Advance git commands</a:t>
            </a:r>
            <a:endParaRPr/>
          </a:p>
        </p:txBody>
      </p:sp>
      <p:sp>
        <p:nvSpPr>
          <p:cNvPr id="109" name="Google Shape;109;ge95a2aa0d1_0_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git rebase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git reset HEAD~2</a:t>
            </a:r>
            <a:endParaRPr sz="24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0" name="Google Shape;110;ge95a2aa0d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847900"/>
            <a:ext cx="8229601" cy="35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95a2aa0d1_0_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16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e95a2aa0d1_0_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git merge --squash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git cherry-pick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git blame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git shortlog [--grep paritosh]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git whatchanged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9280c3e86_1_35"/>
          <p:cNvSpPr txBox="1">
            <a:spLocks noGrp="1"/>
          </p:cNvSpPr>
          <p:nvPr>
            <p:ph type="body" idx="1"/>
          </p:nvPr>
        </p:nvSpPr>
        <p:spPr>
          <a:xfrm>
            <a:off x="457200" y="1348300"/>
            <a:ext cx="8229600" cy="477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" name="Google Shape;124;ge9280c3e86_1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75" y="1439725"/>
            <a:ext cx="8958375" cy="46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9280c3e86_1_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1" name="Google Shape;131;ge9280c3e86_1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50" y="1151950"/>
            <a:ext cx="8778251" cy="497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795b21f4b_0_2"/>
          <p:cNvSpPr txBox="1">
            <a:spLocks noGrp="1"/>
          </p:cNvSpPr>
          <p:nvPr>
            <p:ph type="title"/>
          </p:nvPr>
        </p:nvSpPr>
        <p:spPr>
          <a:xfrm>
            <a:off x="679450" y="2285988"/>
            <a:ext cx="716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600"/>
              <a:t>Thank You</a:t>
            </a:r>
            <a:endParaRPr sz="3600"/>
          </a:p>
        </p:txBody>
      </p:sp>
      <p:sp>
        <p:nvSpPr>
          <p:cNvPr id="138" name="Google Shape;138;ge795b21f4b_0_2"/>
          <p:cNvSpPr txBox="1"/>
          <p:nvPr/>
        </p:nvSpPr>
        <p:spPr>
          <a:xfrm>
            <a:off x="5415975" y="4932750"/>
            <a:ext cx="33468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Paritosh Puri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E2E Networks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>
            <a:spLocks noGrp="1"/>
          </p:cNvSpPr>
          <p:nvPr>
            <p:ph type="title"/>
          </p:nvPr>
        </p:nvSpPr>
        <p:spPr>
          <a:xfrm>
            <a:off x="146300" y="6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625" tIns="26800" rIns="53625" bIns="26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Arial"/>
              <a:buNone/>
            </a:pPr>
            <a:r>
              <a:rPr lang="en-US" sz="3000" b="1">
                <a:solidFill>
                  <a:srgbClr val="3D85C6"/>
                </a:solidFill>
              </a:rPr>
              <a:t>Introduction of Version Control Systems</a:t>
            </a:r>
            <a:endParaRPr sz="3000">
              <a:solidFill>
                <a:srgbClr val="3D85C6"/>
              </a:solidFill>
            </a:endParaRPr>
          </a:p>
        </p:txBody>
      </p:sp>
      <p:sp>
        <p:nvSpPr>
          <p:cNvPr id="52" name="Google Shape;52;p3"/>
          <p:cNvSpPr txBox="1">
            <a:spLocks noGrp="1"/>
          </p:cNvSpPr>
          <p:nvPr>
            <p:ph type="body" idx="1"/>
          </p:nvPr>
        </p:nvSpPr>
        <p:spPr>
          <a:xfrm>
            <a:off x="628650" y="1828800"/>
            <a:ext cx="7886700" cy="4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Version control also known as </a:t>
            </a:r>
            <a:r>
              <a:rPr lang="en-US" sz="2400" b="1"/>
              <a:t>Revision control</a:t>
            </a:r>
            <a:r>
              <a:rPr lang="en-US" sz="2400"/>
              <a:t> a.k.a. source control, is a process to manage a collection of program code and changes which provides you with many capabilities, such as:</a:t>
            </a:r>
            <a:endParaRPr sz="2400"/>
          </a:p>
          <a:p>
            <a:pPr marL="8001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Maintain multiple versions of code</a:t>
            </a:r>
            <a:endParaRPr sz="2400"/>
          </a:p>
          <a:p>
            <a:pPr marL="8001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An ability to go back to any previous version.</a:t>
            </a:r>
            <a:endParaRPr sz="2400"/>
          </a:p>
          <a:p>
            <a:pPr marL="8001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Developers can work in parallel.</a:t>
            </a:r>
            <a:endParaRPr sz="2400"/>
          </a:p>
          <a:p>
            <a:pPr marL="8001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Audit traceability with clear picture on whom, which when, where and what are the changes.</a:t>
            </a:r>
            <a:endParaRPr sz="2400"/>
          </a:p>
          <a:p>
            <a:pPr marL="13716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4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9280c3e86_1_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16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e9280c3e86_1_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001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Synchronize the code.</a:t>
            </a:r>
            <a:endParaRPr sz="2400"/>
          </a:p>
          <a:p>
            <a:pPr marL="8001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Copy/Merge/Undo the changes.</a:t>
            </a:r>
            <a:endParaRPr sz="2400"/>
          </a:p>
          <a:p>
            <a:pPr marL="8001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Find out the difference between versions.</a:t>
            </a:r>
            <a:endParaRPr sz="2400"/>
          </a:p>
          <a:p>
            <a:pPr marL="8001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Provides full backup without occupying much space.</a:t>
            </a:r>
            <a:endParaRPr sz="2400"/>
          </a:p>
          <a:p>
            <a:pPr marL="8001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Review the history of the change.</a:t>
            </a:r>
            <a:endParaRPr sz="2400"/>
          </a:p>
          <a:p>
            <a:pPr marL="8001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Capable for both small and large scale projects.</a:t>
            </a:r>
            <a:endParaRPr sz="2400"/>
          </a:p>
          <a:p>
            <a:pPr marL="8001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Ability to share and work on the code across the globe.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9280c3e86_1_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16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3D85C6"/>
                </a:solidFill>
              </a:rPr>
              <a:t>DVCS vs  CVCS</a:t>
            </a:r>
            <a:endParaRPr sz="3000">
              <a:solidFill>
                <a:srgbClr val="3D85C6"/>
              </a:solidFill>
            </a:endParaRPr>
          </a:p>
        </p:txBody>
      </p:sp>
      <p:sp>
        <p:nvSpPr>
          <p:cNvPr id="66" name="Google Shape;66;ge9280c3e86_1_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ge9280c3e86_1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75" y="1417650"/>
            <a:ext cx="8951050" cy="47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9280c3e86_1_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16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</a:t>
            </a:r>
            <a:endParaRPr/>
          </a:p>
        </p:txBody>
      </p:sp>
      <p:sp>
        <p:nvSpPr>
          <p:cNvPr id="74" name="Google Shape;74;ge9280c3e86_1_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9700"/>
              <a:t>Git is a </a:t>
            </a:r>
            <a:r>
              <a:rPr lang="en-US" sz="9700" u="sng">
                <a:solidFill>
                  <a:schemeClr val="hlink"/>
                </a:solidFill>
                <a:hlinkClick r:id="rId3"/>
              </a:rPr>
              <a:t>free and open source</a:t>
            </a:r>
            <a:r>
              <a:rPr lang="en-US" sz="9700"/>
              <a:t> distributed version control system designed to handle everything from small to very large projects with speed and efficiency.</a:t>
            </a:r>
            <a:endParaRPr sz="97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9700"/>
          </a:p>
          <a:p>
            <a:pPr marL="457200" lvl="0" indent="-382587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•"/>
            </a:pPr>
            <a:r>
              <a:rPr lang="en-US" sz="9700" b="1"/>
              <a:t>git</a:t>
            </a:r>
            <a:r>
              <a:rPr lang="en-US" sz="9700"/>
              <a:t>: an open source, distributed version-control system</a:t>
            </a:r>
            <a:endParaRPr sz="9700"/>
          </a:p>
          <a:p>
            <a:pPr marL="457200" lvl="0" indent="-3825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9700" b="1"/>
              <a:t>GitHub</a:t>
            </a:r>
            <a:r>
              <a:rPr lang="en-US" sz="9700"/>
              <a:t>: a platform for hosting and collaborating on Git repositories</a:t>
            </a:r>
            <a:endParaRPr sz="9700"/>
          </a:p>
          <a:p>
            <a:pPr marL="457200" lvl="0" indent="-3825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9700" b="1"/>
              <a:t>commit</a:t>
            </a:r>
            <a:r>
              <a:rPr lang="en-US" sz="9700"/>
              <a:t>: a Git object, a snapshot of your entire repository compressed into a SHA</a:t>
            </a:r>
            <a:endParaRPr sz="9700"/>
          </a:p>
          <a:p>
            <a:pPr marL="457200" lvl="0" indent="-3825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9700" b="1"/>
              <a:t>branch</a:t>
            </a:r>
            <a:r>
              <a:rPr lang="en-US" sz="9700"/>
              <a:t>: a lightweight movable pointer to a commit</a:t>
            </a:r>
            <a:endParaRPr sz="9700"/>
          </a:p>
          <a:p>
            <a:pPr marL="457200" lvl="0" indent="-3825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9700" b="1"/>
              <a:t>clone</a:t>
            </a:r>
            <a:r>
              <a:rPr lang="en-US" sz="9700"/>
              <a:t>: a local version of a repository, including all commits and branches</a:t>
            </a:r>
            <a:endParaRPr sz="97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50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9280c3e86_1_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16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e9280c3e86_1_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/>
              <a:t>remote</a:t>
            </a:r>
            <a:r>
              <a:rPr lang="en-US" sz="2400"/>
              <a:t>: a common repository on GitHub that all team members use to exchange their changes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/>
              <a:t>fork</a:t>
            </a:r>
            <a:r>
              <a:rPr lang="en-US" sz="2400"/>
              <a:t>: a copy of a repository on GitHub owned by a different user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/>
              <a:t>pull request</a:t>
            </a:r>
            <a:r>
              <a:rPr lang="en-US" sz="2400"/>
              <a:t>: a place to compare and discuss the differences introduced on a branch with reviews, comments, integrated tests, and more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/>
              <a:t>HEAD</a:t>
            </a:r>
            <a:r>
              <a:rPr lang="en-US" sz="2400"/>
              <a:t>: representing your current working directory, the HEAD pointer can be moved to different branches, tags, or commits when using git checkout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9280c3e86_1_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16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Commands</a:t>
            </a:r>
            <a:endParaRPr/>
          </a:p>
        </p:txBody>
      </p:sp>
      <p:sp>
        <p:nvSpPr>
          <p:cNvPr id="88" name="Google Shape;88;ge9280c3e86_1_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git init</a:t>
            </a:r>
            <a:endParaRPr sz="240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git clone </a:t>
            </a:r>
            <a:endParaRPr sz="240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git config user.name paritosh.puri</a:t>
            </a:r>
            <a:endParaRPr sz="240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git config user.email "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paritosh.puri@e2enetworks.com</a:t>
            </a:r>
            <a:r>
              <a:rPr lang="en-US" sz="2400"/>
              <a:t>"</a:t>
            </a:r>
            <a:endParaRPr sz="2400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8aa6ccb46_0_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16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e8aa6ccb46_0_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git status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git add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git commit -m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git log  [--oneline, --stat, -2, --graph --decorate]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git commit --amend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git reflog --relative-date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git stash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git stash apply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git stash list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git stash pop</a:t>
            </a:r>
            <a:endParaRPr sz="24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8aa6ccb46_0_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16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e8aa6ccb46_0_15"/>
          <p:cNvSpPr txBox="1">
            <a:spLocks noGrp="1"/>
          </p:cNvSpPr>
          <p:nvPr>
            <p:ph type="body" idx="1"/>
          </p:nvPr>
        </p:nvSpPr>
        <p:spPr>
          <a:xfrm>
            <a:off x="457200" y="1618475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git branch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git checkout 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git merge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git fetch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git pull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git push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14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GIT</vt:lpstr>
      <vt:lpstr>Introduction of Version Control Systems</vt:lpstr>
      <vt:lpstr>PowerPoint Presentation</vt:lpstr>
      <vt:lpstr>DVCS vs  CVCS</vt:lpstr>
      <vt:lpstr>GIT</vt:lpstr>
      <vt:lpstr>PowerPoint Presentation</vt:lpstr>
      <vt:lpstr>GIT Commands</vt:lpstr>
      <vt:lpstr>PowerPoint Presentation</vt:lpstr>
      <vt:lpstr>PowerPoint Presentation</vt:lpstr>
      <vt:lpstr>Advance git commands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user</dc:creator>
  <cp:lastModifiedBy>RITIK KATIYAR</cp:lastModifiedBy>
  <cp:revision>1</cp:revision>
  <dcterms:created xsi:type="dcterms:W3CDTF">2017-03-30T05:15:49Z</dcterms:created>
  <dcterms:modified xsi:type="dcterms:W3CDTF">2023-01-05T07:36:00Z</dcterms:modified>
</cp:coreProperties>
</file>