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735762" cy="98663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DF32CD-91C9-46E6-BB71-F0E59562820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A14FA4-B51D-4EB5-B748-98B48A2AF2AF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A7B07F-1E21-409C-A554-34228A6E7431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A4135D-B537-4372-B8E2-83A93DC2143E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92715A-82BD-49F8-9921-10FB1C1835D8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CF905B-4BB1-4204-9E65-E6096CD2A61B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57EB6C-A7A6-4D62-8199-5EA09A60F510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112518-2AD2-4A75-8346-2834F1563C1B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CC90D9-D4D3-4896-BDB2-FE1EE5F7C056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4CE0B80-F63F-4C7C-9194-0E0A10974083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C5D5A8-48E8-4F75-A007-B3A708EC0795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A955B6-DB35-4B7A-9034-26B7BC6202AC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D96970-7403-444B-9C42-6C2C598599E8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A13BA6-424B-4CC8-82AA-7AD67EF06E1D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4F5600C-DF6C-4DFC-A37C-7995AF017451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FED703-455C-42AF-BFFC-341B262A5C2B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9E864A-A1B5-4E3A-80DB-EDB8B7A5376A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34C809-97F4-4700-B43F-413555CD5A11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621884-E06F-40A7-A612-C0E004DE7B1D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5D8B90-8DDA-4075-8C63-29A39EDFB13B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213BB1-1AAB-4415-9A26-B61936824956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01800" y="739800"/>
            <a:ext cx="4932000" cy="370008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73560" y="4686480"/>
            <a:ext cx="5388120" cy="44395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15280" y="9371160"/>
            <a:ext cx="2918520" cy="49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873580-C9B4-4448-B7EB-E1F4256A00AA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1625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1625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10160"/>
            <a:ext cx="9143640" cy="447120"/>
          </a:xfrm>
          <a:prstGeom prst="rect">
            <a:avLst/>
          </a:prstGeom>
          <a:solidFill>
            <a:srgbClr val="548d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502320"/>
            <a:ext cx="358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© 2023 E2E Networks Limited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595320" y="650664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https://www.e2enetworks.com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229600" y="649296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E176A96-14E8-4221-8066-7112CD0122BB}" type="slidenum"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23</a:t>
            </a:fld>
            <a:endParaRPr b="0" lang="en-IN" sz="1600" spc="-1" strike="noStrike">
              <a:latin typeface="Arial"/>
            </a:endParaRPr>
          </a:p>
        </p:txBody>
      </p:sp>
      <p:pic>
        <p:nvPicPr>
          <p:cNvPr id="4" name="Google Shape;16;p9" descr=""/>
          <p:cNvPicPr/>
          <p:nvPr/>
        </p:nvPicPr>
        <p:blipFill>
          <a:blip r:embed="rId2"/>
          <a:stretch/>
        </p:blipFill>
        <p:spPr>
          <a:xfrm>
            <a:off x="7788600" y="297720"/>
            <a:ext cx="1084680" cy="1066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10160"/>
            <a:ext cx="9143640" cy="447120"/>
          </a:xfrm>
          <a:prstGeom prst="rect">
            <a:avLst/>
          </a:prstGeom>
          <a:solidFill>
            <a:srgbClr val="548d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502320"/>
            <a:ext cx="358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© 2023 E2E Networks Limited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595320" y="650664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https://www.e2enetworks.com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8229600" y="649296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6EAD4E9-1E9F-442D-841B-5ECE1E9D72E6}" type="slidenum"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23</a:t>
            </a:fld>
            <a:endParaRPr b="0" lang="en-IN" sz="1600" spc="-1" strike="noStrike">
              <a:latin typeface="Arial"/>
            </a:endParaRPr>
          </a:p>
        </p:txBody>
      </p:sp>
      <p:pic>
        <p:nvPicPr>
          <p:cNvPr id="47" name="Google Shape;16;p9" descr=""/>
          <p:cNvPicPr/>
          <p:nvPr/>
        </p:nvPicPr>
        <p:blipFill>
          <a:blip r:embed="rId2"/>
          <a:stretch/>
        </p:blipFill>
        <p:spPr>
          <a:xfrm>
            <a:off x="7788600" y="297720"/>
            <a:ext cx="1084680" cy="106632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7162560" cy="1142640"/>
          </a:xfrm>
          <a:prstGeom prst="rect">
            <a:avLst/>
          </a:prstGeom>
        </p:spPr>
        <p:txBody>
          <a:bodyPr anchor="ctr">
            <a:normAutofit/>
          </a:bodyPr>
          <a:p>
            <a:pPr algn="ctr"/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Iptable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gnu.org/home.en.html" TargetMode="External"/><Relationship Id="rId2" Type="http://schemas.openxmlformats.org/officeDocument/2006/relationships/hyperlink" Target="https://itsfoss.com/linux-runs-top-supercomputers/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cryptography.io/en/latest/hazmat/primitives/asymmetric/" TargetMode="External"/><Relationship Id="rId2" Type="http://schemas.openxmlformats.org/officeDocument/2006/relationships/hyperlink" Target="https://www.iplocation.net/public-vs-private-ip-address" TargetMode="External"/><Relationship Id="rId3" Type="http://schemas.openxmlformats.org/officeDocument/2006/relationships/hyperlink" Target="https://www.csoonline.com/article/3246212/what-is-ssl-tls-and-how-this-encryption-protocol-works.html" TargetMode="External"/><Relationship Id="rId4" Type="http://schemas.openxmlformats.org/officeDocument/2006/relationships/hyperlink" Target="https://ostoday.org/linux/what-are-the-components-of-linux-kernel.html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4600" y="2657160"/>
            <a:ext cx="9089640" cy="15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iptable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38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457200" indent="-369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Linux firewall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device that inspects Network traffic ( Inbound /Outbound connections ) and makes a decision to pass or filter out the traffic.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69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iptables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tool for managing firewall rules on a Linux machine.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open port: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iptables -A INPUT -p tcp --dport 8080 -j ACCEPT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close port: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iptables -D INPUT {line number}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reject port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iptables -A INPUT -p tcp --dport 8080 -j REJECT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Virtual Private Network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VPN, as the name implies, is a means of creating a private network across an untrusted network such as the internet.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securely connect isolated local area networks (LANs) across the internet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allow mobile users remote access to a corporate network using the internet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control access within an intranet environment.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VPN client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VPN server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VPN tunnel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27;gb85c6d4bf9_0_7" descr=""/>
          <p:cNvPicPr/>
          <p:nvPr/>
        </p:nvPicPr>
        <p:blipFill>
          <a:blip r:embed="rId1"/>
          <a:stretch/>
        </p:blipFill>
        <p:spPr>
          <a:xfrm>
            <a:off x="350280" y="1233360"/>
            <a:ext cx="8521920" cy="50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Network flow in Linux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DNS (Domain Name Service) is a distributed and hierarchical service mapping names to IP addresses, and vice-versa.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/etc/hosts (generally only contains the most important entries.)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/etc/resolv.conf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42;g1c4a2e6c91f_0_0" descr=""/>
          <p:cNvPicPr/>
          <p:nvPr/>
        </p:nvPicPr>
        <p:blipFill>
          <a:blip r:embed="rId1"/>
          <a:stretch/>
        </p:blipFill>
        <p:spPr>
          <a:xfrm>
            <a:off x="457200" y="0"/>
            <a:ext cx="7162560" cy="616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Traceroute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783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traceroute - print the route packets trace to network host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traceroute facebook.com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Basic commands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Basic Directory Operations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pwd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to print working directory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list contents of the current directory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mkdir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make a new directory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change into a directory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rmdir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remove a directory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950" spc="-1" strike="noStrike">
                <a:solidFill>
                  <a:srgbClr val="000000"/>
                </a:solidFill>
                <a:latin typeface="Arial"/>
                <a:ea typeface="Arial"/>
              </a:rPr>
              <a:t>Basic File Operations</a:t>
            </a:r>
            <a:endParaRPr b="0" lang="en-IN" sz="295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touch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creates an empty file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echo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prints its arguments to the standard output 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cat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shows the content of a file(s) – It reads data from the file and gives their content as output.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wc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counts number of lines, words, and characters in a text file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cp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command to make a copy of a file(s) or directory(s) (for directory use cp -R file_name copy_file_name)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mv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command to make a copy of the source file(s) and directory(s) into the destination and remove the source at the end. Also be used to rename the file.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7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rm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command to remove file(s) and directory(s)    permanently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Some other useful commands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search and open the manual page of a Linux command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for paging through text one screenful at a 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is an improved version of more command which allows backward movement in the file as well as forward movement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to see first lines of a file (default – 10 lines) (head -n 20 file1.txt)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see last lines of a file (10 lined by default tail -n 20 file1.txt)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grep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to print lines in a file matching a pattern grep “pattern” file_name.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to see the commands you have typed so far.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chmod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change file permissions of files. (change mode) (r, w, x(to execute)).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chown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change file owner and/or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output a list of currently active processes (top can be used)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53640" rIns="53640" tIns="26640" bIns="266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4bacc6"/>
                </a:solidFill>
                <a:latin typeface="Arial"/>
                <a:ea typeface="Arial"/>
              </a:rPr>
              <a:t>Introduction of Linux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28560" y="1828800"/>
            <a:ext cx="7886520" cy="400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Linux Operating System is an OS created in the early 1990s by Linus Torvalds as a research project.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Free and open-source. (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GNU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Multiple distribution like: UBUNTU, OPENSUSE, LINUX MINT, FEDORA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Android is based on (a modified version of) Linux.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Linux Runs on All of the Top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500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Supercomputers.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5091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is used to get disk usage information.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kill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can send a variety of signals to a program (default TERM).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which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will return the path to the command specified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whoami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print the user name currently logged in to the terminal session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displays the users logged in to the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will start a new shell as another user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commonly used to run a command as root.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crontab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command is the entry point to work with cron jobs.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950" spc="-1" strike="noStrike">
                <a:solidFill>
                  <a:srgbClr val="000000"/>
                </a:solidFill>
                <a:latin typeface="Arial"/>
                <a:ea typeface="Arial"/>
              </a:rPr>
              <a:t>Output Redirection</a:t>
            </a:r>
            <a:endParaRPr b="0" lang="en-IN" sz="2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92;ge7b91564ba_0_62" descr=""/>
          <p:cNvPicPr/>
          <p:nvPr/>
        </p:nvPicPr>
        <p:blipFill>
          <a:blip r:embed="rId1"/>
          <a:stretch/>
        </p:blipFill>
        <p:spPr>
          <a:xfrm>
            <a:off x="457200" y="1413360"/>
            <a:ext cx="8229240" cy="47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useful links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https://cryptography.io/en/latest/hazmat/primitives/asymmetric/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https://www.iplocation.net/public-vs-private-ip-address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https://www.csoonline.com/article/3246212/what-is-ssl-tls-and-how-this-encryption-protocol-works.html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https://ostoday.org/linux/what-are-the-components-of-linux-kernel.html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9320" y="228600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br/>
            <a:br/>
            <a:br/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openfortivpn 43.252.90.2:10443 -u himalaya.soni -p '7ZrAHVbAn3C@0dRi+Llz' --trusted-cert e2a8f53dc76043d3ea1eaf39a5f66193bd8a14382d041847ec614ab942bc7863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15840" y="4932720"/>
            <a:ext cx="33465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Paritosh Puri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E2E Networks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Relationship between applications, the kernel, and hardware.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60;ge7b91564ba_0_13" descr=""/>
          <p:cNvPicPr/>
          <p:nvPr/>
        </p:nvPicPr>
        <p:blipFill>
          <a:blip r:embed="rId1"/>
          <a:stretch/>
        </p:blipFill>
        <p:spPr>
          <a:xfrm>
            <a:off x="457200" y="1417680"/>
            <a:ext cx="7354080" cy="470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Linux File Structure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68;ge7b91564ba_0_2" descr=""/>
          <p:cNvPicPr/>
          <p:nvPr/>
        </p:nvPicPr>
        <p:blipFill>
          <a:blip r:embed="rId1"/>
          <a:stretch/>
        </p:blipFill>
        <p:spPr>
          <a:xfrm>
            <a:off x="457200" y="1538280"/>
            <a:ext cx="8229240" cy="452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750" spc="-1" strike="noStrike">
                <a:solidFill>
                  <a:srgbClr val="000000"/>
                </a:solidFill>
                <a:latin typeface="Arial"/>
                <a:ea typeface="Arial"/>
              </a:rPr>
              <a:t>What is the shell?</a:t>
            </a:r>
            <a:endParaRPr b="0" lang="en-IN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shell is a command interpreter that exposes an interface to the user to work with the underlying operating 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Terminal is a program that opens in a window and lets users interact with the shell.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cat /etc/shells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chsh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01400" y="30816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Terminal prompt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 Linux “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~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” is a shorthand for your home directory.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28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In Linux “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~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 ” is a shorthand for your home directory. 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83;ge7b91564ba_0_89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4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SSH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307520"/>
            <a:ext cx="8285040" cy="490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SSH, or Secure Shell, is a remote administration protocol that allows users to control and modify their remote servers over the Internet.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port 22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ssh root@101.53.152.229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user-name: password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key based: public key should be in remote server (~/.ssh/authorized_keys)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ssh-keygen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eval `ssh-agent -s`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ssh-add {private_key}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Create User/Group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adduser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command in Linux is used to add a new user to your current Linux machine.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command above creates the new user’s home directory and copies files from /etc/skel directory to the user’s home directory.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 will start a new shell as another user.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sudo useradd -g users -G wheel,developers username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1625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Firewall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05;ge79dbe78ab_1_0" descr=""/>
          <p:cNvPicPr/>
          <p:nvPr/>
        </p:nvPicPr>
        <p:blipFill>
          <a:blip r:embed="rId1"/>
          <a:stretch/>
        </p:blipFill>
        <p:spPr>
          <a:xfrm>
            <a:off x="457200" y="1352880"/>
            <a:ext cx="8108280" cy="41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2017-03-30T05:15:49Z</dcterms:created>
  <dc:creator>user</dc:creator>
  <dc:description/>
  <dc:language>en-IN</dc:language>
  <cp:lastModifiedBy/>
  <dcterms:modified xsi:type="dcterms:W3CDTF">2023-01-04T22:44:09Z</dcterms:modified>
  <cp:revision>2</cp:revision>
  <dc:subject/>
  <dc:title>LINUX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23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