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0855" y="1262769"/>
            <a:ext cx="7037730" cy="770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2571" y="2166908"/>
            <a:ext cx="9169400" cy="4157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95994" y="3121506"/>
            <a:ext cx="8212455" cy="2613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4750">
                <a:latin typeface="Times New Roman"/>
                <a:cs typeface="Times New Roman"/>
              </a:rPr>
              <a:t>Product</a:t>
            </a:r>
            <a:r>
              <a:rPr dirty="0" sz="4750" spc="-200">
                <a:latin typeface="Times New Roman"/>
                <a:cs typeface="Times New Roman"/>
              </a:rPr>
              <a:t> </a:t>
            </a:r>
            <a:r>
              <a:rPr dirty="0" sz="4750" spc="-10">
                <a:latin typeface="Times New Roman"/>
                <a:cs typeface="Times New Roman"/>
              </a:rPr>
              <a:t>Recommendation</a:t>
            </a:r>
            <a:r>
              <a:rPr dirty="0" sz="4750" spc="-200">
                <a:latin typeface="Times New Roman"/>
                <a:cs typeface="Times New Roman"/>
              </a:rPr>
              <a:t> </a:t>
            </a:r>
            <a:r>
              <a:rPr dirty="0" sz="4750" spc="-10">
                <a:latin typeface="Times New Roman"/>
                <a:cs typeface="Times New Roman"/>
              </a:rPr>
              <a:t>System</a:t>
            </a:r>
            <a:endParaRPr sz="4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710"/>
              </a:spcBef>
            </a:pPr>
            <a:r>
              <a:rPr dirty="0" sz="1950" spc="-35">
                <a:latin typeface="Times New Roman"/>
                <a:cs typeface="Times New Roman"/>
              </a:rPr>
              <a:t>Team</a:t>
            </a:r>
            <a:r>
              <a:rPr dirty="0" sz="1950" spc="-60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Members</a:t>
            </a:r>
            <a:endParaRPr sz="1950">
              <a:latin typeface="Times New Roman"/>
              <a:cs typeface="Times New Roman"/>
            </a:endParaRPr>
          </a:p>
          <a:p>
            <a:pPr algn="ctr" marL="2124075" marR="2117090">
              <a:lnSpc>
                <a:spcPct val="122900"/>
              </a:lnSpc>
            </a:pPr>
            <a:r>
              <a:rPr dirty="0" sz="1950" spc="-10">
                <a:latin typeface="Times New Roman"/>
                <a:cs typeface="Times New Roman"/>
              </a:rPr>
              <a:t>HIMAL</a:t>
            </a:r>
            <a:r>
              <a:rPr dirty="0" sz="1950" spc="-95">
                <a:latin typeface="Times New Roman"/>
                <a:cs typeface="Times New Roman"/>
              </a:rPr>
              <a:t> </a:t>
            </a:r>
            <a:r>
              <a:rPr dirty="0" sz="1950" spc="-45">
                <a:latin typeface="Times New Roman"/>
                <a:cs typeface="Times New Roman"/>
              </a:rPr>
              <a:t>PANDEY</a:t>
            </a:r>
            <a:r>
              <a:rPr dirty="0" sz="1950" spc="-80">
                <a:latin typeface="Times New Roman"/>
                <a:cs typeface="Times New Roman"/>
              </a:rPr>
              <a:t> </a:t>
            </a:r>
            <a:r>
              <a:rPr dirty="0" sz="1950" spc="-25">
                <a:latin typeface="Times New Roman"/>
                <a:cs typeface="Times New Roman"/>
              </a:rPr>
              <a:t>[RA2111003011922] </a:t>
            </a:r>
            <a:r>
              <a:rPr dirty="0" sz="1950" spc="-20">
                <a:latin typeface="Times New Roman"/>
                <a:cs typeface="Times New Roman"/>
              </a:rPr>
              <a:t>MEGHANA</a:t>
            </a:r>
            <a:r>
              <a:rPr dirty="0" sz="1950" spc="-114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RAJ</a:t>
            </a:r>
            <a:r>
              <a:rPr dirty="0" sz="1950" spc="-20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[RA2111003011921] </a:t>
            </a:r>
            <a:r>
              <a:rPr dirty="0" sz="1950">
                <a:latin typeface="Times New Roman"/>
                <a:cs typeface="Times New Roman"/>
              </a:rPr>
              <a:t>ASHI</a:t>
            </a:r>
            <a:r>
              <a:rPr dirty="0" sz="1950" spc="-25">
                <a:latin typeface="Times New Roman"/>
                <a:cs typeface="Times New Roman"/>
              </a:rPr>
              <a:t> </a:t>
            </a:r>
            <a:r>
              <a:rPr dirty="0" sz="1950" spc="-50">
                <a:latin typeface="Times New Roman"/>
                <a:cs typeface="Times New Roman"/>
              </a:rPr>
              <a:t>GUPTA</a:t>
            </a:r>
            <a:r>
              <a:rPr dirty="0" sz="1950" spc="-114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[RA2111003011925]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21" y="904188"/>
            <a:ext cx="2230092" cy="94181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795889" y="907398"/>
            <a:ext cx="5508625" cy="15513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2060"/>
              </a:lnSpc>
              <a:spcBef>
                <a:spcPts val="110"/>
              </a:spcBef>
            </a:pPr>
            <a:r>
              <a:rPr dirty="0" sz="1750">
                <a:latin typeface="Times New Roman"/>
                <a:cs typeface="Times New Roman"/>
              </a:rPr>
              <a:t>SRM</a:t>
            </a:r>
            <a:r>
              <a:rPr dirty="0" sz="1750" spc="-2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Institute</a:t>
            </a:r>
            <a:r>
              <a:rPr dirty="0" sz="1750" spc="-2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of</a:t>
            </a:r>
            <a:r>
              <a:rPr dirty="0" sz="1750" spc="-2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Science</a:t>
            </a:r>
            <a:r>
              <a:rPr dirty="0" sz="1750" spc="-2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and</a:t>
            </a:r>
            <a:r>
              <a:rPr dirty="0" sz="1750" spc="-5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Technology</a:t>
            </a: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ts val="2020"/>
              </a:lnSpc>
              <a:spcBef>
                <a:spcPts val="95"/>
              </a:spcBef>
            </a:pPr>
            <a:r>
              <a:rPr dirty="0" sz="1750">
                <a:latin typeface="Times New Roman"/>
                <a:cs typeface="Times New Roman"/>
              </a:rPr>
              <a:t>College</a:t>
            </a:r>
            <a:r>
              <a:rPr dirty="0" sz="1750" spc="-2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of</a:t>
            </a:r>
            <a:r>
              <a:rPr dirty="0" sz="1750" spc="-2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Engineering</a:t>
            </a:r>
            <a:r>
              <a:rPr dirty="0" sz="1750" spc="-2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&amp;</a:t>
            </a:r>
            <a:r>
              <a:rPr dirty="0" sz="1750" spc="-5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Technology</a:t>
            </a:r>
            <a:r>
              <a:rPr dirty="0" sz="1750" spc="-2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|</a:t>
            </a:r>
            <a:r>
              <a:rPr dirty="0" sz="1750" spc="-2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School</a:t>
            </a:r>
            <a:r>
              <a:rPr dirty="0" sz="1750" spc="-2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of</a:t>
            </a:r>
            <a:r>
              <a:rPr dirty="0" sz="1750" spc="-2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Computing </a:t>
            </a:r>
            <a:r>
              <a:rPr dirty="0" sz="1750">
                <a:latin typeface="Times New Roman"/>
                <a:cs typeface="Times New Roman"/>
              </a:rPr>
              <a:t>Department</a:t>
            </a:r>
            <a:r>
              <a:rPr dirty="0" sz="1750" spc="-2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of</a:t>
            </a:r>
            <a:r>
              <a:rPr dirty="0" sz="1750" spc="-2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Computing</a:t>
            </a:r>
            <a:r>
              <a:rPr dirty="0" sz="1750" spc="-6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Technologies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89"/>
              </a:spcBef>
            </a:pPr>
            <a:endParaRPr sz="1750">
              <a:latin typeface="Times New Roman"/>
              <a:cs typeface="Times New Roman"/>
            </a:endParaRPr>
          </a:p>
          <a:p>
            <a:pPr marL="216535">
              <a:lnSpc>
                <a:spcPct val="100000"/>
              </a:lnSpc>
            </a:pPr>
            <a:r>
              <a:rPr dirty="0" sz="1750" spc="-10" b="1">
                <a:latin typeface="Times New Roman"/>
                <a:cs typeface="Times New Roman"/>
              </a:rPr>
              <a:t>18CSC305J</a:t>
            </a:r>
            <a:r>
              <a:rPr dirty="0" sz="1750" spc="-100" b="1">
                <a:latin typeface="Times New Roman"/>
                <a:cs typeface="Times New Roman"/>
              </a:rPr>
              <a:t> </a:t>
            </a:r>
            <a:r>
              <a:rPr dirty="0" sz="1750" b="1">
                <a:latin typeface="Times New Roman"/>
                <a:cs typeface="Times New Roman"/>
              </a:rPr>
              <a:t>Artificial</a:t>
            </a:r>
            <a:r>
              <a:rPr dirty="0" sz="1750" spc="-15" b="1">
                <a:latin typeface="Times New Roman"/>
                <a:cs typeface="Times New Roman"/>
              </a:rPr>
              <a:t> </a:t>
            </a:r>
            <a:r>
              <a:rPr dirty="0" sz="1750" b="1">
                <a:latin typeface="Times New Roman"/>
                <a:cs typeface="Times New Roman"/>
              </a:rPr>
              <a:t>Intelligence</a:t>
            </a:r>
            <a:r>
              <a:rPr dirty="0" sz="1750" spc="-5" b="1">
                <a:latin typeface="Times New Roman"/>
                <a:cs typeface="Times New Roman"/>
              </a:rPr>
              <a:t> </a:t>
            </a:r>
            <a:r>
              <a:rPr dirty="0" sz="1750" b="1">
                <a:latin typeface="Times New Roman"/>
                <a:cs typeface="Times New Roman"/>
              </a:rPr>
              <a:t>–</a:t>
            </a:r>
            <a:r>
              <a:rPr dirty="0" sz="1750" spc="-5" b="1">
                <a:latin typeface="Times New Roman"/>
                <a:cs typeface="Times New Roman"/>
              </a:rPr>
              <a:t> </a:t>
            </a:r>
            <a:r>
              <a:rPr dirty="0" sz="1750" b="1">
                <a:latin typeface="Times New Roman"/>
                <a:cs typeface="Times New Roman"/>
              </a:rPr>
              <a:t>Mini</a:t>
            </a:r>
            <a:r>
              <a:rPr dirty="0" sz="1750" spc="-5" b="1">
                <a:latin typeface="Times New Roman"/>
                <a:cs typeface="Times New Roman"/>
              </a:rPr>
              <a:t> </a:t>
            </a:r>
            <a:r>
              <a:rPr dirty="0" sz="1750" spc="-10" b="1">
                <a:latin typeface="Times New Roman"/>
                <a:cs typeface="Times New Roman"/>
              </a:rPr>
              <a:t>Project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8274" rIns="0" bIns="0" rtlCol="0" vert="horz">
            <a:spAutoFit/>
          </a:bodyPr>
          <a:lstStyle/>
          <a:p>
            <a:pPr marL="195580">
              <a:lnSpc>
                <a:spcPct val="100000"/>
              </a:lnSpc>
              <a:spcBef>
                <a:spcPts val="114"/>
              </a:spcBef>
            </a:pPr>
            <a:r>
              <a:rPr dirty="0" sz="3150"/>
              <a:t>Prototype</a:t>
            </a:r>
            <a:r>
              <a:rPr dirty="0" sz="3150" spc="-25"/>
              <a:t> </a:t>
            </a:r>
            <a:r>
              <a:rPr dirty="0" sz="3150"/>
              <a:t>/</a:t>
            </a:r>
            <a:r>
              <a:rPr dirty="0" sz="3150" spc="-190"/>
              <a:t> </a:t>
            </a:r>
            <a:r>
              <a:rPr dirty="0" sz="3150"/>
              <a:t>Application</a:t>
            </a:r>
            <a:r>
              <a:rPr dirty="0" sz="3150" spc="-10"/>
              <a:t> Developed</a:t>
            </a:r>
            <a:endParaRPr sz="31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402" y="904189"/>
            <a:ext cx="1924968" cy="8129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94182" y="2319346"/>
            <a:ext cx="8642985" cy="3310254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5080">
              <a:lnSpc>
                <a:spcPts val="1860"/>
              </a:lnSpc>
              <a:spcBef>
                <a:spcPts val="280"/>
              </a:spcBef>
            </a:pPr>
            <a:r>
              <a:rPr dirty="0" sz="1650">
                <a:latin typeface="Calibri"/>
                <a:cs typeface="Calibri"/>
              </a:rPr>
              <a:t>Our</a:t>
            </a:r>
            <a:r>
              <a:rPr dirty="0" sz="1650" spc="1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product</a:t>
            </a:r>
            <a:r>
              <a:rPr dirty="0" sz="1650" spc="1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recommendation</a:t>
            </a:r>
            <a:r>
              <a:rPr dirty="0" sz="1650" spc="1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system</a:t>
            </a:r>
            <a:r>
              <a:rPr dirty="0" sz="1650" spc="2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prototype</a:t>
            </a:r>
            <a:r>
              <a:rPr dirty="0" sz="1650" spc="1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is</a:t>
            </a:r>
            <a:r>
              <a:rPr dirty="0" sz="1650" spc="1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designed</a:t>
            </a:r>
            <a:r>
              <a:rPr dirty="0" sz="1650" spc="2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to</a:t>
            </a:r>
            <a:r>
              <a:rPr dirty="0" sz="1650" spc="1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enhance</a:t>
            </a:r>
            <a:r>
              <a:rPr dirty="0" sz="1650" spc="1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the</a:t>
            </a:r>
            <a:r>
              <a:rPr dirty="0" sz="1650" spc="2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shopping</a:t>
            </a:r>
            <a:r>
              <a:rPr dirty="0" sz="1650" spc="1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experience</a:t>
            </a:r>
            <a:r>
              <a:rPr dirty="0" sz="1650" spc="15">
                <a:latin typeface="Calibri"/>
                <a:cs typeface="Calibri"/>
              </a:rPr>
              <a:t> </a:t>
            </a:r>
            <a:r>
              <a:rPr dirty="0" sz="1650" spc="-25">
                <a:latin typeface="Calibri"/>
                <a:cs typeface="Calibri"/>
              </a:rPr>
              <a:t>for </a:t>
            </a:r>
            <a:r>
              <a:rPr dirty="0" sz="1650">
                <a:latin typeface="Calibri"/>
                <a:cs typeface="Calibri"/>
              </a:rPr>
              <a:t>users</a:t>
            </a:r>
            <a:r>
              <a:rPr dirty="0" sz="1650" spc="-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and boost sales for e-commerce businesses. Here's an overview of the </a:t>
            </a:r>
            <a:r>
              <a:rPr dirty="0" sz="1650" spc="-10">
                <a:latin typeface="Calibri"/>
                <a:cs typeface="Calibri"/>
              </a:rPr>
              <a:t>application:</a:t>
            </a:r>
            <a:endParaRPr sz="1650">
              <a:latin typeface="Calibri"/>
              <a:cs typeface="Calibri"/>
            </a:endParaRPr>
          </a:p>
          <a:p>
            <a:pPr marL="258445" indent="-245745">
              <a:lnSpc>
                <a:spcPct val="100000"/>
              </a:lnSpc>
              <a:spcBef>
                <a:spcPts val="715"/>
              </a:spcBef>
              <a:buChar char="•"/>
              <a:tabLst>
                <a:tab pos="258445" algn="l"/>
              </a:tabLst>
            </a:pPr>
            <a:r>
              <a:rPr dirty="0" sz="1650">
                <a:latin typeface="Calibri"/>
                <a:cs typeface="Calibri"/>
              </a:rPr>
              <a:t>Rank</a:t>
            </a:r>
            <a:r>
              <a:rPr dirty="0" sz="1650" spc="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Based</a:t>
            </a:r>
            <a:r>
              <a:rPr dirty="0" sz="1650" spc="1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Product</a:t>
            </a:r>
            <a:r>
              <a:rPr dirty="0" sz="1650" spc="5">
                <a:latin typeface="Calibri"/>
                <a:cs typeface="Calibri"/>
              </a:rPr>
              <a:t> </a:t>
            </a:r>
            <a:r>
              <a:rPr dirty="0" sz="1650" spc="-10">
                <a:latin typeface="Calibri"/>
                <a:cs typeface="Calibri"/>
              </a:rPr>
              <a:t>Recommendation: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ts val="1860"/>
              </a:lnSpc>
              <a:spcBef>
                <a:spcPts val="919"/>
              </a:spcBef>
            </a:pPr>
            <a:r>
              <a:rPr dirty="0" sz="1650">
                <a:latin typeface="Calibri"/>
                <a:cs typeface="Calibri"/>
              </a:rPr>
              <a:t>Objective:</a:t>
            </a:r>
            <a:r>
              <a:rPr dirty="0" sz="1650" spc="18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Recommend</a:t>
            </a:r>
            <a:r>
              <a:rPr dirty="0" sz="1650" spc="19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top</a:t>
            </a:r>
            <a:r>
              <a:rPr dirty="0" sz="1650" spc="19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products</a:t>
            </a:r>
            <a:r>
              <a:rPr dirty="0" sz="1650" spc="19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with</a:t>
            </a:r>
            <a:r>
              <a:rPr dirty="0" sz="1650" spc="19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the</a:t>
            </a:r>
            <a:r>
              <a:rPr dirty="0" sz="1650" spc="19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highest</a:t>
            </a:r>
            <a:r>
              <a:rPr dirty="0" sz="1650" spc="19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number</a:t>
            </a:r>
            <a:r>
              <a:rPr dirty="0" sz="1650" spc="19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of</a:t>
            </a:r>
            <a:r>
              <a:rPr dirty="0" sz="1650" spc="19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ratings</a:t>
            </a:r>
            <a:r>
              <a:rPr dirty="0" sz="1650" spc="19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to</a:t>
            </a:r>
            <a:r>
              <a:rPr dirty="0" sz="1650" spc="19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target</a:t>
            </a:r>
            <a:r>
              <a:rPr dirty="0" sz="1650" spc="19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new</a:t>
            </a:r>
            <a:r>
              <a:rPr dirty="0" sz="1650" spc="190">
                <a:latin typeface="Calibri"/>
                <a:cs typeface="Calibri"/>
              </a:rPr>
              <a:t> </a:t>
            </a:r>
            <a:r>
              <a:rPr dirty="0" sz="1650" spc="-10">
                <a:latin typeface="Calibri"/>
                <a:cs typeface="Calibri"/>
              </a:rPr>
              <a:t>customers </a:t>
            </a:r>
            <a:r>
              <a:rPr dirty="0" sz="1650">
                <a:latin typeface="Calibri"/>
                <a:cs typeface="Calibri"/>
              </a:rPr>
              <a:t>and</a:t>
            </a:r>
            <a:r>
              <a:rPr dirty="0" sz="1650" spc="-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address the cold start </a:t>
            </a:r>
            <a:r>
              <a:rPr dirty="0" sz="1650" spc="-10">
                <a:latin typeface="Calibri"/>
                <a:cs typeface="Calibri"/>
              </a:rPr>
              <a:t>problem.</a:t>
            </a:r>
            <a:endParaRPr sz="1650">
              <a:latin typeface="Calibri"/>
              <a:cs typeface="Calibri"/>
            </a:endParaRPr>
          </a:p>
          <a:p>
            <a:pPr marL="12700" marR="5715">
              <a:lnSpc>
                <a:spcPts val="1860"/>
              </a:lnSpc>
              <a:spcBef>
                <a:spcPts val="875"/>
              </a:spcBef>
            </a:pPr>
            <a:r>
              <a:rPr dirty="0" sz="1650">
                <a:latin typeface="Calibri"/>
                <a:cs typeface="Calibri"/>
              </a:rPr>
              <a:t>Approach:</a:t>
            </a:r>
            <a:r>
              <a:rPr dirty="0" sz="1650" spc="8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Calculate</a:t>
            </a:r>
            <a:r>
              <a:rPr dirty="0" sz="1650" spc="8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the</a:t>
            </a:r>
            <a:r>
              <a:rPr dirty="0" sz="1650" spc="8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average</a:t>
            </a:r>
            <a:r>
              <a:rPr dirty="0" sz="1650" spc="9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rating</a:t>
            </a:r>
            <a:r>
              <a:rPr dirty="0" sz="1650" spc="8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and</a:t>
            </a:r>
            <a:r>
              <a:rPr dirty="0" sz="1650" spc="8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total</a:t>
            </a:r>
            <a:r>
              <a:rPr dirty="0" sz="1650" spc="9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number</a:t>
            </a:r>
            <a:r>
              <a:rPr dirty="0" sz="1650" spc="8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of</a:t>
            </a:r>
            <a:r>
              <a:rPr dirty="0" sz="1650" spc="8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ratings</a:t>
            </a:r>
            <a:r>
              <a:rPr dirty="0" sz="1650" spc="9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for</a:t>
            </a:r>
            <a:r>
              <a:rPr dirty="0" sz="1650" spc="8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each</a:t>
            </a:r>
            <a:r>
              <a:rPr dirty="0" sz="1650" spc="8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product.</a:t>
            </a:r>
            <a:r>
              <a:rPr dirty="0" sz="1650" spc="9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Sort</a:t>
            </a:r>
            <a:r>
              <a:rPr dirty="0" sz="1650" spc="85">
                <a:latin typeface="Calibri"/>
                <a:cs typeface="Calibri"/>
              </a:rPr>
              <a:t> </a:t>
            </a:r>
            <a:r>
              <a:rPr dirty="0" sz="1650" spc="-10">
                <a:latin typeface="Calibri"/>
                <a:cs typeface="Calibri"/>
              </a:rPr>
              <a:t>products </a:t>
            </a:r>
            <a:r>
              <a:rPr dirty="0" sz="1650">
                <a:latin typeface="Calibri"/>
                <a:cs typeface="Calibri"/>
              </a:rPr>
              <a:t>by</a:t>
            </a:r>
            <a:r>
              <a:rPr dirty="0" sz="1650" spc="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average</a:t>
            </a:r>
            <a:r>
              <a:rPr dirty="0" sz="1650" spc="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rating</a:t>
            </a:r>
            <a:r>
              <a:rPr dirty="0" sz="1650" spc="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and</a:t>
            </a:r>
            <a:r>
              <a:rPr dirty="0" sz="1650" spc="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recommend</a:t>
            </a:r>
            <a:r>
              <a:rPr dirty="0" sz="1650" spc="1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top</a:t>
            </a:r>
            <a:r>
              <a:rPr dirty="0" sz="1650" spc="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products</a:t>
            </a:r>
            <a:r>
              <a:rPr dirty="0" sz="1650" spc="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with</a:t>
            </a:r>
            <a:r>
              <a:rPr dirty="0" sz="1650" spc="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a</a:t>
            </a:r>
            <a:r>
              <a:rPr dirty="0" sz="1650" spc="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specified</a:t>
            </a:r>
            <a:r>
              <a:rPr dirty="0" sz="1650" spc="1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minimum</a:t>
            </a:r>
            <a:r>
              <a:rPr dirty="0" sz="1650" spc="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number</a:t>
            </a:r>
            <a:r>
              <a:rPr dirty="0" sz="1650" spc="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of</a:t>
            </a:r>
            <a:r>
              <a:rPr dirty="0" sz="1650" spc="5">
                <a:latin typeface="Calibri"/>
                <a:cs typeface="Calibri"/>
              </a:rPr>
              <a:t> </a:t>
            </a:r>
            <a:r>
              <a:rPr dirty="0" sz="1650" spc="-10">
                <a:latin typeface="Calibri"/>
                <a:cs typeface="Calibri"/>
              </a:rPr>
              <a:t>interactions.</a:t>
            </a:r>
            <a:endParaRPr sz="1650">
              <a:latin typeface="Calibri"/>
              <a:cs typeface="Calibri"/>
            </a:endParaRPr>
          </a:p>
          <a:p>
            <a:pPr marL="258445" indent="-245745">
              <a:lnSpc>
                <a:spcPct val="100000"/>
              </a:lnSpc>
              <a:spcBef>
                <a:spcPts val="710"/>
              </a:spcBef>
              <a:buChar char="•"/>
              <a:tabLst>
                <a:tab pos="258445" algn="l"/>
              </a:tabLst>
            </a:pPr>
            <a:r>
              <a:rPr dirty="0" sz="1650">
                <a:latin typeface="Calibri"/>
                <a:cs typeface="Calibri"/>
              </a:rPr>
              <a:t>Similarity-based</a:t>
            </a:r>
            <a:r>
              <a:rPr dirty="0" sz="1650" spc="-1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Collaborative</a:t>
            </a:r>
            <a:r>
              <a:rPr dirty="0" sz="1650" spc="-10">
                <a:latin typeface="Calibri"/>
                <a:cs typeface="Calibri"/>
              </a:rPr>
              <a:t> Filtering: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650">
                <a:latin typeface="Calibri"/>
                <a:cs typeface="Calibri"/>
              </a:rPr>
              <a:t>Objective:</a:t>
            </a:r>
            <a:r>
              <a:rPr dirty="0" sz="1650" spc="-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Provide</a:t>
            </a:r>
            <a:r>
              <a:rPr dirty="0" sz="1650" spc="-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personalized</a:t>
            </a:r>
            <a:r>
              <a:rPr dirty="0" sz="1650" spc="-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recommendations to</a:t>
            </a:r>
            <a:r>
              <a:rPr dirty="0" sz="1650" spc="-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users</a:t>
            </a:r>
            <a:r>
              <a:rPr dirty="0" sz="1650" spc="-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based</a:t>
            </a:r>
            <a:r>
              <a:rPr dirty="0" sz="1650" spc="-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on interactions</a:t>
            </a:r>
            <a:r>
              <a:rPr dirty="0" sz="1650" spc="-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of</a:t>
            </a:r>
            <a:r>
              <a:rPr dirty="0" sz="1650" spc="-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similar</a:t>
            </a:r>
            <a:r>
              <a:rPr dirty="0" sz="1650" spc="-5">
                <a:latin typeface="Calibri"/>
                <a:cs typeface="Calibri"/>
              </a:rPr>
              <a:t> </a:t>
            </a:r>
            <a:r>
              <a:rPr dirty="0" sz="1650" spc="-10">
                <a:latin typeface="Calibri"/>
                <a:cs typeface="Calibri"/>
              </a:rPr>
              <a:t>users.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ts val="1860"/>
              </a:lnSpc>
              <a:spcBef>
                <a:spcPts val="919"/>
              </a:spcBef>
            </a:pPr>
            <a:r>
              <a:rPr dirty="0" sz="1650">
                <a:latin typeface="Calibri"/>
                <a:cs typeface="Calibri"/>
              </a:rPr>
              <a:t>Approach:</a:t>
            </a:r>
            <a:r>
              <a:rPr dirty="0" sz="1650" spc="22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Convert</a:t>
            </a:r>
            <a:r>
              <a:rPr dirty="0" sz="1650" spc="22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user</a:t>
            </a:r>
            <a:r>
              <a:rPr dirty="0" sz="1650" spc="22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IDs</a:t>
            </a:r>
            <a:r>
              <a:rPr dirty="0" sz="1650" spc="22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to</a:t>
            </a:r>
            <a:r>
              <a:rPr dirty="0" sz="1650" spc="22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integers</a:t>
            </a:r>
            <a:r>
              <a:rPr dirty="0" sz="1650" spc="22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for</a:t>
            </a:r>
            <a:r>
              <a:rPr dirty="0" sz="1650" spc="22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convenience.</a:t>
            </a:r>
            <a:r>
              <a:rPr dirty="0" sz="1650" spc="22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Find</a:t>
            </a:r>
            <a:r>
              <a:rPr dirty="0" sz="1650" spc="22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similar</a:t>
            </a:r>
            <a:r>
              <a:rPr dirty="0" sz="1650" spc="22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users</a:t>
            </a:r>
            <a:r>
              <a:rPr dirty="0" sz="1650" spc="22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using</a:t>
            </a:r>
            <a:r>
              <a:rPr dirty="0" sz="1650" spc="22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cosine</a:t>
            </a:r>
            <a:r>
              <a:rPr dirty="0" sz="1650" spc="220">
                <a:latin typeface="Calibri"/>
                <a:cs typeface="Calibri"/>
              </a:rPr>
              <a:t> </a:t>
            </a:r>
            <a:r>
              <a:rPr dirty="0" sz="1650" spc="-10">
                <a:latin typeface="Calibri"/>
                <a:cs typeface="Calibri"/>
              </a:rPr>
              <a:t>similarity </a:t>
            </a:r>
            <a:r>
              <a:rPr dirty="0" sz="1650">
                <a:latin typeface="Calibri"/>
                <a:cs typeface="Calibri"/>
              </a:rPr>
              <a:t>and</a:t>
            </a:r>
            <a:r>
              <a:rPr dirty="0" sz="1650" spc="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recommend</a:t>
            </a:r>
            <a:r>
              <a:rPr dirty="0" sz="1650" spc="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products</a:t>
            </a:r>
            <a:r>
              <a:rPr dirty="0" sz="1650" spc="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based</a:t>
            </a:r>
            <a:r>
              <a:rPr dirty="0" sz="1650" spc="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on</a:t>
            </a:r>
            <a:r>
              <a:rPr dirty="0" sz="1650" spc="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interactions</a:t>
            </a:r>
            <a:r>
              <a:rPr dirty="0" sz="1650" spc="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of</a:t>
            </a:r>
            <a:r>
              <a:rPr dirty="0" sz="1650" spc="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similar</a:t>
            </a:r>
            <a:r>
              <a:rPr dirty="0" sz="1650" spc="5">
                <a:latin typeface="Calibri"/>
                <a:cs typeface="Calibri"/>
              </a:rPr>
              <a:t> </a:t>
            </a:r>
            <a:r>
              <a:rPr dirty="0" sz="1650" spc="-10">
                <a:latin typeface="Calibri"/>
                <a:cs typeface="Calibri"/>
              </a:rPr>
              <a:t>users.</a:t>
            </a:r>
            <a:endParaRPr sz="1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8274" rIns="0" bIns="0" rtlCol="0" vert="horz">
            <a:spAutoFit/>
          </a:bodyPr>
          <a:lstStyle/>
          <a:p>
            <a:pPr marL="195580">
              <a:lnSpc>
                <a:spcPct val="100000"/>
              </a:lnSpc>
              <a:spcBef>
                <a:spcPts val="114"/>
              </a:spcBef>
            </a:pPr>
            <a:r>
              <a:rPr dirty="0" sz="3150"/>
              <a:t>Prototype</a:t>
            </a:r>
            <a:r>
              <a:rPr dirty="0" sz="3150" spc="-25"/>
              <a:t> </a:t>
            </a:r>
            <a:r>
              <a:rPr dirty="0" sz="3150"/>
              <a:t>/</a:t>
            </a:r>
            <a:r>
              <a:rPr dirty="0" sz="3150" spc="-190"/>
              <a:t> </a:t>
            </a:r>
            <a:r>
              <a:rPr dirty="0" sz="3150"/>
              <a:t>Application</a:t>
            </a:r>
            <a:r>
              <a:rPr dirty="0" sz="3150" spc="-10"/>
              <a:t> Developed</a:t>
            </a:r>
            <a:endParaRPr sz="3150"/>
          </a:p>
        </p:txBody>
      </p:sp>
      <p:sp>
        <p:nvSpPr>
          <p:cNvPr id="3" name="object 3" descr=""/>
          <p:cNvSpPr txBox="1"/>
          <p:nvPr/>
        </p:nvSpPr>
        <p:spPr>
          <a:xfrm>
            <a:off x="737171" y="2265869"/>
            <a:ext cx="9125585" cy="3837304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93675" indent="-15557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93675" algn="l"/>
              </a:tabLst>
            </a:pPr>
            <a:r>
              <a:rPr dirty="0" sz="1900" spc="-10">
                <a:latin typeface="Calibri"/>
                <a:cs typeface="Calibri"/>
              </a:rPr>
              <a:t>Model-</a:t>
            </a:r>
            <a:r>
              <a:rPr dirty="0" sz="1900">
                <a:latin typeface="Calibri"/>
                <a:cs typeface="Calibri"/>
              </a:rPr>
              <a:t>based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Collaborative</a:t>
            </a:r>
            <a:r>
              <a:rPr dirty="0" sz="1900" spc="-10">
                <a:latin typeface="Calibri"/>
                <a:cs typeface="Calibri"/>
              </a:rPr>
              <a:t> Filtering:</a:t>
            </a:r>
            <a:endParaRPr sz="1900">
              <a:latin typeface="Calibri"/>
              <a:cs typeface="Calibri"/>
            </a:endParaRPr>
          </a:p>
          <a:p>
            <a:pPr marL="38100" marR="44450">
              <a:lnSpc>
                <a:spcPts val="2100"/>
              </a:lnSpc>
              <a:spcBef>
                <a:spcPts val="730"/>
              </a:spcBef>
            </a:pPr>
            <a:r>
              <a:rPr dirty="0" sz="1900">
                <a:latin typeface="Calibri"/>
                <a:cs typeface="Calibri"/>
              </a:rPr>
              <a:t>Objective: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Provide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personalized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recommendations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based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on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user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behavior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and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preferences, </a:t>
            </a:r>
            <a:r>
              <a:rPr dirty="0" sz="1900">
                <a:latin typeface="Calibri"/>
                <a:cs typeface="Calibri"/>
              </a:rPr>
              <a:t>addressing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challenges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of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sparsity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and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scalability.</a:t>
            </a:r>
            <a:endParaRPr sz="1900">
              <a:latin typeface="Calibri"/>
              <a:cs typeface="Calibri"/>
            </a:endParaRPr>
          </a:p>
          <a:p>
            <a:pPr marL="38100" marR="30480">
              <a:lnSpc>
                <a:spcPts val="2100"/>
              </a:lnSpc>
              <a:spcBef>
                <a:spcPts val="685"/>
              </a:spcBef>
            </a:pPr>
            <a:r>
              <a:rPr dirty="0" sz="1900">
                <a:latin typeface="Calibri"/>
                <a:cs typeface="Calibri"/>
              </a:rPr>
              <a:t>Approach: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Use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compressed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sparse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row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(CSR)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matrix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for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memory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efficiency.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Perform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singular </a:t>
            </a:r>
            <a:r>
              <a:rPr dirty="0" sz="1900">
                <a:latin typeface="Calibri"/>
                <a:cs typeface="Calibri"/>
              </a:rPr>
              <a:t>value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decomposition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(SVD)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to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reduce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dimensionality.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Calculate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predicted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ratings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and </a:t>
            </a:r>
            <a:r>
              <a:rPr dirty="0" sz="1900">
                <a:latin typeface="Calibri"/>
                <a:cs typeface="Calibri"/>
              </a:rPr>
              <a:t>recommend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top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products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based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on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user's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ratings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and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predicted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ratings.</a:t>
            </a:r>
            <a:endParaRPr sz="1900">
              <a:latin typeface="Calibri"/>
              <a:cs typeface="Calibri"/>
            </a:endParaRPr>
          </a:p>
          <a:p>
            <a:pPr marL="193675" indent="-15557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193675" algn="l"/>
              </a:tabLst>
            </a:pPr>
            <a:r>
              <a:rPr dirty="0" sz="1900">
                <a:latin typeface="Calibri"/>
                <a:cs typeface="Calibri"/>
              </a:rPr>
              <a:t>Evaluation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of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the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Model:</a:t>
            </a:r>
            <a:endParaRPr sz="1900">
              <a:latin typeface="Calibri"/>
              <a:cs typeface="Calibri"/>
            </a:endParaRPr>
          </a:p>
          <a:p>
            <a:pPr marL="38100" marR="128270">
              <a:lnSpc>
                <a:spcPct val="122200"/>
              </a:lnSpc>
            </a:pPr>
            <a:r>
              <a:rPr dirty="0" sz="1900">
                <a:latin typeface="Calibri"/>
                <a:cs typeface="Calibri"/>
              </a:rPr>
              <a:t>Calculate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average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actual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ratings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and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predicted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ratings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to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assess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model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performance. </a:t>
            </a:r>
            <a:r>
              <a:rPr dirty="0" sz="1900">
                <a:latin typeface="Calibri"/>
                <a:cs typeface="Calibri"/>
              </a:rPr>
              <a:t>Compute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the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Root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Mean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Squared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Error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(RMSE)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to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measure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the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accuracy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of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the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SVD</a:t>
            </a:r>
            <a:r>
              <a:rPr dirty="0" sz="1900" spc="-10">
                <a:latin typeface="Calibri"/>
                <a:cs typeface="Calibri"/>
              </a:rPr>
              <a:t> model.</a:t>
            </a:r>
            <a:endParaRPr sz="1900">
              <a:latin typeface="Calibri"/>
              <a:cs typeface="Calibri"/>
            </a:endParaRPr>
          </a:p>
          <a:p>
            <a:pPr marL="38100" marR="140970">
              <a:lnSpc>
                <a:spcPts val="2100"/>
              </a:lnSpc>
              <a:spcBef>
                <a:spcPts val="725"/>
              </a:spcBef>
            </a:pPr>
            <a:r>
              <a:rPr dirty="0" sz="1900">
                <a:latin typeface="Calibri"/>
                <a:cs typeface="Calibri"/>
              </a:rPr>
              <a:t>Overall,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our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application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offers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comprehensive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solution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for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product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recommendation, </a:t>
            </a:r>
            <a:r>
              <a:rPr dirty="0" sz="1900">
                <a:latin typeface="Calibri"/>
                <a:cs typeface="Calibri"/>
              </a:rPr>
              <a:t>leveraging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machine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learning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algorithms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to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deliver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personalized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and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relevant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suggestions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to </a:t>
            </a:r>
            <a:r>
              <a:rPr dirty="0" sz="1900">
                <a:latin typeface="Calibri"/>
                <a:cs typeface="Calibri"/>
              </a:rPr>
              <a:t>users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while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addressing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the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challenges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of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the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cold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start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problem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and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sparsity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in</a:t>
            </a:r>
            <a:r>
              <a:rPr dirty="0" sz="1900" spc="-10">
                <a:latin typeface="Calibri"/>
                <a:cs typeface="Calibri"/>
              </a:rPr>
              <a:t> data.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55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500">
                <a:latin typeface="Calibri"/>
                <a:cs typeface="Calibri"/>
              </a:rPr>
              <a:t>Application</a:t>
            </a:r>
            <a:r>
              <a:rPr dirty="0" sz="3500" spc="-80">
                <a:latin typeface="Calibri"/>
                <a:cs typeface="Calibri"/>
              </a:rPr>
              <a:t> </a:t>
            </a:r>
            <a:r>
              <a:rPr dirty="0" sz="3500">
                <a:latin typeface="Calibri"/>
                <a:cs typeface="Calibri"/>
              </a:rPr>
              <a:t>Developed</a:t>
            </a:r>
            <a:r>
              <a:rPr dirty="0" sz="3500" spc="-70">
                <a:latin typeface="Calibri"/>
                <a:cs typeface="Calibri"/>
              </a:rPr>
              <a:t> </a:t>
            </a:r>
            <a:r>
              <a:rPr dirty="0" sz="3500" spc="-10">
                <a:latin typeface="Calibri"/>
                <a:cs typeface="Calibri"/>
              </a:rPr>
              <a:t>Workflow</a:t>
            </a:r>
            <a:endParaRPr sz="35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402" y="904189"/>
            <a:ext cx="1924968" cy="81295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970986" y="2337701"/>
            <a:ext cx="8927465" cy="37795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50" spc="-10">
                <a:latin typeface="Calibri"/>
                <a:cs typeface="Calibri"/>
              </a:rPr>
              <a:t>Workflow</a:t>
            </a:r>
            <a:r>
              <a:rPr dirty="0" sz="1750" spc="-4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for</a:t>
            </a:r>
            <a:r>
              <a:rPr dirty="0" sz="1750" spc="-4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Product</a:t>
            </a:r>
            <a:r>
              <a:rPr dirty="0" sz="1750" spc="-4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Recommendation</a:t>
            </a:r>
            <a:r>
              <a:rPr dirty="0" sz="1750" spc="-4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System</a:t>
            </a:r>
            <a:r>
              <a:rPr dirty="0" sz="1750" spc="-4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Application:</a:t>
            </a:r>
            <a:endParaRPr sz="1750">
              <a:latin typeface="Calibri"/>
              <a:cs typeface="Calibri"/>
            </a:endParaRPr>
          </a:p>
          <a:p>
            <a:pPr marL="170815" indent="-158115">
              <a:lnSpc>
                <a:spcPct val="100000"/>
              </a:lnSpc>
              <a:spcBef>
                <a:spcPts val="2120"/>
              </a:spcBef>
              <a:buChar char="•"/>
              <a:tabLst>
                <a:tab pos="170815" algn="l"/>
              </a:tabLst>
            </a:pPr>
            <a:r>
              <a:rPr dirty="0" sz="1750">
                <a:latin typeface="Calibri"/>
                <a:cs typeface="Calibri"/>
              </a:rPr>
              <a:t>Data</a:t>
            </a:r>
            <a:r>
              <a:rPr dirty="0" sz="1750" spc="-4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Collection</a:t>
            </a:r>
            <a:r>
              <a:rPr dirty="0" sz="1750" spc="-4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and</a:t>
            </a:r>
            <a:r>
              <a:rPr dirty="0" sz="1750" spc="-4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Preprocessing:</a:t>
            </a: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499"/>
              </a:lnSpc>
            </a:pPr>
            <a:r>
              <a:rPr dirty="0" sz="1750">
                <a:latin typeface="Calibri"/>
                <a:cs typeface="Calibri"/>
              </a:rPr>
              <a:t>Gather</a:t>
            </a:r>
            <a:r>
              <a:rPr dirty="0" sz="1750" spc="21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data</a:t>
            </a:r>
            <a:r>
              <a:rPr dirty="0" sz="1750" spc="21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from</a:t>
            </a:r>
            <a:r>
              <a:rPr dirty="0" sz="1750" spc="21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various</a:t>
            </a:r>
            <a:r>
              <a:rPr dirty="0" sz="1750" spc="22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sources</a:t>
            </a:r>
            <a:r>
              <a:rPr dirty="0" sz="1750" spc="21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including</a:t>
            </a:r>
            <a:r>
              <a:rPr dirty="0" sz="1750" spc="21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user</a:t>
            </a:r>
            <a:r>
              <a:rPr dirty="0" sz="1750" spc="21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interactions,</a:t>
            </a:r>
            <a:r>
              <a:rPr dirty="0" sz="1750" spc="22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product</a:t>
            </a:r>
            <a:r>
              <a:rPr dirty="0" sz="1750" spc="21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attributes,</a:t>
            </a:r>
            <a:r>
              <a:rPr dirty="0" sz="1750" spc="21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and</a:t>
            </a:r>
            <a:r>
              <a:rPr dirty="0" sz="1750" spc="22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historical transactions.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750" spc="-10">
                <a:latin typeface="Calibri"/>
                <a:cs typeface="Calibri"/>
              </a:rPr>
              <a:t>Preprocess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the</a:t>
            </a:r>
            <a:r>
              <a:rPr dirty="0" sz="1750" spc="-3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data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to</a:t>
            </a:r>
            <a:r>
              <a:rPr dirty="0" sz="1750" spc="-3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clean</a:t>
            </a:r>
            <a:r>
              <a:rPr dirty="0" sz="1750" spc="-3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inconsistencies,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handle</a:t>
            </a:r>
            <a:r>
              <a:rPr dirty="0" sz="1750" spc="-3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missing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values,</a:t>
            </a:r>
            <a:r>
              <a:rPr dirty="0" sz="1750" spc="-3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and</a:t>
            </a:r>
            <a:r>
              <a:rPr dirty="0" sz="1750" spc="-3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format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it</a:t>
            </a:r>
            <a:r>
              <a:rPr dirty="0" sz="1750" spc="-3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for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analysis.</a:t>
            </a:r>
            <a:endParaRPr sz="1750">
              <a:latin typeface="Calibri"/>
              <a:cs typeface="Calibri"/>
            </a:endParaRPr>
          </a:p>
          <a:p>
            <a:pPr marL="170815" indent="-158115">
              <a:lnSpc>
                <a:spcPct val="100000"/>
              </a:lnSpc>
              <a:spcBef>
                <a:spcPts val="15"/>
              </a:spcBef>
              <a:buChar char="•"/>
              <a:tabLst>
                <a:tab pos="170815" algn="l"/>
              </a:tabLst>
            </a:pPr>
            <a:r>
              <a:rPr dirty="0" sz="1750" spc="-10">
                <a:latin typeface="Calibri"/>
                <a:cs typeface="Calibri"/>
              </a:rPr>
              <a:t>Exploratory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Data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Analysis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(EDA):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750">
                <a:latin typeface="Calibri"/>
                <a:cs typeface="Calibri"/>
              </a:rPr>
              <a:t>Conduct</a:t>
            </a:r>
            <a:r>
              <a:rPr dirty="0" sz="1750" spc="-4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exploratory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data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analysis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to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gain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insights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into</a:t>
            </a:r>
            <a:r>
              <a:rPr dirty="0" sz="1750" spc="-4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the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characteristics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of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the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dataset.</a:t>
            </a: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499"/>
              </a:lnSpc>
              <a:tabLst>
                <a:tab pos="880744" algn="l"/>
                <a:tab pos="1869439" algn="l"/>
                <a:tab pos="2677795" algn="l"/>
                <a:tab pos="3184525" algn="l"/>
                <a:tab pos="4440555" algn="l"/>
                <a:tab pos="5410200" algn="l"/>
                <a:tab pos="6367145" algn="l"/>
                <a:tab pos="7283450" algn="l"/>
                <a:tab pos="7821295" algn="l"/>
                <a:tab pos="8303259" algn="l"/>
              </a:tabLst>
            </a:pPr>
            <a:r>
              <a:rPr dirty="0" sz="1750" spc="-10">
                <a:latin typeface="Calibri"/>
                <a:cs typeface="Calibri"/>
              </a:rPr>
              <a:t>Identify</a:t>
            </a:r>
            <a:r>
              <a:rPr dirty="0" sz="1750">
                <a:latin typeface="Calibri"/>
                <a:cs typeface="Calibri"/>
              </a:rPr>
              <a:t>	</a:t>
            </a:r>
            <a:r>
              <a:rPr dirty="0" sz="1750" spc="-10">
                <a:latin typeface="Calibri"/>
                <a:cs typeface="Calibri"/>
              </a:rPr>
              <a:t>patterns,</a:t>
            </a:r>
            <a:r>
              <a:rPr dirty="0" sz="1750">
                <a:latin typeface="Calibri"/>
                <a:cs typeface="Calibri"/>
              </a:rPr>
              <a:t>	</a:t>
            </a:r>
            <a:r>
              <a:rPr dirty="0" sz="1750" spc="-10">
                <a:latin typeface="Calibri"/>
                <a:cs typeface="Calibri"/>
              </a:rPr>
              <a:t>trends,</a:t>
            </a:r>
            <a:r>
              <a:rPr dirty="0" sz="1750">
                <a:latin typeface="Calibri"/>
                <a:cs typeface="Calibri"/>
              </a:rPr>
              <a:t>	</a:t>
            </a:r>
            <a:r>
              <a:rPr dirty="0" sz="1750" spc="-25">
                <a:latin typeface="Calibri"/>
                <a:cs typeface="Calibri"/>
              </a:rPr>
              <a:t>and</a:t>
            </a:r>
            <a:r>
              <a:rPr dirty="0" sz="1750">
                <a:latin typeface="Calibri"/>
                <a:cs typeface="Calibri"/>
              </a:rPr>
              <a:t>	</a:t>
            </a:r>
            <a:r>
              <a:rPr dirty="0" sz="1750" spc="-10">
                <a:latin typeface="Calibri"/>
                <a:cs typeface="Calibri"/>
              </a:rPr>
              <a:t>correlations</a:t>
            </a:r>
            <a:r>
              <a:rPr dirty="0" sz="1750">
                <a:latin typeface="Calibri"/>
                <a:cs typeface="Calibri"/>
              </a:rPr>
              <a:t>	</a:t>
            </a:r>
            <a:r>
              <a:rPr dirty="0" sz="1750" spc="-10">
                <a:latin typeface="Calibri"/>
                <a:cs typeface="Calibri"/>
              </a:rPr>
              <a:t>between</a:t>
            </a:r>
            <a:r>
              <a:rPr dirty="0" sz="1750">
                <a:latin typeface="Calibri"/>
                <a:cs typeface="Calibri"/>
              </a:rPr>
              <a:t>	</a:t>
            </a:r>
            <a:r>
              <a:rPr dirty="0" sz="1750" spc="-10">
                <a:latin typeface="Calibri"/>
                <a:cs typeface="Calibri"/>
              </a:rPr>
              <a:t>different</a:t>
            </a:r>
            <a:r>
              <a:rPr dirty="0" sz="1750">
                <a:latin typeface="Calibri"/>
                <a:cs typeface="Calibri"/>
              </a:rPr>
              <a:t>	</a:t>
            </a:r>
            <a:r>
              <a:rPr dirty="0" sz="1750" spc="-10">
                <a:latin typeface="Calibri"/>
                <a:cs typeface="Calibri"/>
              </a:rPr>
              <a:t>features</a:t>
            </a:r>
            <a:r>
              <a:rPr dirty="0" sz="1750">
                <a:latin typeface="Calibri"/>
                <a:cs typeface="Calibri"/>
              </a:rPr>
              <a:t>	</a:t>
            </a:r>
            <a:r>
              <a:rPr dirty="0" sz="1750" spc="-20">
                <a:latin typeface="Calibri"/>
                <a:cs typeface="Calibri"/>
              </a:rPr>
              <a:t>that</a:t>
            </a:r>
            <a:r>
              <a:rPr dirty="0" sz="1750">
                <a:latin typeface="Calibri"/>
                <a:cs typeface="Calibri"/>
              </a:rPr>
              <a:t>	</a:t>
            </a:r>
            <a:r>
              <a:rPr dirty="0" sz="1750" spc="-25">
                <a:latin typeface="Calibri"/>
                <a:cs typeface="Calibri"/>
              </a:rPr>
              <a:t>can</a:t>
            </a:r>
            <a:r>
              <a:rPr dirty="0" sz="1750">
                <a:latin typeface="Calibri"/>
                <a:cs typeface="Calibri"/>
              </a:rPr>
              <a:t>	</a:t>
            </a:r>
            <a:r>
              <a:rPr dirty="0" sz="1750" spc="-10">
                <a:latin typeface="Calibri"/>
                <a:cs typeface="Calibri"/>
              </a:rPr>
              <a:t>inform recommendation</a:t>
            </a:r>
            <a:r>
              <a:rPr dirty="0" sz="1750" spc="1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strategies.</a:t>
            </a:r>
            <a:endParaRPr sz="1750">
              <a:latin typeface="Calibri"/>
              <a:cs typeface="Calibri"/>
            </a:endParaRPr>
          </a:p>
          <a:p>
            <a:pPr marL="170815" indent="-158115">
              <a:lnSpc>
                <a:spcPct val="100000"/>
              </a:lnSpc>
              <a:spcBef>
                <a:spcPts val="10"/>
              </a:spcBef>
              <a:buChar char="•"/>
              <a:tabLst>
                <a:tab pos="170815" algn="l"/>
              </a:tabLst>
            </a:pPr>
            <a:r>
              <a:rPr dirty="0" sz="1750" spc="-10">
                <a:latin typeface="Calibri"/>
                <a:cs typeface="Calibri"/>
              </a:rPr>
              <a:t>Feature</a:t>
            </a:r>
            <a:r>
              <a:rPr dirty="0" sz="1750" spc="-5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Engineering:</a:t>
            </a:r>
            <a:endParaRPr sz="1750">
              <a:latin typeface="Calibri"/>
              <a:cs typeface="Calibri"/>
            </a:endParaRPr>
          </a:p>
          <a:p>
            <a:pPr marL="12700" marR="459740">
              <a:lnSpc>
                <a:spcPct val="100499"/>
              </a:lnSpc>
            </a:pPr>
            <a:r>
              <a:rPr dirty="0" sz="1750">
                <a:latin typeface="Calibri"/>
                <a:cs typeface="Calibri"/>
              </a:rPr>
              <a:t>Extract</a:t>
            </a:r>
            <a:r>
              <a:rPr dirty="0" sz="1750" spc="-4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relevant</a:t>
            </a:r>
            <a:r>
              <a:rPr dirty="0" sz="1750" spc="-4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features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from</a:t>
            </a:r>
            <a:r>
              <a:rPr dirty="0" sz="1750" spc="-4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the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dataset</a:t>
            </a:r>
            <a:r>
              <a:rPr dirty="0" sz="1750" spc="-4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that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can</a:t>
            </a:r>
            <a:r>
              <a:rPr dirty="0" sz="1750" spc="-4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be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used</a:t>
            </a:r>
            <a:r>
              <a:rPr dirty="0" sz="1750" spc="-4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to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build</a:t>
            </a:r>
            <a:r>
              <a:rPr dirty="0" sz="1750" spc="-4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recommendation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models. </a:t>
            </a:r>
            <a:r>
              <a:rPr dirty="0" sz="1750">
                <a:latin typeface="Calibri"/>
                <a:cs typeface="Calibri"/>
              </a:rPr>
              <a:t>Create</a:t>
            </a:r>
            <a:r>
              <a:rPr dirty="0" sz="1750" spc="-4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user</a:t>
            </a:r>
            <a:r>
              <a:rPr dirty="0" sz="1750" spc="-4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profiles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based</a:t>
            </a:r>
            <a:r>
              <a:rPr dirty="0" sz="1750" spc="-4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on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past</a:t>
            </a:r>
            <a:r>
              <a:rPr dirty="0" sz="1750" spc="-4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interactions,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preferences,</a:t>
            </a:r>
            <a:r>
              <a:rPr dirty="0" sz="1750" spc="-4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and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demographic</a:t>
            </a:r>
            <a:r>
              <a:rPr dirty="0" sz="1750" spc="-4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information.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750">
                <a:latin typeface="Calibri"/>
                <a:cs typeface="Calibri"/>
              </a:rPr>
              <a:t>Encode</a:t>
            </a:r>
            <a:r>
              <a:rPr dirty="0" sz="1750" spc="-4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product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attributes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and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metadata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to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capture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item</a:t>
            </a:r>
            <a:r>
              <a:rPr dirty="0" sz="1750" spc="-3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characteristics.</a:t>
            </a:r>
            <a:endParaRPr sz="1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55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500">
                <a:latin typeface="Calibri"/>
                <a:cs typeface="Calibri"/>
              </a:rPr>
              <a:t>Application</a:t>
            </a:r>
            <a:r>
              <a:rPr dirty="0" sz="3500" spc="-80">
                <a:latin typeface="Calibri"/>
                <a:cs typeface="Calibri"/>
              </a:rPr>
              <a:t> </a:t>
            </a:r>
            <a:r>
              <a:rPr dirty="0" sz="3500">
                <a:latin typeface="Calibri"/>
                <a:cs typeface="Calibri"/>
              </a:rPr>
              <a:t>Developed</a:t>
            </a:r>
            <a:r>
              <a:rPr dirty="0" sz="3500" spc="-70">
                <a:latin typeface="Calibri"/>
                <a:cs typeface="Calibri"/>
              </a:rPr>
              <a:t> </a:t>
            </a:r>
            <a:r>
              <a:rPr dirty="0" sz="3500" spc="-10">
                <a:latin typeface="Calibri"/>
                <a:cs typeface="Calibri"/>
              </a:rPr>
              <a:t>Workflow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37171" y="2284878"/>
            <a:ext cx="9218930" cy="3840479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72085" indent="-133985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172085" algn="l"/>
              </a:tabLst>
            </a:pPr>
            <a:r>
              <a:rPr dirty="0" sz="1650">
                <a:latin typeface="Calibri"/>
                <a:cs typeface="Calibri"/>
              </a:rPr>
              <a:t>Model</a:t>
            </a:r>
            <a:r>
              <a:rPr dirty="0" sz="1650" spc="-4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Selection</a:t>
            </a:r>
            <a:r>
              <a:rPr dirty="0" sz="1650" spc="-3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and</a:t>
            </a:r>
            <a:r>
              <a:rPr dirty="0" sz="1650" spc="-40">
                <a:latin typeface="Calibri"/>
                <a:cs typeface="Calibri"/>
              </a:rPr>
              <a:t> </a:t>
            </a:r>
            <a:r>
              <a:rPr dirty="0" sz="1650" spc="-10">
                <a:latin typeface="Calibri"/>
                <a:cs typeface="Calibri"/>
              </a:rPr>
              <a:t>Training:</a:t>
            </a:r>
            <a:endParaRPr sz="1650">
              <a:latin typeface="Calibri"/>
              <a:cs typeface="Calibri"/>
            </a:endParaRPr>
          </a:p>
          <a:p>
            <a:pPr marL="38100" marR="92710">
              <a:lnSpc>
                <a:spcPct val="123600"/>
              </a:lnSpc>
            </a:pPr>
            <a:r>
              <a:rPr dirty="0" sz="1650">
                <a:latin typeface="Calibri"/>
                <a:cs typeface="Calibri"/>
              </a:rPr>
              <a:t>Choose</a:t>
            </a:r>
            <a:r>
              <a:rPr dirty="0" sz="1650" spc="-35">
                <a:latin typeface="Calibri"/>
                <a:cs typeface="Calibri"/>
              </a:rPr>
              <a:t> </a:t>
            </a:r>
            <a:r>
              <a:rPr dirty="0" sz="1650" spc="-10">
                <a:latin typeface="Calibri"/>
                <a:cs typeface="Calibri"/>
              </a:rPr>
              <a:t>appropriate</a:t>
            </a:r>
            <a:r>
              <a:rPr dirty="0" sz="1650" spc="-30">
                <a:latin typeface="Calibri"/>
                <a:cs typeface="Calibri"/>
              </a:rPr>
              <a:t> </a:t>
            </a:r>
            <a:r>
              <a:rPr dirty="0" sz="1650" spc="-10">
                <a:latin typeface="Calibri"/>
                <a:cs typeface="Calibri"/>
              </a:rPr>
              <a:t>recommendation</a:t>
            </a:r>
            <a:r>
              <a:rPr dirty="0" sz="1650" spc="-3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algorithms</a:t>
            </a:r>
            <a:r>
              <a:rPr dirty="0" sz="1650" spc="-3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based</a:t>
            </a:r>
            <a:r>
              <a:rPr dirty="0" sz="1650" spc="-3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on</a:t>
            </a:r>
            <a:r>
              <a:rPr dirty="0" sz="1650" spc="-3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the</a:t>
            </a:r>
            <a:r>
              <a:rPr dirty="0" sz="1650" spc="-3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nature</a:t>
            </a:r>
            <a:r>
              <a:rPr dirty="0" sz="1650" spc="-3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of</a:t>
            </a:r>
            <a:r>
              <a:rPr dirty="0" sz="1650" spc="-3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the</a:t>
            </a:r>
            <a:r>
              <a:rPr dirty="0" sz="1650" spc="-3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data</a:t>
            </a:r>
            <a:r>
              <a:rPr dirty="0" sz="1650" spc="-3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and</a:t>
            </a:r>
            <a:r>
              <a:rPr dirty="0" sz="1650" spc="-3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the</a:t>
            </a:r>
            <a:r>
              <a:rPr dirty="0" sz="1650" spc="-3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problem</a:t>
            </a:r>
            <a:r>
              <a:rPr dirty="0" sz="1650" spc="-35">
                <a:latin typeface="Calibri"/>
                <a:cs typeface="Calibri"/>
              </a:rPr>
              <a:t> </a:t>
            </a:r>
            <a:r>
              <a:rPr dirty="0" sz="1650" spc="-10">
                <a:latin typeface="Calibri"/>
                <a:cs typeface="Calibri"/>
              </a:rPr>
              <a:t>domain. </a:t>
            </a:r>
            <a:r>
              <a:rPr dirty="0" sz="1650">
                <a:latin typeface="Calibri"/>
                <a:cs typeface="Calibri"/>
              </a:rPr>
              <a:t>Split</a:t>
            </a:r>
            <a:r>
              <a:rPr dirty="0" sz="1650" spc="-6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the</a:t>
            </a:r>
            <a:r>
              <a:rPr dirty="0" sz="1650" spc="-4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dataset</a:t>
            </a:r>
            <a:r>
              <a:rPr dirty="0" sz="1650" spc="-4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into</a:t>
            </a:r>
            <a:r>
              <a:rPr dirty="0" sz="1650" spc="-4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training</a:t>
            </a:r>
            <a:r>
              <a:rPr dirty="0" sz="1650" spc="-4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and</a:t>
            </a:r>
            <a:r>
              <a:rPr dirty="0" sz="1650" spc="-5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testing</a:t>
            </a:r>
            <a:r>
              <a:rPr dirty="0" sz="1650" spc="-4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sets</a:t>
            </a:r>
            <a:r>
              <a:rPr dirty="0" sz="1650" spc="-4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for</a:t>
            </a:r>
            <a:r>
              <a:rPr dirty="0" sz="1650" spc="-4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model</a:t>
            </a:r>
            <a:r>
              <a:rPr dirty="0" sz="1650" spc="-45">
                <a:latin typeface="Calibri"/>
                <a:cs typeface="Calibri"/>
              </a:rPr>
              <a:t> </a:t>
            </a:r>
            <a:r>
              <a:rPr dirty="0" sz="1650" spc="-10">
                <a:latin typeface="Calibri"/>
                <a:cs typeface="Calibri"/>
              </a:rPr>
              <a:t>evaluation.</a:t>
            </a:r>
            <a:endParaRPr sz="1650">
              <a:latin typeface="Calibri"/>
              <a:cs typeface="Calibri"/>
            </a:endParaRPr>
          </a:p>
          <a:p>
            <a:pPr marL="38100" marR="30480">
              <a:lnSpc>
                <a:spcPts val="1860"/>
              </a:lnSpc>
              <a:spcBef>
                <a:spcPts val="630"/>
              </a:spcBef>
            </a:pPr>
            <a:r>
              <a:rPr dirty="0" sz="1650">
                <a:latin typeface="Calibri"/>
                <a:cs typeface="Calibri"/>
              </a:rPr>
              <a:t>Train</a:t>
            </a:r>
            <a:r>
              <a:rPr dirty="0" sz="1650" spc="4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recommendation</a:t>
            </a:r>
            <a:r>
              <a:rPr dirty="0" sz="1650" spc="5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models</a:t>
            </a:r>
            <a:r>
              <a:rPr dirty="0" sz="1650" spc="5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using</a:t>
            </a:r>
            <a:r>
              <a:rPr dirty="0" sz="1650" spc="5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supervised</a:t>
            </a:r>
            <a:r>
              <a:rPr dirty="0" sz="1650" spc="5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or</a:t>
            </a:r>
            <a:r>
              <a:rPr dirty="0" sz="1650" spc="4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unsupervised</a:t>
            </a:r>
            <a:r>
              <a:rPr dirty="0" sz="1650" spc="5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learning</a:t>
            </a:r>
            <a:r>
              <a:rPr dirty="0" sz="1650" spc="5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techniques</a:t>
            </a:r>
            <a:r>
              <a:rPr dirty="0" sz="1650" spc="5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such</a:t>
            </a:r>
            <a:r>
              <a:rPr dirty="0" sz="1650" spc="5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as</a:t>
            </a:r>
            <a:r>
              <a:rPr dirty="0" sz="1650" spc="50">
                <a:latin typeface="Calibri"/>
                <a:cs typeface="Calibri"/>
              </a:rPr>
              <a:t> </a:t>
            </a:r>
            <a:r>
              <a:rPr dirty="0" sz="1650" spc="-10">
                <a:latin typeface="Calibri"/>
                <a:cs typeface="Calibri"/>
              </a:rPr>
              <a:t>collaborative </a:t>
            </a:r>
            <a:r>
              <a:rPr dirty="0" sz="1650">
                <a:latin typeface="Calibri"/>
                <a:cs typeface="Calibri"/>
              </a:rPr>
              <a:t>filtering,</a:t>
            </a:r>
            <a:r>
              <a:rPr dirty="0" sz="1650" spc="-35">
                <a:latin typeface="Calibri"/>
                <a:cs typeface="Calibri"/>
              </a:rPr>
              <a:t> </a:t>
            </a:r>
            <a:r>
              <a:rPr dirty="0" sz="1650" spc="-25">
                <a:latin typeface="Calibri"/>
                <a:cs typeface="Calibri"/>
              </a:rPr>
              <a:t>content-</a:t>
            </a:r>
            <a:r>
              <a:rPr dirty="0" sz="1650">
                <a:latin typeface="Calibri"/>
                <a:cs typeface="Calibri"/>
              </a:rPr>
              <a:t>based</a:t>
            </a:r>
            <a:r>
              <a:rPr dirty="0" sz="1650" spc="-3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filtering,</a:t>
            </a:r>
            <a:r>
              <a:rPr dirty="0" sz="1650" spc="-3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or</a:t>
            </a:r>
            <a:r>
              <a:rPr dirty="0" sz="1650" spc="-3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hybrid</a:t>
            </a:r>
            <a:r>
              <a:rPr dirty="0" sz="1650" spc="-35">
                <a:latin typeface="Calibri"/>
                <a:cs typeface="Calibri"/>
              </a:rPr>
              <a:t> </a:t>
            </a:r>
            <a:r>
              <a:rPr dirty="0" sz="1650" spc="-10">
                <a:latin typeface="Calibri"/>
                <a:cs typeface="Calibri"/>
              </a:rPr>
              <a:t>methods.</a:t>
            </a:r>
            <a:endParaRPr sz="1650">
              <a:latin typeface="Calibri"/>
              <a:cs typeface="Calibri"/>
            </a:endParaRPr>
          </a:p>
          <a:p>
            <a:pPr marL="172085" indent="-133985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172085" algn="l"/>
              </a:tabLst>
            </a:pPr>
            <a:r>
              <a:rPr dirty="0" sz="1650">
                <a:latin typeface="Calibri"/>
                <a:cs typeface="Calibri"/>
              </a:rPr>
              <a:t>Model</a:t>
            </a:r>
            <a:r>
              <a:rPr dirty="0" sz="1650" spc="-50">
                <a:latin typeface="Calibri"/>
                <a:cs typeface="Calibri"/>
              </a:rPr>
              <a:t> </a:t>
            </a:r>
            <a:r>
              <a:rPr dirty="0" sz="1650" spc="-10">
                <a:latin typeface="Calibri"/>
                <a:cs typeface="Calibri"/>
              </a:rPr>
              <a:t>Evaluation:</a:t>
            </a:r>
            <a:endParaRPr sz="1650">
              <a:latin typeface="Calibri"/>
              <a:cs typeface="Calibri"/>
            </a:endParaRPr>
          </a:p>
          <a:p>
            <a:pPr marL="38100" marR="30480">
              <a:lnSpc>
                <a:spcPts val="1860"/>
              </a:lnSpc>
              <a:spcBef>
                <a:spcPts val="630"/>
              </a:spcBef>
            </a:pPr>
            <a:r>
              <a:rPr dirty="0" sz="1650">
                <a:latin typeface="Calibri"/>
                <a:cs typeface="Calibri"/>
              </a:rPr>
              <a:t>Evaluate</a:t>
            </a:r>
            <a:r>
              <a:rPr dirty="0" sz="1650" spc="-1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the</a:t>
            </a:r>
            <a:r>
              <a:rPr dirty="0" sz="1650" spc="-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performance</a:t>
            </a:r>
            <a:r>
              <a:rPr dirty="0" sz="1650" spc="-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of</a:t>
            </a:r>
            <a:r>
              <a:rPr dirty="0" sz="1650" spc="-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recommendation</a:t>
            </a:r>
            <a:r>
              <a:rPr dirty="0" sz="1650" spc="-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models</a:t>
            </a:r>
            <a:r>
              <a:rPr dirty="0" sz="1650" spc="-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using</a:t>
            </a:r>
            <a:r>
              <a:rPr dirty="0" sz="1650" spc="-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metrics</a:t>
            </a:r>
            <a:r>
              <a:rPr dirty="0" sz="1650" spc="-1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such</a:t>
            </a:r>
            <a:r>
              <a:rPr dirty="0" sz="1650" spc="-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as</a:t>
            </a:r>
            <a:r>
              <a:rPr dirty="0" sz="1650" spc="-5">
                <a:latin typeface="Calibri"/>
                <a:cs typeface="Calibri"/>
              </a:rPr>
              <a:t> </a:t>
            </a:r>
            <a:r>
              <a:rPr dirty="0" sz="1650" spc="-10">
                <a:latin typeface="Calibri"/>
                <a:cs typeface="Calibri"/>
              </a:rPr>
              <a:t>accuracy,</a:t>
            </a:r>
            <a:r>
              <a:rPr dirty="0" sz="1650" spc="-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precision,</a:t>
            </a:r>
            <a:r>
              <a:rPr dirty="0" sz="1650" spc="-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recall,</a:t>
            </a:r>
            <a:r>
              <a:rPr dirty="0" sz="1650" spc="-5">
                <a:latin typeface="Calibri"/>
                <a:cs typeface="Calibri"/>
              </a:rPr>
              <a:t> </a:t>
            </a:r>
            <a:r>
              <a:rPr dirty="0" sz="1650" spc="-25">
                <a:latin typeface="Calibri"/>
                <a:cs typeface="Calibri"/>
              </a:rPr>
              <a:t>and </a:t>
            </a:r>
            <a:r>
              <a:rPr dirty="0" sz="1650" spc="-10">
                <a:latin typeface="Calibri"/>
                <a:cs typeface="Calibri"/>
              </a:rPr>
              <a:t>F1-score.</a:t>
            </a:r>
            <a:endParaRPr sz="16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20"/>
              </a:spcBef>
            </a:pPr>
            <a:r>
              <a:rPr dirty="0" sz="1650" spc="-10">
                <a:latin typeface="Calibri"/>
                <a:cs typeface="Calibri"/>
              </a:rPr>
              <a:t>Validate</a:t>
            </a:r>
            <a:r>
              <a:rPr dirty="0" sz="1650" spc="-4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the</a:t>
            </a:r>
            <a:r>
              <a:rPr dirty="0" sz="1650" spc="-4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models</a:t>
            </a:r>
            <a:r>
              <a:rPr dirty="0" sz="1650" spc="-4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using</a:t>
            </a:r>
            <a:r>
              <a:rPr dirty="0" sz="1650" spc="-40">
                <a:latin typeface="Calibri"/>
                <a:cs typeface="Calibri"/>
              </a:rPr>
              <a:t> </a:t>
            </a:r>
            <a:r>
              <a:rPr dirty="0" sz="1650" spc="-25">
                <a:latin typeface="Calibri"/>
                <a:cs typeface="Calibri"/>
              </a:rPr>
              <a:t>cross-</a:t>
            </a:r>
            <a:r>
              <a:rPr dirty="0" sz="1650">
                <a:latin typeface="Calibri"/>
                <a:cs typeface="Calibri"/>
              </a:rPr>
              <a:t>validation</a:t>
            </a:r>
            <a:r>
              <a:rPr dirty="0" sz="1650" spc="-4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techniques</a:t>
            </a:r>
            <a:r>
              <a:rPr dirty="0" sz="1650" spc="-4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to</a:t>
            </a:r>
            <a:r>
              <a:rPr dirty="0" sz="1650" spc="-3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ensure</a:t>
            </a:r>
            <a:r>
              <a:rPr dirty="0" sz="1650" spc="-40">
                <a:latin typeface="Calibri"/>
                <a:cs typeface="Calibri"/>
              </a:rPr>
              <a:t> </a:t>
            </a:r>
            <a:r>
              <a:rPr dirty="0" sz="1650" spc="-10">
                <a:latin typeface="Calibri"/>
                <a:cs typeface="Calibri"/>
              </a:rPr>
              <a:t>robustness</a:t>
            </a:r>
            <a:r>
              <a:rPr dirty="0" sz="1650" spc="-4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and</a:t>
            </a:r>
            <a:r>
              <a:rPr dirty="0" sz="1650" spc="-40">
                <a:latin typeface="Calibri"/>
                <a:cs typeface="Calibri"/>
              </a:rPr>
              <a:t> </a:t>
            </a:r>
            <a:r>
              <a:rPr dirty="0" sz="1650" spc="-10">
                <a:latin typeface="Calibri"/>
                <a:cs typeface="Calibri"/>
              </a:rPr>
              <a:t>generalization.</a:t>
            </a:r>
            <a:endParaRPr sz="1650">
              <a:latin typeface="Calibri"/>
              <a:cs typeface="Calibri"/>
            </a:endParaRPr>
          </a:p>
          <a:p>
            <a:pPr marL="172085" indent="-133985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172085" algn="l"/>
              </a:tabLst>
            </a:pPr>
            <a:r>
              <a:rPr dirty="0" sz="1650" spc="-10">
                <a:latin typeface="Calibri"/>
                <a:cs typeface="Calibri"/>
              </a:rPr>
              <a:t>Deployment:</a:t>
            </a:r>
            <a:endParaRPr sz="1650">
              <a:latin typeface="Calibri"/>
              <a:cs typeface="Calibri"/>
            </a:endParaRPr>
          </a:p>
          <a:p>
            <a:pPr marL="38100" marR="30480">
              <a:lnSpc>
                <a:spcPts val="1860"/>
              </a:lnSpc>
              <a:spcBef>
                <a:spcPts val="630"/>
              </a:spcBef>
            </a:pPr>
            <a:r>
              <a:rPr dirty="0" sz="1650">
                <a:latin typeface="Calibri"/>
                <a:cs typeface="Calibri"/>
              </a:rPr>
              <a:t>Deploy</a:t>
            </a:r>
            <a:r>
              <a:rPr dirty="0" sz="1650" spc="6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the</a:t>
            </a:r>
            <a:r>
              <a:rPr dirty="0" sz="1650" spc="6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trained</a:t>
            </a:r>
            <a:r>
              <a:rPr dirty="0" sz="1650" spc="6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recommendation</a:t>
            </a:r>
            <a:r>
              <a:rPr dirty="0" sz="1650" spc="6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models</a:t>
            </a:r>
            <a:r>
              <a:rPr dirty="0" sz="1650" spc="6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into</a:t>
            </a:r>
            <a:r>
              <a:rPr dirty="0" sz="1650" spc="6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a</a:t>
            </a:r>
            <a:r>
              <a:rPr dirty="0" sz="1650" spc="6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production</a:t>
            </a:r>
            <a:r>
              <a:rPr dirty="0" sz="1650" spc="6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environment</a:t>
            </a:r>
            <a:r>
              <a:rPr dirty="0" sz="1650" spc="6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where</a:t>
            </a:r>
            <a:r>
              <a:rPr dirty="0" sz="1650" spc="6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they</a:t>
            </a:r>
            <a:r>
              <a:rPr dirty="0" sz="1650" spc="6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can</a:t>
            </a:r>
            <a:r>
              <a:rPr dirty="0" sz="1650" spc="6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be</a:t>
            </a:r>
            <a:r>
              <a:rPr dirty="0" sz="1650" spc="65">
                <a:latin typeface="Calibri"/>
                <a:cs typeface="Calibri"/>
              </a:rPr>
              <a:t> </a:t>
            </a:r>
            <a:r>
              <a:rPr dirty="0" sz="1650" spc="-10">
                <a:latin typeface="Calibri"/>
                <a:cs typeface="Calibri"/>
              </a:rPr>
              <a:t>integrated </a:t>
            </a:r>
            <a:r>
              <a:rPr dirty="0" sz="1650">
                <a:latin typeface="Calibri"/>
                <a:cs typeface="Calibri"/>
              </a:rPr>
              <a:t>with</a:t>
            </a:r>
            <a:r>
              <a:rPr dirty="0" sz="1650" spc="-2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the</a:t>
            </a:r>
            <a:r>
              <a:rPr dirty="0" sz="1650" spc="-15">
                <a:latin typeface="Calibri"/>
                <a:cs typeface="Calibri"/>
              </a:rPr>
              <a:t> </a:t>
            </a:r>
            <a:r>
              <a:rPr dirty="0" sz="1650" spc="-10">
                <a:latin typeface="Calibri"/>
                <a:cs typeface="Calibri"/>
              </a:rPr>
              <a:t>application.</a:t>
            </a:r>
            <a:endParaRPr sz="16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20"/>
              </a:spcBef>
            </a:pPr>
            <a:r>
              <a:rPr dirty="0" sz="1650">
                <a:latin typeface="Calibri"/>
                <a:cs typeface="Calibri"/>
              </a:rPr>
              <a:t>Implement</a:t>
            </a:r>
            <a:r>
              <a:rPr dirty="0" sz="1650" spc="-3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APIs</a:t>
            </a:r>
            <a:r>
              <a:rPr dirty="0" sz="1650" spc="-3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or</a:t>
            </a:r>
            <a:r>
              <a:rPr dirty="0" sz="1650" spc="-3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endpoints</a:t>
            </a:r>
            <a:r>
              <a:rPr dirty="0" sz="1650" spc="-3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to</a:t>
            </a:r>
            <a:r>
              <a:rPr dirty="0" sz="1650" spc="-3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serve</a:t>
            </a:r>
            <a:r>
              <a:rPr dirty="0" sz="1650" spc="-30">
                <a:latin typeface="Calibri"/>
                <a:cs typeface="Calibri"/>
              </a:rPr>
              <a:t> </a:t>
            </a:r>
            <a:r>
              <a:rPr dirty="0" sz="1650" spc="-10">
                <a:latin typeface="Calibri"/>
                <a:cs typeface="Calibri"/>
              </a:rPr>
              <a:t>real-</a:t>
            </a:r>
            <a:r>
              <a:rPr dirty="0" sz="1650">
                <a:latin typeface="Calibri"/>
                <a:cs typeface="Calibri"/>
              </a:rPr>
              <a:t>time</a:t>
            </a:r>
            <a:r>
              <a:rPr dirty="0" sz="1650" spc="-35">
                <a:latin typeface="Calibri"/>
                <a:cs typeface="Calibri"/>
              </a:rPr>
              <a:t> </a:t>
            </a:r>
            <a:r>
              <a:rPr dirty="0" sz="1650" spc="-10">
                <a:latin typeface="Calibri"/>
                <a:cs typeface="Calibri"/>
              </a:rPr>
              <a:t>recommendations</a:t>
            </a:r>
            <a:r>
              <a:rPr dirty="0" sz="1650" spc="-3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to</a:t>
            </a:r>
            <a:r>
              <a:rPr dirty="0" sz="1650" spc="-3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users</a:t>
            </a:r>
            <a:r>
              <a:rPr dirty="0" sz="1650" spc="-3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based</a:t>
            </a:r>
            <a:r>
              <a:rPr dirty="0" sz="1650" spc="-3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on</a:t>
            </a:r>
            <a:r>
              <a:rPr dirty="0" sz="1650" spc="-3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their</a:t>
            </a:r>
            <a:r>
              <a:rPr dirty="0" sz="1650" spc="-35">
                <a:latin typeface="Calibri"/>
                <a:cs typeface="Calibri"/>
              </a:rPr>
              <a:t> </a:t>
            </a:r>
            <a:r>
              <a:rPr dirty="0" sz="1650" spc="-10">
                <a:latin typeface="Calibri"/>
                <a:cs typeface="Calibri"/>
              </a:rPr>
              <a:t>interactions.</a:t>
            </a:r>
            <a:endParaRPr sz="1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517015">
              <a:lnSpc>
                <a:spcPct val="100000"/>
              </a:lnSpc>
              <a:spcBef>
                <a:spcPts val="120"/>
              </a:spcBef>
            </a:pPr>
            <a:r>
              <a:rPr dirty="0" spc="-10">
                <a:latin typeface="Calibri"/>
                <a:cs typeface="Calibri"/>
              </a:rPr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08059" y="2477460"/>
            <a:ext cx="9169400" cy="3152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50">
                <a:latin typeface="Times New Roman"/>
                <a:cs typeface="Times New Roman"/>
              </a:rPr>
              <a:t>In</a:t>
            </a:r>
            <a:r>
              <a:rPr dirty="0" sz="2050" spc="15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Times New Roman"/>
                <a:cs typeface="Times New Roman"/>
              </a:rPr>
              <a:t>summary,</a:t>
            </a:r>
            <a:r>
              <a:rPr dirty="0" sz="2050" spc="1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the</a:t>
            </a:r>
            <a:r>
              <a:rPr dirty="0" sz="2050" spc="1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product</a:t>
            </a:r>
            <a:r>
              <a:rPr dirty="0" sz="2050" spc="15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Times New Roman"/>
                <a:cs typeface="Times New Roman"/>
              </a:rPr>
              <a:t>recommendation</a:t>
            </a:r>
            <a:r>
              <a:rPr dirty="0" sz="2050" spc="1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system</a:t>
            </a:r>
            <a:r>
              <a:rPr dirty="0" sz="2050" spc="1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stands</a:t>
            </a:r>
            <a:r>
              <a:rPr dirty="0" sz="2050" spc="1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as</a:t>
            </a:r>
            <a:r>
              <a:rPr dirty="0" sz="2050" spc="1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a</a:t>
            </a:r>
            <a:r>
              <a:rPr dirty="0" sz="2050" spc="1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crucial</a:t>
            </a:r>
            <a:r>
              <a:rPr dirty="0" sz="2050" spc="1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asset</a:t>
            </a:r>
            <a:r>
              <a:rPr dirty="0" sz="2050" spc="1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in</a:t>
            </a:r>
            <a:r>
              <a:rPr dirty="0" sz="2050" spc="1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modern</a:t>
            </a:r>
            <a:r>
              <a:rPr dirty="0" sz="2050" spc="15">
                <a:latin typeface="Times New Roman"/>
                <a:cs typeface="Times New Roman"/>
              </a:rPr>
              <a:t> </a:t>
            </a:r>
            <a:r>
              <a:rPr dirty="0" sz="2050" spc="-25">
                <a:latin typeface="Times New Roman"/>
                <a:cs typeface="Times New Roman"/>
              </a:rPr>
              <a:t>e- </a:t>
            </a:r>
            <a:r>
              <a:rPr dirty="0" sz="2050">
                <a:latin typeface="Times New Roman"/>
                <a:cs typeface="Times New Roman"/>
              </a:rPr>
              <a:t>commerce,  revolutionizing</a:t>
            </a:r>
            <a:r>
              <a:rPr dirty="0" sz="2050" spc="10">
                <a:latin typeface="Times New Roman"/>
                <a:cs typeface="Times New Roman"/>
              </a:rPr>
              <a:t>  </a:t>
            </a:r>
            <a:r>
              <a:rPr dirty="0" sz="2050">
                <a:latin typeface="Times New Roman"/>
                <a:cs typeface="Times New Roman"/>
              </a:rPr>
              <a:t>the</a:t>
            </a:r>
            <a:r>
              <a:rPr dirty="0" sz="2050" spc="10">
                <a:latin typeface="Times New Roman"/>
                <a:cs typeface="Times New Roman"/>
              </a:rPr>
              <a:t>  </a:t>
            </a:r>
            <a:r>
              <a:rPr dirty="0" sz="2050">
                <a:latin typeface="Times New Roman"/>
                <a:cs typeface="Times New Roman"/>
              </a:rPr>
              <a:t>way</a:t>
            </a:r>
            <a:r>
              <a:rPr dirty="0" sz="2050" spc="10">
                <a:latin typeface="Times New Roman"/>
                <a:cs typeface="Times New Roman"/>
              </a:rPr>
              <a:t>  </a:t>
            </a:r>
            <a:r>
              <a:rPr dirty="0" sz="2050">
                <a:latin typeface="Times New Roman"/>
                <a:cs typeface="Times New Roman"/>
              </a:rPr>
              <a:t>users</a:t>
            </a:r>
            <a:r>
              <a:rPr dirty="0" sz="2050" spc="10">
                <a:latin typeface="Times New Roman"/>
                <a:cs typeface="Times New Roman"/>
              </a:rPr>
              <a:t>  </a:t>
            </a:r>
            <a:r>
              <a:rPr dirty="0" sz="2050">
                <a:latin typeface="Times New Roman"/>
                <a:cs typeface="Times New Roman"/>
              </a:rPr>
              <a:t>discover</a:t>
            </a:r>
            <a:r>
              <a:rPr dirty="0" sz="2050" spc="15">
                <a:latin typeface="Times New Roman"/>
                <a:cs typeface="Times New Roman"/>
              </a:rPr>
              <a:t>  </a:t>
            </a:r>
            <a:r>
              <a:rPr dirty="0" sz="2050">
                <a:latin typeface="Times New Roman"/>
                <a:cs typeface="Times New Roman"/>
              </a:rPr>
              <a:t>and</a:t>
            </a:r>
            <a:r>
              <a:rPr dirty="0" sz="2050" spc="10">
                <a:latin typeface="Times New Roman"/>
                <a:cs typeface="Times New Roman"/>
              </a:rPr>
              <a:t>  </a:t>
            </a:r>
            <a:r>
              <a:rPr dirty="0" sz="2050">
                <a:latin typeface="Times New Roman"/>
                <a:cs typeface="Times New Roman"/>
              </a:rPr>
              <a:t>engage</a:t>
            </a:r>
            <a:r>
              <a:rPr dirty="0" sz="2050" spc="10">
                <a:latin typeface="Times New Roman"/>
                <a:cs typeface="Times New Roman"/>
              </a:rPr>
              <a:t>  </a:t>
            </a:r>
            <a:r>
              <a:rPr dirty="0" sz="2050">
                <a:latin typeface="Times New Roman"/>
                <a:cs typeface="Times New Roman"/>
              </a:rPr>
              <a:t>with</a:t>
            </a:r>
            <a:r>
              <a:rPr dirty="0" sz="2050" spc="10">
                <a:latin typeface="Times New Roman"/>
                <a:cs typeface="Times New Roman"/>
              </a:rPr>
              <a:t>  </a:t>
            </a:r>
            <a:r>
              <a:rPr dirty="0" sz="2050">
                <a:latin typeface="Times New Roman"/>
                <a:cs typeface="Times New Roman"/>
              </a:rPr>
              <a:t>products.</a:t>
            </a:r>
            <a:r>
              <a:rPr dirty="0" sz="2050" spc="10">
                <a:latin typeface="Times New Roman"/>
                <a:cs typeface="Times New Roman"/>
              </a:rPr>
              <a:t>  </a:t>
            </a:r>
            <a:r>
              <a:rPr dirty="0" sz="2050" spc="-25">
                <a:latin typeface="Times New Roman"/>
                <a:cs typeface="Times New Roman"/>
              </a:rPr>
              <a:t>By </a:t>
            </a:r>
            <a:r>
              <a:rPr dirty="0" sz="2050">
                <a:latin typeface="Times New Roman"/>
                <a:cs typeface="Times New Roman"/>
              </a:rPr>
              <a:t>leveraging </a:t>
            </a:r>
            <a:r>
              <a:rPr dirty="0" sz="2050" spc="-20">
                <a:latin typeface="Times New Roman"/>
                <a:cs typeface="Times New Roman"/>
              </a:rPr>
              <a:t>cutting-</a:t>
            </a:r>
            <a:r>
              <a:rPr dirty="0" sz="2050">
                <a:latin typeface="Times New Roman"/>
                <a:cs typeface="Times New Roman"/>
              </a:rPr>
              <a:t>edge machine learning techniques such as collaborative</a:t>
            </a:r>
            <a:r>
              <a:rPr dirty="0" sz="2050" spc="-5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Times New Roman"/>
                <a:cs typeface="Times New Roman"/>
              </a:rPr>
              <a:t>filtering</a:t>
            </a:r>
            <a:r>
              <a:rPr dirty="0" sz="2050">
                <a:latin typeface="Times New Roman"/>
                <a:cs typeface="Times New Roman"/>
              </a:rPr>
              <a:t> </a:t>
            </a:r>
            <a:r>
              <a:rPr dirty="0" sz="2050" spc="-25">
                <a:latin typeface="Times New Roman"/>
                <a:cs typeface="Times New Roman"/>
              </a:rPr>
              <a:t>and </a:t>
            </a:r>
            <a:r>
              <a:rPr dirty="0" sz="2050" spc="-20">
                <a:latin typeface="Times New Roman"/>
                <a:cs typeface="Times New Roman"/>
              </a:rPr>
              <a:t>content-</a:t>
            </a:r>
            <a:r>
              <a:rPr dirty="0" sz="2050">
                <a:latin typeface="Times New Roman"/>
                <a:cs typeface="Times New Roman"/>
              </a:rPr>
              <a:t>based</a:t>
            </a:r>
            <a:r>
              <a:rPr dirty="0" sz="2050" spc="32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filtering,</a:t>
            </a:r>
            <a:r>
              <a:rPr dirty="0" sz="2050" spc="33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this</a:t>
            </a:r>
            <a:r>
              <a:rPr dirty="0" sz="2050" spc="33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system</a:t>
            </a:r>
            <a:r>
              <a:rPr dirty="0" sz="2050" spc="33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offers</a:t>
            </a:r>
            <a:r>
              <a:rPr dirty="0" sz="2050" spc="33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personalized</a:t>
            </a:r>
            <a:r>
              <a:rPr dirty="0" sz="2050" spc="33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recommendations</a:t>
            </a:r>
            <a:r>
              <a:rPr dirty="0" sz="2050" spc="33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tailored</a:t>
            </a:r>
            <a:r>
              <a:rPr dirty="0" sz="2050" spc="335">
                <a:latin typeface="Times New Roman"/>
                <a:cs typeface="Times New Roman"/>
              </a:rPr>
              <a:t> </a:t>
            </a:r>
            <a:r>
              <a:rPr dirty="0" sz="2050" spc="-25">
                <a:latin typeface="Times New Roman"/>
                <a:cs typeface="Times New Roman"/>
              </a:rPr>
              <a:t>to </a:t>
            </a:r>
            <a:r>
              <a:rPr dirty="0" sz="2050">
                <a:latin typeface="Times New Roman"/>
                <a:cs typeface="Times New Roman"/>
              </a:rPr>
              <a:t>individual</a:t>
            </a:r>
            <a:r>
              <a:rPr dirty="0" sz="2050" spc="26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preferences,</a:t>
            </a:r>
            <a:r>
              <a:rPr dirty="0" sz="2050" spc="26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effectively</a:t>
            </a:r>
            <a:r>
              <a:rPr dirty="0" sz="2050" spc="26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addressing</a:t>
            </a:r>
            <a:r>
              <a:rPr dirty="0" sz="2050" spc="26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challenges</a:t>
            </a:r>
            <a:r>
              <a:rPr dirty="0" sz="2050" spc="26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like</a:t>
            </a:r>
            <a:r>
              <a:rPr dirty="0" sz="2050" spc="26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the</a:t>
            </a:r>
            <a:r>
              <a:rPr dirty="0" sz="2050" spc="26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cold</a:t>
            </a:r>
            <a:r>
              <a:rPr dirty="0" sz="2050" spc="26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start</a:t>
            </a:r>
            <a:r>
              <a:rPr dirty="0" sz="2050" spc="265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Times New Roman"/>
                <a:cs typeface="Times New Roman"/>
              </a:rPr>
              <a:t>problem. </a:t>
            </a:r>
            <a:r>
              <a:rPr dirty="0" sz="2050">
                <a:latin typeface="Times New Roman"/>
                <a:cs typeface="Times New Roman"/>
              </a:rPr>
              <a:t>Through</a:t>
            </a:r>
            <a:r>
              <a:rPr dirty="0" sz="2050" spc="42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rigorous</a:t>
            </a:r>
            <a:r>
              <a:rPr dirty="0" sz="2050" spc="42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evaluation</a:t>
            </a:r>
            <a:r>
              <a:rPr dirty="0" sz="2050" spc="42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and</a:t>
            </a:r>
            <a:r>
              <a:rPr dirty="0" sz="2050" spc="42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continuous</a:t>
            </a:r>
            <a:r>
              <a:rPr dirty="0" sz="2050" spc="42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refinement,</a:t>
            </a:r>
            <a:r>
              <a:rPr dirty="0" sz="2050" spc="42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it</a:t>
            </a:r>
            <a:r>
              <a:rPr dirty="0" sz="2050" spc="42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not</a:t>
            </a:r>
            <a:r>
              <a:rPr dirty="0" sz="2050" spc="42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only</a:t>
            </a:r>
            <a:r>
              <a:rPr dirty="0" sz="2050" spc="42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enhances</a:t>
            </a:r>
            <a:r>
              <a:rPr dirty="0" sz="2050" spc="420">
                <a:latin typeface="Times New Roman"/>
                <a:cs typeface="Times New Roman"/>
              </a:rPr>
              <a:t> </a:t>
            </a:r>
            <a:r>
              <a:rPr dirty="0" sz="2050" spc="-20">
                <a:latin typeface="Times New Roman"/>
                <a:cs typeface="Times New Roman"/>
              </a:rPr>
              <a:t>user </a:t>
            </a:r>
            <a:r>
              <a:rPr dirty="0" sz="2050">
                <a:latin typeface="Times New Roman"/>
                <a:cs typeface="Times New Roman"/>
              </a:rPr>
              <a:t>experience</a:t>
            </a:r>
            <a:r>
              <a:rPr dirty="0" sz="2050" spc="10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but</a:t>
            </a:r>
            <a:r>
              <a:rPr dirty="0" sz="2050" spc="10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also</a:t>
            </a:r>
            <a:r>
              <a:rPr dirty="0" sz="2050" spc="10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drives</a:t>
            </a:r>
            <a:r>
              <a:rPr dirty="0" sz="2050" spc="9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business</a:t>
            </a:r>
            <a:r>
              <a:rPr dirty="0" sz="2050" spc="10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growth</a:t>
            </a:r>
            <a:r>
              <a:rPr dirty="0" sz="2050" spc="10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by</a:t>
            </a:r>
            <a:r>
              <a:rPr dirty="0" sz="2050" spc="10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increasing</a:t>
            </a:r>
            <a:r>
              <a:rPr dirty="0" sz="2050" spc="10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sales</a:t>
            </a:r>
            <a:r>
              <a:rPr dirty="0" sz="2050" spc="10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and</a:t>
            </a:r>
            <a:r>
              <a:rPr dirty="0" sz="2050" spc="9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fostering</a:t>
            </a:r>
            <a:r>
              <a:rPr dirty="0" sz="2050" spc="100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Times New Roman"/>
                <a:cs typeface="Times New Roman"/>
              </a:rPr>
              <a:t>customer loyalty.</a:t>
            </a:r>
            <a:r>
              <a:rPr dirty="0" sz="2050" spc="-1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As</a:t>
            </a:r>
            <a:r>
              <a:rPr dirty="0" sz="2050" spc="9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technology</a:t>
            </a:r>
            <a:r>
              <a:rPr dirty="0" sz="2050" spc="9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advances,</a:t>
            </a:r>
            <a:r>
              <a:rPr dirty="0" sz="2050" spc="9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the</a:t>
            </a:r>
            <a:r>
              <a:rPr dirty="0" sz="2050" spc="9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evolution</a:t>
            </a:r>
            <a:r>
              <a:rPr dirty="0" sz="2050" spc="9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of</a:t>
            </a:r>
            <a:r>
              <a:rPr dirty="0" sz="2050" spc="9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recommendation</a:t>
            </a:r>
            <a:r>
              <a:rPr dirty="0" sz="2050" spc="9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algorithms</a:t>
            </a:r>
            <a:r>
              <a:rPr dirty="0" sz="2050" spc="90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Times New Roman"/>
                <a:cs typeface="Times New Roman"/>
              </a:rPr>
              <a:t>ensures </a:t>
            </a:r>
            <a:r>
              <a:rPr dirty="0" sz="2050">
                <a:latin typeface="Times New Roman"/>
                <a:cs typeface="Times New Roman"/>
              </a:rPr>
              <a:t>that</a:t>
            </a:r>
            <a:r>
              <a:rPr dirty="0" sz="2050" spc="-1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these</a:t>
            </a:r>
            <a:r>
              <a:rPr dirty="0" sz="2050" spc="-1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systems</a:t>
            </a:r>
            <a:r>
              <a:rPr dirty="0" sz="2050" spc="-1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remain</a:t>
            </a:r>
            <a:r>
              <a:rPr dirty="0" sz="2050" spc="-1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at</a:t>
            </a:r>
            <a:r>
              <a:rPr dirty="0" sz="2050" spc="-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the</a:t>
            </a:r>
            <a:r>
              <a:rPr dirty="0" sz="2050" spc="-1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forefront</a:t>
            </a:r>
            <a:r>
              <a:rPr dirty="0" sz="2050" spc="-1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of</a:t>
            </a:r>
            <a:r>
              <a:rPr dirty="0" sz="2050" spc="-1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enhancing</a:t>
            </a:r>
            <a:r>
              <a:rPr dirty="0" sz="2050" spc="-1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the</a:t>
            </a:r>
            <a:r>
              <a:rPr dirty="0" sz="2050" spc="-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digital</a:t>
            </a:r>
            <a:r>
              <a:rPr dirty="0" sz="2050" spc="-1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shopping</a:t>
            </a:r>
            <a:r>
              <a:rPr dirty="0" sz="2050" spc="-10">
                <a:latin typeface="Times New Roman"/>
                <a:cs typeface="Times New Roman"/>
              </a:rPr>
              <a:t> experience, ultimately</a:t>
            </a:r>
            <a:r>
              <a:rPr dirty="0" sz="2050" spc="-6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reshaping</a:t>
            </a:r>
            <a:r>
              <a:rPr dirty="0" sz="2050" spc="-6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the</a:t>
            </a:r>
            <a:r>
              <a:rPr dirty="0" sz="2050" spc="-6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landscape</a:t>
            </a:r>
            <a:r>
              <a:rPr dirty="0" sz="2050" spc="-6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of</a:t>
            </a:r>
            <a:r>
              <a:rPr dirty="0" sz="2050" spc="-6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online</a:t>
            </a:r>
            <a:r>
              <a:rPr dirty="0" sz="2050" spc="-60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Times New Roman"/>
                <a:cs typeface="Times New Roman"/>
              </a:rPr>
              <a:t>commerce</a:t>
            </a:r>
            <a:r>
              <a:rPr dirty="0" sz="2050" spc="-6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for</a:t>
            </a:r>
            <a:r>
              <a:rPr dirty="0" sz="2050" spc="-6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years</a:t>
            </a:r>
            <a:r>
              <a:rPr dirty="0" sz="2050" spc="-6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to</a:t>
            </a:r>
            <a:r>
              <a:rPr dirty="0" sz="2050" spc="-60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Times New Roman"/>
                <a:cs typeface="Times New Roman"/>
              </a:rPr>
              <a:t>come.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266" rIns="0" bIns="0" rtlCol="0" vert="horz">
            <a:spAutoFit/>
          </a:bodyPr>
          <a:lstStyle/>
          <a:p>
            <a:pPr marL="1897380">
              <a:lnSpc>
                <a:spcPct val="100000"/>
              </a:lnSpc>
              <a:spcBef>
                <a:spcPts val="120"/>
              </a:spcBef>
            </a:pPr>
            <a:r>
              <a:rPr dirty="0" spc="-10"/>
              <a:t>References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2571" y="2335568"/>
            <a:ext cx="9168765" cy="3281679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 indent="270510">
              <a:lnSpc>
                <a:spcPts val="1700"/>
              </a:lnSpc>
              <a:spcBef>
                <a:spcPts val="315"/>
              </a:spcBef>
              <a:buAutoNum type="arabicPlain"/>
              <a:tabLst>
                <a:tab pos="283210" algn="l"/>
              </a:tabLst>
            </a:pPr>
            <a:r>
              <a:rPr dirty="0" sz="1550">
                <a:latin typeface="Calibri"/>
                <a:cs typeface="Calibri"/>
              </a:rPr>
              <a:t>Koren,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-25">
                <a:latin typeface="Calibri"/>
                <a:cs typeface="Calibri"/>
              </a:rPr>
              <a:t>Y.,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Bell,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R.,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&amp;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Volinsky,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C.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(2009).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Matrix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factorization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techniques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for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recommender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systems.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Computer, </a:t>
            </a:r>
            <a:r>
              <a:rPr dirty="0" sz="1550">
                <a:latin typeface="Calibri"/>
                <a:cs typeface="Calibri"/>
              </a:rPr>
              <a:t>42(8),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30-</a:t>
            </a:r>
            <a:r>
              <a:rPr dirty="0" sz="1550" spc="-25">
                <a:latin typeface="Calibri"/>
                <a:cs typeface="Calibri"/>
              </a:rPr>
              <a:t>37.</a:t>
            </a:r>
            <a:endParaRPr sz="1550">
              <a:latin typeface="Calibri"/>
              <a:cs typeface="Calibri"/>
            </a:endParaRPr>
          </a:p>
          <a:p>
            <a:pPr marL="12700" marR="5080" indent="283845">
              <a:lnSpc>
                <a:spcPts val="1700"/>
              </a:lnSpc>
              <a:spcBef>
                <a:spcPts val="555"/>
              </a:spcBef>
              <a:buAutoNum type="arabicPlain"/>
              <a:tabLst>
                <a:tab pos="296545" algn="l"/>
              </a:tabLst>
            </a:pPr>
            <a:r>
              <a:rPr dirty="0" sz="1550">
                <a:latin typeface="Calibri"/>
                <a:cs typeface="Calibri"/>
              </a:rPr>
              <a:t>Linden,</a:t>
            </a:r>
            <a:r>
              <a:rPr dirty="0" sz="1550" spc="15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G.,</a:t>
            </a:r>
            <a:r>
              <a:rPr dirty="0" sz="1550" spc="15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Smith,</a:t>
            </a:r>
            <a:r>
              <a:rPr dirty="0" sz="1550" spc="15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B.,</a:t>
            </a:r>
            <a:r>
              <a:rPr dirty="0" sz="1550" spc="15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&amp;</a:t>
            </a:r>
            <a:r>
              <a:rPr dirty="0" sz="1550" spc="15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York,</a:t>
            </a:r>
            <a:r>
              <a:rPr dirty="0" sz="1550" spc="15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J.</a:t>
            </a:r>
            <a:r>
              <a:rPr dirty="0" sz="1550" spc="15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(2003).</a:t>
            </a:r>
            <a:r>
              <a:rPr dirty="0" sz="1550" spc="15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Amazon.com</a:t>
            </a:r>
            <a:r>
              <a:rPr dirty="0" sz="1550" spc="15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recommendations:</a:t>
            </a:r>
            <a:r>
              <a:rPr dirty="0" sz="1550" spc="15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item-</a:t>
            </a:r>
            <a:r>
              <a:rPr dirty="0" sz="1550" spc="-10">
                <a:latin typeface="Calibri"/>
                <a:cs typeface="Calibri"/>
              </a:rPr>
              <a:t>to-</a:t>
            </a:r>
            <a:r>
              <a:rPr dirty="0" sz="1550">
                <a:latin typeface="Calibri"/>
                <a:cs typeface="Calibri"/>
              </a:rPr>
              <a:t>item</a:t>
            </a:r>
            <a:r>
              <a:rPr dirty="0" sz="1550" spc="15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collaborative</a:t>
            </a:r>
            <a:r>
              <a:rPr dirty="0" sz="1550" spc="16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filtering. </a:t>
            </a:r>
            <a:r>
              <a:rPr dirty="0" sz="1550">
                <a:latin typeface="Calibri"/>
                <a:cs typeface="Calibri"/>
              </a:rPr>
              <a:t>IEEE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Internet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Computing,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7(1),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76-</a:t>
            </a:r>
            <a:r>
              <a:rPr dirty="0" sz="1550" spc="-25">
                <a:latin typeface="Calibri"/>
                <a:cs typeface="Calibri"/>
              </a:rPr>
              <a:t>80.</a:t>
            </a:r>
            <a:endParaRPr sz="1550">
              <a:latin typeface="Calibri"/>
              <a:cs typeface="Calibri"/>
            </a:endParaRPr>
          </a:p>
          <a:p>
            <a:pPr marL="12700" marR="5715" indent="282575">
              <a:lnSpc>
                <a:spcPts val="1700"/>
              </a:lnSpc>
              <a:spcBef>
                <a:spcPts val="560"/>
              </a:spcBef>
              <a:buAutoNum type="arabicPlain"/>
              <a:tabLst>
                <a:tab pos="295275" algn="l"/>
              </a:tabLst>
            </a:pPr>
            <a:r>
              <a:rPr dirty="0" sz="1550">
                <a:latin typeface="Calibri"/>
                <a:cs typeface="Calibri"/>
              </a:rPr>
              <a:t>Breese,</a:t>
            </a:r>
            <a:r>
              <a:rPr dirty="0" sz="1550" spc="14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J.</a:t>
            </a:r>
            <a:r>
              <a:rPr dirty="0" sz="1550" spc="14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S.,</a:t>
            </a:r>
            <a:r>
              <a:rPr dirty="0" sz="1550" spc="14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Heckerman,</a:t>
            </a:r>
            <a:r>
              <a:rPr dirty="0" sz="1550" spc="14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D.,</a:t>
            </a:r>
            <a:r>
              <a:rPr dirty="0" sz="1550" spc="14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&amp;</a:t>
            </a:r>
            <a:r>
              <a:rPr dirty="0" sz="1550" spc="14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Kadie,</a:t>
            </a:r>
            <a:r>
              <a:rPr dirty="0" sz="1550" spc="14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C.</a:t>
            </a:r>
            <a:r>
              <a:rPr dirty="0" sz="1550" spc="14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(1998).</a:t>
            </a:r>
            <a:r>
              <a:rPr dirty="0" sz="1550" spc="14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Empirical</a:t>
            </a:r>
            <a:r>
              <a:rPr dirty="0" sz="1550" spc="14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analysis</a:t>
            </a:r>
            <a:r>
              <a:rPr dirty="0" sz="1550" spc="14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of</a:t>
            </a:r>
            <a:r>
              <a:rPr dirty="0" sz="1550" spc="14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predictive</a:t>
            </a:r>
            <a:r>
              <a:rPr dirty="0" sz="1550" spc="14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algorithms</a:t>
            </a:r>
            <a:r>
              <a:rPr dirty="0" sz="1550" spc="14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for</a:t>
            </a:r>
            <a:r>
              <a:rPr dirty="0" sz="1550" spc="14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collaborative </a:t>
            </a:r>
            <a:r>
              <a:rPr dirty="0" sz="1550">
                <a:latin typeface="Calibri"/>
                <a:cs typeface="Calibri"/>
              </a:rPr>
              <a:t>filtering.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Proceedings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of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the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Fourteenth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Conference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on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Uncertainty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in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Artificial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Intelligence,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43-</a:t>
            </a:r>
            <a:r>
              <a:rPr dirty="0" sz="1550" spc="-25">
                <a:latin typeface="Calibri"/>
                <a:cs typeface="Calibri"/>
              </a:rPr>
              <a:t>52.</a:t>
            </a:r>
            <a:endParaRPr sz="1550">
              <a:latin typeface="Calibri"/>
              <a:cs typeface="Calibri"/>
            </a:endParaRPr>
          </a:p>
          <a:p>
            <a:pPr marL="12700" marR="5080" indent="274955">
              <a:lnSpc>
                <a:spcPts val="1700"/>
              </a:lnSpc>
              <a:spcBef>
                <a:spcPts val="555"/>
              </a:spcBef>
              <a:buAutoNum type="arabicPlain"/>
              <a:tabLst>
                <a:tab pos="287655" algn="l"/>
              </a:tabLst>
            </a:pPr>
            <a:r>
              <a:rPr dirty="0" sz="1550">
                <a:latin typeface="Calibri"/>
                <a:cs typeface="Calibri"/>
              </a:rPr>
              <a:t>Adomavicius,</a:t>
            </a:r>
            <a:r>
              <a:rPr dirty="0" sz="1550" spc="6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G.,</a:t>
            </a:r>
            <a:r>
              <a:rPr dirty="0" sz="1550" spc="7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&amp;</a:t>
            </a:r>
            <a:r>
              <a:rPr dirty="0" sz="1550" spc="7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Tuzhilin,</a:t>
            </a:r>
            <a:r>
              <a:rPr dirty="0" sz="1550" spc="6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A.</a:t>
            </a:r>
            <a:r>
              <a:rPr dirty="0" sz="1550" spc="7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(2005).</a:t>
            </a:r>
            <a:r>
              <a:rPr dirty="0" sz="1550" spc="7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Toward</a:t>
            </a:r>
            <a:r>
              <a:rPr dirty="0" sz="1550" spc="6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the</a:t>
            </a:r>
            <a:r>
              <a:rPr dirty="0" sz="1550" spc="7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next</a:t>
            </a:r>
            <a:r>
              <a:rPr dirty="0" sz="1550" spc="7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generation</a:t>
            </a:r>
            <a:r>
              <a:rPr dirty="0" sz="1550" spc="6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of</a:t>
            </a:r>
            <a:r>
              <a:rPr dirty="0" sz="1550" spc="7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recommender</a:t>
            </a:r>
            <a:r>
              <a:rPr dirty="0" sz="1550" spc="6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systems:</a:t>
            </a:r>
            <a:r>
              <a:rPr dirty="0" sz="1550" spc="7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</a:t>
            </a:r>
            <a:r>
              <a:rPr dirty="0" sz="1550" spc="7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survey</a:t>
            </a:r>
            <a:r>
              <a:rPr dirty="0" sz="1550" spc="6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of</a:t>
            </a:r>
            <a:r>
              <a:rPr dirty="0" sz="1550" spc="70">
                <a:latin typeface="Calibri"/>
                <a:cs typeface="Calibri"/>
              </a:rPr>
              <a:t> </a:t>
            </a:r>
            <a:r>
              <a:rPr dirty="0" sz="1550" spc="-25">
                <a:latin typeface="Calibri"/>
                <a:cs typeface="Calibri"/>
              </a:rPr>
              <a:t>the </a:t>
            </a:r>
            <a:r>
              <a:rPr dirty="0" sz="1550" spc="-10">
                <a:latin typeface="Calibri"/>
                <a:cs typeface="Calibri"/>
              </a:rPr>
              <a:t>state-of-</a:t>
            </a:r>
            <a:r>
              <a:rPr dirty="0" sz="1550">
                <a:latin typeface="Calibri"/>
                <a:cs typeface="Calibri"/>
              </a:rPr>
              <a:t>the-art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and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possible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extensions.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IEEE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Transactions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on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Knowledge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and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Data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Engineering,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17(6),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734-</a:t>
            </a:r>
            <a:r>
              <a:rPr dirty="0" sz="1550" spc="-20">
                <a:latin typeface="Calibri"/>
                <a:cs typeface="Calibri"/>
              </a:rPr>
              <a:t>749.</a:t>
            </a:r>
            <a:endParaRPr sz="1550">
              <a:latin typeface="Calibri"/>
              <a:cs typeface="Calibri"/>
            </a:endParaRPr>
          </a:p>
          <a:p>
            <a:pPr marL="12700" marR="5080" indent="301625">
              <a:lnSpc>
                <a:spcPts val="1700"/>
              </a:lnSpc>
              <a:spcBef>
                <a:spcPts val="560"/>
              </a:spcBef>
              <a:buAutoNum type="arabicPlain"/>
              <a:tabLst>
                <a:tab pos="314325" algn="l"/>
              </a:tabLst>
            </a:pPr>
            <a:r>
              <a:rPr dirty="0" sz="1550">
                <a:latin typeface="Calibri"/>
                <a:cs typeface="Calibri"/>
              </a:rPr>
              <a:t>Sarwar,</a:t>
            </a:r>
            <a:r>
              <a:rPr dirty="0" sz="1550" spc="28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B.,</a:t>
            </a:r>
            <a:r>
              <a:rPr dirty="0" sz="1550" spc="28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Karypis,</a:t>
            </a:r>
            <a:r>
              <a:rPr dirty="0" sz="1550" spc="28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G.,</a:t>
            </a:r>
            <a:r>
              <a:rPr dirty="0" sz="1550" spc="28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Konstan,</a:t>
            </a:r>
            <a:r>
              <a:rPr dirty="0" sz="1550" spc="28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J.,</a:t>
            </a:r>
            <a:r>
              <a:rPr dirty="0" sz="1550" spc="28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&amp;</a:t>
            </a:r>
            <a:r>
              <a:rPr dirty="0" sz="1550" spc="28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Riedl,</a:t>
            </a:r>
            <a:r>
              <a:rPr dirty="0" sz="1550" spc="28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J.</a:t>
            </a:r>
            <a:r>
              <a:rPr dirty="0" sz="1550" spc="28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(2001).</a:t>
            </a:r>
            <a:r>
              <a:rPr dirty="0" sz="1550" spc="28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Item-based</a:t>
            </a:r>
            <a:r>
              <a:rPr dirty="0" sz="1550" spc="28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collaborative</a:t>
            </a:r>
            <a:r>
              <a:rPr dirty="0" sz="1550" spc="28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filtering</a:t>
            </a:r>
            <a:r>
              <a:rPr dirty="0" sz="1550" spc="28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recommendation </a:t>
            </a:r>
            <a:r>
              <a:rPr dirty="0" sz="1550">
                <a:latin typeface="Calibri"/>
                <a:cs typeface="Calibri"/>
              </a:rPr>
              <a:t>algorithms.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Proceedings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of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the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10th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International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Conference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on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World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Wide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Web,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285-</a:t>
            </a:r>
            <a:r>
              <a:rPr dirty="0" sz="1550" spc="-20">
                <a:latin typeface="Calibri"/>
                <a:cs typeface="Calibri"/>
              </a:rPr>
              <a:t>295.</a:t>
            </a:r>
            <a:endParaRPr sz="155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370"/>
              </a:spcBef>
              <a:buAutoNum type="arabicPlain"/>
              <a:tabLst>
                <a:tab pos="279400" algn="l"/>
              </a:tabLst>
            </a:pPr>
            <a:r>
              <a:rPr dirty="0" sz="1550">
                <a:latin typeface="Calibri"/>
                <a:cs typeface="Calibri"/>
              </a:rPr>
              <a:t>Ricci,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25">
                <a:latin typeface="Calibri"/>
                <a:cs typeface="Calibri"/>
              </a:rPr>
              <a:t>F.,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Rokach,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L.,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&amp;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Shapira,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B.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(2015).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Recommender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Systems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Handbook.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Springer.</a:t>
            </a:r>
            <a:endParaRPr sz="1550">
              <a:latin typeface="Calibri"/>
              <a:cs typeface="Calibri"/>
            </a:endParaRPr>
          </a:p>
          <a:p>
            <a:pPr marL="12700" marR="5080" indent="270510">
              <a:lnSpc>
                <a:spcPts val="1700"/>
              </a:lnSpc>
              <a:spcBef>
                <a:spcPts val="590"/>
              </a:spcBef>
              <a:buAutoNum type="arabicPlain"/>
              <a:tabLst>
                <a:tab pos="283210" algn="l"/>
              </a:tabLst>
            </a:pPr>
            <a:r>
              <a:rPr dirty="0" sz="1550">
                <a:latin typeface="Calibri"/>
                <a:cs typeface="Calibri"/>
              </a:rPr>
              <a:t>Zhang,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25">
                <a:latin typeface="Calibri"/>
                <a:cs typeface="Calibri"/>
              </a:rPr>
              <a:t>Y.,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Koren,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25">
                <a:latin typeface="Calibri"/>
                <a:cs typeface="Calibri"/>
              </a:rPr>
              <a:t>Y.,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&amp;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Volinsky,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C.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(2012).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Collaborative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filtering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for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implicit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feedback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datasets.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Proceedings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-25">
                <a:latin typeface="Calibri"/>
                <a:cs typeface="Calibri"/>
              </a:rPr>
              <a:t>of </a:t>
            </a:r>
            <a:r>
              <a:rPr dirty="0" sz="1550">
                <a:latin typeface="Calibri"/>
                <a:cs typeface="Calibri"/>
              </a:rPr>
              <a:t>the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IEEE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International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Conference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on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Data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Mining,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263-</a:t>
            </a:r>
            <a:r>
              <a:rPr dirty="0" sz="1550" spc="-20">
                <a:latin typeface="Calibri"/>
                <a:cs typeface="Calibri"/>
              </a:rPr>
              <a:t>272.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21" y="904188"/>
            <a:ext cx="2230092" cy="94181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8497" y="3277594"/>
            <a:ext cx="1525270" cy="4591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50">
                <a:latin typeface="Calibri"/>
                <a:cs typeface="Calibri"/>
              </a:rPr>
              <a:t>Thank</a:t>
            </a:r>
            <a:r>
              <a:rPr dirty="0" sz="2850" spc="-85">
                <a:latin typeface="Calibri"/>
                <a:cs typeface="Calibri"/>
              </a:rPr>
              <a:t> </a:t>
            </a:r>
            <a:r>
              <a:rPr dirty="0" sz="2850" spc="-55">
                <a:latin typeface="Calibri"/>
                <a:cs typeface="Calibri"/>
              </a:rPr>
              <a:t>You</a:t>
            </a:r>
            <a:endParaRPr sz="285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21" y="904188"/>
            <a:ext cx="2230092" cy="9418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155190">
              <a:lnSpc>
                <a:spcPct val="100000"/>
              </a:lnSpc>
              <a:spcBef>
                <a:spcPts val="120"/>
              </a:spcBef>
            </a:pPr>
            <a:r>
              <a:rPr dirty="0" spc="-10"/>
              <a:t>Abstract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7310" rIns="0" bIns="0" rtlCol="0" vert="horz">
            <a:spAutoFit/>
          </a:bodyPr>
          <a:lstStyle/>
          <a:p>
            <a:pPr algn="just" marL="12700" marR="5080">
              <a:lnSpc>
                <a:spcPts val="2230"/>
              </a:lnSpc>
              <a:spcBef>
                <a:spcPts val="530"/>
              </a:spcBef>
            </a:pPr>
            <a:r>
              <a:rPr dirty="0" sz="2200"/>
              <a:t>The</a:t>
            </a:r>
            <a:r>
              <a:rPr dirty="0" sz="2200" spc="295"/>
              <a:t> </a:t>
            </a:r>
            <a:r>
              <a:rPr dirty="0" sz="2200"/>
              <a:t>cold</a:t>
            </a:r>
            <a:r>
              <a:rPr dirty="0" sz="2200" spc="295"/>
              <a:t> </a:t>
            </a:r>
            <a:r>
              <a:rPr dirty="0" sz="2200"/>
              <a:t>start</a:t>
            </a:r>
            <a:r>
              <a:rPr dirty="0" sz="2200" spc="295"/>
              <a:t> </a:t>
            </a:r>
            <a:r>
              <a:rPr dirty="0" sz="2200"/>
              <a:t>problem</a:t>
            </a:r>
            <a:r>
              <a:rPr dirty="0" sz="2200" spc="295"/>
              <a:t> </a:t>
            </a:r>
            <a:r>
              <a:rPr dirty="0" sz="2200"/>
              <a:t>in</a:t>
            </a:r>
            <a:r>
              <a:rPr dirty="0" sz="2200" spc="295"/>
              <a:t> </a:t>
            </a:r>
            <a:r>
              <a:rPr dirty="0" sz="2200"/>
              <a:t>recommender</a:t>
            </a:r>
            <a:r>
              <a:rPr dirty="0" sz="2200" spc="295"/>
              <a:t> </a:t>
            </a:r>
            <a:r>
              <a:rPr dirty="0" sz="2200"/>
              <a:t>systems,</a:t>
            </a:r>
            <a:r>
              <a:rPr dirty="0" sz="2200" spc="295"/>
              <a:t> </a:t>
            </a:r>
            <a:r>
              <a:rPr dirty="0" sz="2200"/>
              <a:t>affecting</a:t>
            </a:r>
            <a:r>
              <a:rPr dirty="0" sz="2200" spc="295"/>
              <a:t> </a:t>
            </a:r>
            <a:r>
              <a:rPr dirty="0" sz="2200"/>
              <a:t>new</a:t>
            </a:r>
            <a:r>
              <a:rPr dirty="0" sz="2200" spc="295"/>
              <a:t> </a:t>
            </a:r>
            <a:r>
              <a:rPr dirty="0" sz="2200"/>
              <a:t>users</a:t>
            </a:r>
            <a:r>
              <a:rPr dirty="0" sz="2200" spc="295"/>
              <a:t> </a:t>
            </a:r>
            <a:r>
              <a:rPr dirty="0" sz="2200"/>
              <a:t>or</a:t>
            </a:r>
            <a:r>
              <a:rPr dirty="0" sz="2200" spc="295"/>
              <a:t> </a:t>
            </a:r>
            <a:r>
              <a:rPr dirty="0" sz="2200" spc="-10"/>
              <a:t>items </a:t>
            </a:r>
            <a:r>
              <a:rPr dirty="0" sz="2200"/>
              <a:t>lacking</a:t>
            </a:r>
            <a:r>
              <a:rPr dirty="0" sz="2200" spc="525"/>
              <a:t> </a:t>
            </a:r>
            <a:r>
              <a:rPr dirty="0" sz="2200"/>
              <a:t>interaction</a:t>
            </a:r>
            <a:r>
              <a:rPr dirty="0" sz="2200" spc="525"/>
              <a:t> </a:t>
            </a:r>
            <a:r>
              <a:rPr dirty="0" sz="2200"/>
              <a:t>data,</a:t>
            </a:r>
            <a:r>
              <a:rPr dirty="0" sz="2200" spc="530"/>
              <a:t> </a:t>
            </a:r>
            <a:r>
              <a:rPr dirty="0" sz="2200"/>
              <a:t>manifests</a:t>
            </a:r>
            <a:r>
              <a:rPr dirty="0" sz="2200" spc="525"/>
              <a:t> </a:t>
            </a:r>
            <a:r>
              <a:rPr dirty="0" sz="2200"/>
              <a:t>as</a:t>
            </a:r>
            <a:r>
              <a:rPr dirty="0" sz="2200" spc="530"/>
              <a:t> </a:t>
            </a:r>
            <a:r>
              <a:rPr dirty="0" sz="2200"/>
              <a:t>user</a:t>
            </a:r>
            <a:r>
              <a:rPr dirty="0" sz="2200" spc="525"/>
              <a:t> </a:t>
            </a:r>
            <a:r>
              <a:rPr dirty="0" sz="2200"/>
              <a:t>and</a:t>
            </a:r>
            <a:r>
              <a:rPr dirty="0" sz="2200" spc="530"/>
              <a:t> </a:t>
            </a:r>
            <a:r>
              <a:rPr dirty="0" sz="2200"/>
              <a:t>item</a:t>
            </a:r>
            <a:r>
              <a:rPr dirty="0" sz="2200" spc="525"/>
              <a:t> </a:t>
            </a:r>
            <a:r>
              <a:rPr dirty="0" sz="2200"/>
              <a:t>cold</a:t>
            </a:r>
            <a:r>
              <a:rPr dirty="0" sz="2200" spc="530"/>
              <a:t> </a:t>
            </a:r>
            <a:r>
              <a:rPr dirty="0" sz="2200"/>
              <a:t>start</a:t>
            </a:r>
            <a:r>
              <a:rPr dirty="0" sz="2200" spc="525"/>
              <a:t> </a:t>
            </a:r>
            <a:r>
              <a:rPr dirty="0" sz="2200"/>
              <a:t>scenarios.</a:t>
            </a:r>
            <a:r>
              <a:rPr dirty="0" sz="2200" spc="490"/>
              <a:t> </a:t>
            </a:r>
            <a:r>
              <a:rPr dirty="0" sz="2200" spc="-25"/>
              <a:t>To </a:t>
            </a:r>
            <a:r>
              <a:rPr dirty="0" sz="2200"/>
              <a:t>alleviate</a:t>
            </a:r>
            <a:r>
              <a:rPr dirty="0" sz="2200" spc="-20"/>
              <a:t> </a:t>
            </a:r>
            <a:r>
              <a:rPr dirty="0" sz="2200"/>
              <a:t>this</a:t>
            </a:r>
            <a:r>
              <a:rPr dirty="0" sz="2200" spc="-20"/>
              <a:t> </a:t>
            </a:r>
            <a:r>
              <a:rPr dirty="0" sz="2200" spc="-10"/>
              <a:t>challenge:</a:t>
            </a:r>
            <a:endParaRPr sz="2200"/>
          </a:p>
          <a:p>
            <a:pPr algn="just" marL="233679" marR="5715" indent="-221615">
              <a:lnSpc>
                <a:spcPts val="2230"/>
              </a:lnSpc>
              <a:spcBef>
                <a:spcPts val="780"/>
              </a:spcBef>
              <a:buChar char="•"/>
              <a:tabLst>
                <a:tab pos="233679" algn="l"/>
              </a:tabLst>
            </a:pPr>
            <a:r>
              <a:rPr dirty="0" sz="2200" spc="155"/>
              <a:t>Rank-</a:t>
            </a:r>
            <a:r>
              <a:rPr dirty="0" sz="2200" spc="125"/>
              <a:t>based</a:t>
            </a:r>
            <a:r>
              <a:rPr dirty="0" sz="2200" spc="320"/>
              <a:t>  </a:t>
            </a:r>
            <a:r>
              <a:rPr dirty="0" sz="2200" spc="150"/>
              <a:t>recommendations:</a:t>
            </a:r>
            <a:r>
              <a:rPr dirty="0" sz="2200" spc="325"/>
              <a:t>  </a:t>
            </a:r>
            <a:r>
              <a:rPr dirty="0" sz="2200" spc="105"/>
              <a:t>New</a:t>
            </a:r>
            <a:r>
              <a:rPr dirty="0" sz="2200" spc="325"/>
              <a:t>  </a:t>
            </a:r>
            <a:r>
              <a:rPr dirty="0" sz="2200" spc="125"/>
              <a:t>users</a:t>
            </a:r>
            <a:r>
              <a:rPr dirty="0" sz="2200" spc="325"/>
              <a:t>  </a:t>
            </a:r>
            <a:r>
              <a:rPr dirty="0" sz="2200" spc="135"/>
              <a:t>receive</a:t>
            </a:r>
            <a:r>
              <a:rPr dirty="0" sz="2200" spc="325"/>
              <a:t>  </a:t>
            </a:r>
            <a:r>
              <a:rPr dirty="0" sz="2200" spc="135"/>
              <a:t>popular</a:t>
            </a:r>
            <a:r>
              <a:rPr dirty="0" sz="2200" spc="325"/>
              <a:t>  </a:t>
            </a:r>
            <a:r>
              <a:rPr dirty="0" sz="2200" spc="100"/>
              <a:t>item </a:t>
            </a:r>
            <a:r>
              <a:rPr dirty="0" sz="2200"/>
              <a:t>recommendations,</a:t>
            </a:r>
            <a:r>
              <a:rPr dirty="0" sz="2200" spc="-10"/>
              <a:t> </a:t>
            </a:r>
            <a:r>
              <a:rPr dirty="0" sz="2200"/>
              <a:t>bypassing</a:t>
            </a:r>
            <a:r>
              <a:rPr dirty="0" sz="2200" spc="-10"/>
              <a:t> </a:t>
            </a:r>
            <a:r>
              <a:rPr dirty="0" sz="2200"/>
              <a:t>the</a:t>
            </a:r>
            <a:r>
              <a:rPr dirty="0" sz="2200" spc="-10"/>
              <a:t> </a:t>
            </a:r>
            <a:r>
              <a:rPr dirty="0" sz="2200"/>
              <a:t>need</a:t>
            </a:r>
            <a:r>
              <a:rPr dirty="0" sz="2200" spc="-10"/>
              <a:t> </a:t>
            </a:r>
            <a:r>
              <a:rPr dirty="0" sz="2200"/>
              <a:t>for</a:t>
            </a:r>
            <a:r>
              <a:rPr dirty="0" sz="2200" spc="-10"/>
              <a:t> </a:t>
            </a:r>
            <a:r>
              <a:rPr dirty="0" sz="2200"/>
              <a:t>past</a:t>
            </a:r>
            <a:r>
              <a:rPr dirty="0" sz="2200" spc="-10"/>
              <a:t> </a:t>
            </a:r>
            <a:r>
              <a:rPr dirty="0" sz="2200"/>
              <a:t>behavior</a:t>
            </a:r>
            <a:r>
              <a:rPr dirty="0" sz="2200" spc="-10"/>
              <a:t> data.</a:t>
            </a:r>
            <a:endParaRPr sz="2200"/>
          </a:p>
          <a:p>
            <a:pPr algn="just" marL="233679" marR="5080" indent="-221615">
              <a:lnSpc>
                <a:spcPts val="2230"/>
              </a:lnSpc>
              <a:spcBef>
                <a:spcPts val="785"/>
              </a:spcBef>
              <a:buChar char="•"/>
              <a:tabLst>
                <a:tab pos="233679" algn="l"/>
              </a:tabLst>
            </a:pPr>
            <a:r>
              <a:rPr dirty="0" sz="2200" spc="-10"/>
              <a:t>Content-</a:t>
            </a:r>
            <a:r>
              <a:rPr dirty="0" sz="2200"/>
              <a:t>based</a:t>
            </a:r>
            <a:r>
              <a:rPr dirty="0" sz="2200" spc="114"/>
              <a:t> </a:t>
            </a:r>
            <a:r>
              <a:rPr dirty="0" sz="2200"/>
              <a:t>filtering:</a:t>
            </a:r>
            <a:r>
              <a:rPr dirty="0" sz="2200" spc="114"/>
              <a:t> </a:t>
            </a:r>
            <a:r>
              <a:rPr dirty="0" sz="2200"/>
              <a:t>New</a:t>
            </a:r>
            <a:r>
              <a:rPr dirty="0" sz="2200" spc="114"/>
              <a:t> </a:t>
            </a:r>
            <a:r>
              <a:rPr dirty="0" sz="2200"/>
              <a:t>items</a:t>
            </a:r>
            <a:r>
              <a:rPr dirty="0" sz="2200" spc="114"/>
              <a:t> </a:t>
            </a:r>
            <a:r>
              <a:rPr dirty="0" sz="2200"/>
              <a:t>are</a:t>
            </a:r>
            <a:r>
              <a:rPr dirty="0" sz="2200" spc="114"/>
              <a:t> </a:t>
            </a:r>
            <a:r>
              <a:rPr dirty="0" sz="2200"/>
              <a:t>recommended</a:t>
            </a:r>
            <a:r>
              <a:rPr dirty="0" sz="2200" spc="120"/>
              <a:t> </a:t>
            </a:r>
            <a:r>
              <a:rPr dirty="0" sz="2200"/>
              <a:t>based</a:t>
            </a:r>
            <a:r>
              <a:rPr dirty="0" sz="2200" spc="114"/>
              <a:t> </a:t>
            </a:r>
            <a:r>
              <a:rPr dirty="0" sz="2200"/>
              <a:t>on</a:t>
            </a:r>
            <a:r>
              <a:rPr dirty="0" sz="2200" spc="114"/>
              <a:t> </a:t>
            </a:r>
            <a:r>
              <a:rPr dirty="0" sz="2200"/>
              <a:t>their</a:t>
            </a:r>
            <a:r>
              <a:rPr dirty="0" sz="2200" spc="114"/>
              <a:t> </a:t>
            </a:r>
            <a:r>
              <a:rPr dirty="0" sz="2200" spc="-10"/>
              <a:t>attributes </a:t>
            </a:r>
            <a:r>
              <a:rPr dirty="0" sz="2200"/>
              <a:t>or</a:t>
            </a:r>
            <a:r>
              <a:rPr dirty="0" sz="2200" spc="-20"/>
              <a:t> </a:t>
            </a:r>
            <a:r>
              <a:rPr dirty="0" sz="2200"/>
              <a:t>metadata,</a:t>
            </a:r>
            <a:r>
              <a:rPr dirty="0" sz="2200" spc="-15"/>
              <a:t> </a:t>
            </a:r>
            <a:r>
              <a:rPr dirty="0" sz="2200"/>
              <a:t>catering</a:t>
            </a:r>
            <a:r>
              <a:rPr dirty="0" sz="2200" spc="-15"/>
              <a:t> </a:t>
            </a:r>
            <a:r>
              <a:rPr dirty="0" sz="2200"/>
              <a:t>to</a:t>
            </a:r>
            <a:r>
              <a:rPr dirty="0" sz="2200" spc="-20"/>
              <a:t> </a:t>
            </a:r>
            <a:r>
              <a:rPr dirty="0" sz="2200"/>
              <a:t>users</a:t>
            </a:r>
            <a:r>
              <a:rPr dirty="0" sz="2200" spc="-15"/>
              <a:t> </a:t>
            </a:r>
            <a:r>
              <a:rPr dirty="0" sz="2200"/>
              <a:t>with</a:t>
            </a:r>
            <a:r>
              <a:rPr dirty="0" sz="2200" spc="-15"/>
              <a:t> </a:t>
            </a:r>
            <a:r>
              <a:rPr dirty="0" sz="2200"/>
              <a:t>similar</a:t>
            </a:r>
            <a:r>
              <a:rPr dirty="0" sz="2200" spc="-15"/>
              <a:t> </a:t>
            </a:r>
            <a:r>
              <a:rPr dirty="0" sz="2200" spc="-10"/>
              <a:t>preferences.</a:t>
            </a:r>
            <a:endParaRPr sz="2200"/>
          </a:p>
          <a:p>
            <a:pPr algn="just" marL="233679" marR="5080" indent="-221615">
              <a:lnSpc>
                <a:spcPts val="2230"/>
              </a:lnSpc>
              <a:spcBef>
                <a:spcPts val="785"/>
              </a:spcBef>
              <a:buChar char="•"/>
              <a:tabLst>
                <a:tab pos="233679" algn="l"/>
              </a:tabLst>
            </a:pPr>
            <a:r>
              <a:rPr dirty="0" sz="2200"/>
              <a:t>Hybrid</a:t>
            </a:r>
            <a:r>
              <a:rPr dirty="0" sz="2200" spc="45"/>
              <a:t> </a:t>
            </a:r>
            <a:r>
              <a:rPr dirty="0" sz="2200"/>
              <a:t>approaches:</a:t>
            </a:r>
            <a:r>
              <a:rPr dirty="0" sz="2200" spc="50"/>
              <a:t> </a:t>
            </a:r>
            <a:r>
              <a:rPr dirty="0" sz="2200"/>
              <a:t>Combining</a:t>
            </a:r>
            <a:r>
              <a:rPr dirty="0" sz="2200" spc="50"/>
              <a:t> </a:t>
            </a:r>
            <a:r>
              <a:rPr dirty="0" sz="2200"/>
              <a:t>collaborative</a:t>
            </a:r>
            <a:r>
              <a:rPr dirty="0" sz="2200" spc="50"/>
              <a:t> </a:t>
            </a:r>
            <a:r>
              <a:rPr dirty="0" sz="2200"/>
              <a:t>and</a:t>
            </a:r>
            <a:r>
              <a:rPr dirty="0" sz="2200" spc="50"/>
              <a:t> </a:t>
            </a:r>
            <a:r>
              <a:rPr dirty="0" sz="2200" spc="-10"/>
              <a:t>content-</a:t>
            </a:r>
            <a:r>
              <a:rPr dirty="0" sz="2200"/>
              <a:t>based</a:t>
            </a:r>
            <a:r>
              <a:rPr dirty="0" sz="2200" spc="50"/>
              <a:t> </a:t>
            </a:r>
            <a:r>
              <a:rPr dirty="0" sz="2200"/>
              <a:t>filtering</a:t>
            </a:r>
            <a:r>
              <a:rPr dirty="0" sz="2200" spc="50"/>
              <a:t> </a:t>
            </a:r>
            <a:r>
              <a:rPr dirty="0" sz="2200" spc="-10"/>
              <a:t>offers </a:t>
            </a:r>
            <a:r>
              <a:rPr dirty="0" sz="2200"/>
              <a:t>a</a:t>
            </a:r>
            <a:r>
              <a:rPr dirty="0" sz="2200" spc="405"/>
              <a:t> </a:t>
            </a:r>
            <a:r>
              <a:rPr dirty="0" sz="2200"/>
              <a:t>comprehensive</a:t>
            </a:r>
            <a:r>
              <a:rPr dirty="0" sz="2200" spc="409"/>
              <a:t> </a:t>
            </a:r>
            <a:r>
              <a:rPr dirty="0" sz="2200"/>
              <a:t>solution,</a:t>
            </a:r>
            <a:r>
              <a:rPr dirty="0" sz="2200" spc="409"/>
              <a:t> </a:t>
            </a:r>
            <a:r>
              <a:rPr dirty="0" sz="2200"/>
              <a:t>leveraging</a:t>
            </a:r>
            <a:r>
              <a:rPr dirty="0" sz="2200" spc="405"/>
              <a:t> </a:t>
            </a:r>
            <a:r>
              <a:rPr dirty="0" sz="2200"/>
              <a:t>user</a:t>
            </a:r>
            <a:r>
              <a:rPr dirty="0" sz="2200" spc="409"/>
              <a:t> </a:t>
            </a:r>
            <a:r>
              <a:rPr dirty="0" sz="2200"/>
              <a:t>similarity</a:t>
            </a:r>
            <a:r>
              <a:rPr dirty="0" sz="2200" spc="409"/>
              <a:t> </a:t>
            </a:r>
            <a:r>
              <a:rPr dirty="0" sz="2200"/>
              <a:t>and</a:t>
            </a:r>
            <a:r>
              <a:rPr dirty="0" sz="2200" spc="409"/>
              <a:t> </a:t>
            </a:r>
            <a:r>
              <a:rPr dirty="0" sz="2200"/>
              <a:t>item</a:t>
            </a:r>
            <a:r>
              <a:rPr dirty="0" sz="2200" spc="405"/>
              <a:t> </a:t>
            </a:r>
            <a:r>
              <a:rPr dirty="0" sz="2200"/>
              <a:t>attributes</a:t>
            </a:r>
            <a:r>
              <a:rPr dirty="0" sz="2200" spc="409"/>
              <a:t> </a:t>
            </a:r>
            <a:r>
              <a:rPr dirty="0" sz="2200" spc="-25"/>
              <a:t>for </a:t>
            </a:r>
            <a:r>
              <a:rPr dirty="0" sz="2200"/>
              <a:t>accurate</a:t>
            </a:r>
            <a:r>
              <a:rPr dirty="0" sz="2200" spc="-25"/>
              <a:t> </a:t>
            </a:r>
            <a:r>
              <a:rPr dirty="0" sz="2200" spc="-10"/>
              <a:t>recommendations.</a:t>
            </a:r>
            <a:endParaRPr sz="2200"/>
          </a:p>
          <a:p>
            <a:pPr algn="just" marL="12700" marR="5080">
              <a:lnSpc>
                <a:spcPts val="2230"/>
              </a:lnSpc>
              <a:spcBef>
                <a:spcPts val="780"/>
              </a:spcBef>
            </a:pPr>
            <a:r>
              <a:rPr dirty="0" sz="2200"/>
              <a:t>Collaborative</a:t>
            </a:r>
            <a:r>
              <a:rPr dirty="0" sz="2200" spc="280"/>
              <a:t> </a:t>
            </a:r>
            <a:r>
              <a:rPr dirty="0" sz="2200"/>
              <a:t>filtering</a:t>
            </a:r>
            <a:r>
              <a:rPr dirty="0" sz="2200" spc="285"/>
              <a:t> </a:t>
            </a:r>
            <a:r>
              <a:rPr dirty="0" sz="2200"/>
              <a:t>tackles</a:t>
            </a:r>
            <a:r>
              <a:rPr dirty="0" sz="2200" spc="285"/>
              <a:t> </a:t>
            </a:r>
            <a:r>
              <a:rPr dirty="0" sz="2200"/>
              <a:t>user</a:t>
            </a:r>
            <a:r>
              <a:rPr dirty="0" sz="2200" spc="285"/>
              <a:t> </a:t>
            </a:r>
            <a:r>
              <a:rPr dirty="0" sz="2200"/>
              <a:t>cold</a:t>
            </a:r>
            <a:r>
              <a:rPr dirty="0" sz="2200" spc="285"/>
              <a:t> </a:t>
            </a:r>
            <a:r>
              <a:rPr dirty="0" sz="2200"/>
              <a:t>start</a:t>
            </a:r>
            <a:r>
              <a:rPr dirty="0" sz="2200" spc="285"/>
              <a:t> </a:t>
            </a:r>
            <a:r>
              <a:rPr dirty="0" sz="2200"/>
              <a:t>by</a:t>
            </a:r>
            <a:r>
              <a:rPr dirty="0" sz="2200" spc="285"/>
              <a:t> </a:t>
            </a:r>
            <a:r>
              <a:rPr dirty="0" sz="2200"/>
              <a:t>recommending</a:t>
            </a:r>
            <a:r>
              <a:rPr dirty="0" sz="2200" spc="280"/>
              <a:t> </a:t>
            </a:r>
            <a:r>
              <a:rPr dirty="0" sz="2200"/>
              <a:t>items</a:t>
            </a:r>
            <a:r>
              <a:rPr dirty="0" sz="2200" spc="285"/>
              <a:t> </a:t>
            </a:r>
            <a:r>
              <a:rPr dirty="0" sz="2200"/>
              <a:t>liked</a:t>
            </a:r>
            <a:r>
              <a:rPr dirty="0" sz="2200" spc="285"/>
              <a:t> </a:t>
            </a:r>
            <a:r>
              <a:rPr dirty="0" sz="2200" spc="-25"/>
              <a:t>by </a:t>
            </a:r>
            <a:r>
              <a:rPr dirty="0" sz="2200"/>
              <a:t>similar</a:t>
            </a:r>
            <a:r>
              <a:rPr dirty="0" sz="2200" spc="465"/>
              <a:t> </a:t>
            </a:r>
            <a:r>
              <a:rPr dirty="0" sz="2200"/>
              <a:t>users.</a:t>
            </a:r>
            <a:r>
              <a:rPr dirty="0" sz="2200" spc="470"/>
              <a:t> </a:t>
            </a:r>
            <a:r>
              <a:rPr dirty="0" sz="2200" spc="-10"/>
              <a:t>Content-</a:t>
            </a:r>
            <a:r>
              <a:rPr dirty="0" sz="2200"/>
              <a:t>based</a:t>
            </a:r>
            <a:r>
              <a:rPr dirty="0" sz="2200" spc="465"/>
              <a:t> </a:t>
            </a:r>
            <a:r>
              <a:rPr dirty="0" sz="2200"/>
              <a:t>filtering</a:t>
            </a:r>
            <a:r>
              <a:rPr dirty="0" sz="2200" spc="470"/>
              <a:t> </a:t>
            </a:r>
            <a:r>
              <a:rPr dirty="0" sz="2200"/>
              <a:t>addresses</a:t>
            </a:r>
            <a:r>
              <a:rPr dirty="0" sz="2200" spc="470"/>
              <a:t> </a:t>
            </a:r>
            <a:r>
              <a:rPr dirty="0" sz="2200"/>
              <a:t>item</a:t>
            </a:r>
            <a:r>
              <a:rPr dirty="0" sz="2200" spc="465"/>
              <a:t> </a:t>
            </a:r>
            <a:r>
              <a:rPr dirty="0" sz="2200"/>
              <a:t>cold</a:t>
            </a:r>
            <a:r>
              <a:rPr dirty="0" sz="2200" spc="470"/>
              <a:t> </a:t>
            </a:r>
            <a:r>
              <a:rPr dirty="0" sz="2200"/>
              <a:t>start</a:t>
            </a:r>
            <a:r>
              <a:rPr dirty="0" sz="2200" spc="470"/>
              <a:t> </a:t>
            </a:r>
            <a:r>
              <a:rPr dirty="0" sz="2200"/>
              <a:t>by</a:t>
            </a:r>
            <a:r>
              <a:rPr dirty="0" sz="2200" spc="465"/>
              <a:t> </a:t>
            </a:r>
            <a:r>
              <a:rPr dirty="0" sz="2200" spc="-10"/>
              <a:t>suggesting </a:t>
            </a:r>
            <a:r>
              <a:rPr dirty="0" sz="2200"/>
              <a:t>similar</a:t>
            </a:r>
            <a:r>
              <a:rPr dirty="0" sz="2200" spc="-10"/>
              <a:t> </a:t>
            </a:r>
            <a:r>
              <a:rPr dirty="0" sz="2200"/>
              <a:t>items</a:t>
            </a:r>
            <a:r>
              <a:rPr dirty="0" sz="2200" spc="-10"/>
              <a:t> </a:t>
            </a:r>
            <a:r>
              <a:rPr dirty="0" sz="2200"/>
              <a:t>based</a:t>
            </a:r>
            <a:r>
              <a:rPr dirty="0" sz="2200" spc="-10"/>
              <a:t> </a:t>
            </a:r>
            <a:r>
              <a:rPr dirty="0" sz="2200"/>
              <a:t>on</a:t>
            </a:r>
            <a:r>
              <a:rPr dirty="0" sz="2200" spc="-10"/>
              <a:t> attributes.</a:t>
            </a:r>
            <a:endParaRPr sz="220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21" y="904188"/>
            <a:ext cx="2230092" cy="9418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266" rIns="0" bIns="0" rtlCol="0" vert="horz">
            <a:spAutoFit/>
          </a:bodyPr>
          <a:lstStyle/>
          <a:p>
            <a:pPr marL="1774189">
              <a:lnSpc>
                <a:spcPct val="100000"/>
              </a:lnSpc>
              <a:spcBef>
                <a:spcPts val="120"/>
              </a:spcBef>
            </a:pPr>
            <a:r>
              <a:rPr dirty="0" spc="-10"/>
              <a:t>Introduction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2571" y="2327020"/>
            <a:ext cx="9170035" cy="33401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just" marL="12700" marR="5080">
              <a:lnSpc>
                <a:spcPts val="2100"/>
              </a:lnSpc>
              <a:spcBef>
                <a:spcPts val="340"/>
              </a:spcBef>
            </a:pPr>
            <a:r>
              <a:rPr dirty="0" sz="1900">
                <a:latin typeface="Calibri"/>
                <a:cs typeface="Calibri"/>
              </a:rPr>
              <a:t>The</a:t>
            </a:r>
            <a:r>
              <a:rPr dirty="0" sz="1900" spc="1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"Product</a:t>
            </a:r>
            <a:r>
              <a:rPr dirty="0" sz="1900" spc="1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Recommendation</a:t>
            </a:r>
            <a:r>
              <a:rPr dirty="0" sz="1900" spc="1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System"</a:t>
            </a:r>
            <a:r>
              <a:rPr dirty="0" sz="1900" spc="1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project</a:t>
            </a:r>
            <a:r>
              <a:rPr dirty="0" sz="1900" spc="114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introduces</a:t>
            </a:r>
            <a:r>
              <a:rPr dirty="0" sz="1900" spc="1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</a:t>
            </a:r>
            <a:r>
              <a:rPr dirty="0" sz="1900" spc="1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innovative</a:t>
            </a:r>
            <a:r>
              <a:rPr dirty="0" sz="1900" spc="1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solution</a:t>
            </a:r>
            <a:r>
              <a:rPr dirty="0" sz="1900" spc="11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powered </a:t>
            </a:r>
            <a:r>
              <a:rPr dirty="0" sz="1900">
                <a:latin typeface="Calibri"/>
                <a:cs typeface="Calibri"/>
              </a:rPr>
              <a:t>by</a:t>
            </a:r>
            <a:r>
              <a:rPr dirty="0" sz="1900" spc="459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AI</a:t>
            </a:r>
            <a:r>
              <a:rPr dirty="0" sz="1900" spc="46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and</a:t>
            </a:r>
            <a:r>
              <a:rPr dirty="0" sz="1900" spc="46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ML</a:t>
            </a:r>
            <a:r>
              <a:rPr dirty="0" sz="1900" spc="46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algorithms</a:t>
            </a:r>
            <a:r>
              <a:rPr dirty="0" sz="1900" spc="459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to</a:t>
            </a:r>
            <a:r>
              <a:rPr dirty="0" sz="1900" spc="46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deliver</a:t>
            </a:r>
            <a:r>
              <a:rPr dirty="0" sz="1900" spc="46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personalized</a:t>
            </a:r>
            <a:r>
              <a:rPr dirty="0" sz="1900" spc="46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product</a:t>
            </a:r>
            <a:r>
              <a:rPr dirty="0" sz="1900" spc="46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recommendations</a:t>
            </a:r>
            <a:r>
              <a:rPr dirty="0" sz="1900" spc="459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tailored</a:t>
            </a:r>
            <a:r>
              <a:rPr dirty="0" sz="1900" spc="465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to </a:t>
            </a:r>
            <a:r>
              <a:rPr dirty="0" sz="1900">
                <a:latin typeface="Calibri"/>
                <a:cs typeface="Calibri"/>
              </a:rPr>
              <a:t>individual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preferences. By analyzing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extensive customer data,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including purchase history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and </a:t>
            </a:r>
            <a:r>
              <a:rPr dirty="0" sz="1900">
                <a:latin typeface="Calibri"/>
                <a:cs typeface="Calibri"/>
              </a:rPr>
              <a:t>demographics,</a:t>
            </a:r>
            <a:r>
              <a:rPr dirty="0" sz="1900" spc="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the</a:t>
            </a:r>
            <a:r>
              <a:rPr dirty="0" sz="1900" spc="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system</a:t>
            </a:r>
            <a:r>
              <a:rPr dirty="0" sz="1900" spc="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uncovers</a:t>
            </a:r>
            <a:r>
              <a:rPr dirty="0" sz="1900" spc="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patterns</a:t>
            </a:r>
            <a:r>
              <a:rPr dirty="0" sz="1900" spc="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to</a:t>
            </a:r>
            <a:r>
              <a:rPr dirty="0" sz="1900" spc="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generate</a:t>
            </a:r>
            <a:r>
              <a:rPr dirty="0" sz="1900" spc="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accurate</a:t>
            </a:r>
            <a:r>
              <a:rPr dirty="0" sz="1900" spc="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suggestions.</a:t>
            </a:r>
            <a:r>
              <a:rPr dirty="0" sz="1900" spc="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With</a:t>
            </a:r>
            <a:r>
              <a:rPr dirty="0" sz="1900" spc="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</a:t>
            </a:r>
            <a:r>
              <a:rPr dirty="0" sz="1900" spc="4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user- </a:t>
            </a:r>
            <a:r>
              <a:rPr dirty="0" sz="1900">
                <a:latin typeface="Calibri"/>
                <a:cs typeface="Calibri"/>
              </a:rPr>
              <a:t>friendly</a:t>
            </a:r>
            <a:r>
              <a:rPr dirty="0" sz="1900" spc="3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interface</a:t>
            </a:r>
            <a:r>
              <a:rPr dirty="0" sz="1900" spc="3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and</a:t>
            </a:r>
            <a:r>
              <a:rPr dirty="0" sz="1900" spc="3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continuous</a:t>
            </a:r>
            <a:r>
              <a:rPr dirty="0" sz="1900" spc="3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optimization,</a:t>
            </a:r>
            <a:r>
              <a:rPr dirty="0" sz="1900" spc="3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businesses</a:t>
            </a:r>
            <a:r>
              <a:rPr dirty="0" sz="1900" spc="3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can</a:t>
            </a:r>
            <a:r>
              <a:rPr dirty="0" sz="1900" spc="3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increase</a:t>
            </a:r>
            <a:r>
              <a:rPr dirty="0" sz="1900" spc="3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engagement</a:t>
            </a:r>
            <a:r>
              <a:rPr dirty="0" sz="1900" spc="330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and </a:t>
            </a:r>
            <a:r>
              <a:rPr dirty="0" sz="1900">
                <a:latin typeface="Calibri"/>
                <a:cs typeface="Calibri"/>
              </a:rPr>
              <a:t>drive</a:t>
            </a:r>
            <a:r>
              <a:rPr dirty="0" sz="1900" spc="18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conversions,</a:t>
            </a:r>
            <a:r>
              <a:rPr dirty="0" sz="1900" spc="18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fostering</a:t>
            </a:r>
            <a:r>
              <a:rPr dirty="0" sz="1900" spc="18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long-</a:t>
            </a:r>
            <a:r>
              <a:rPr dirty="0" sz="1900">
                <a:latin typeface="Calibri"/>
                <a:cs typeface="Calibri"/>
              </a:rPr>
              <a:t>term</a:t>
            </a:r>
            <a:r>
              <a:rPr dirty="0" sz="1900" spc="18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customer</a:t>
            </a:r>
            <a:r>
              <a:rPr dirty="0" sz="1900" spc="18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loyalty</a:t>
            </a:r>
            <a:r>
              <a:rPr dirty="0" sz="1900" spc="18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and</a:t>
            </a:r>
            <a:r>
              <a:rPr dirty="0" sz="1900" spc="18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success</a:t>
            </a:r>
            <a:r>
              <a:rPr dirty="0" sz="1900" spc="18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in</a:t>
            </a:r>
            <a:r>
              <a:rPr dirty="0" sz="1900" spc="18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today's</a:t>
            </a:r>
            <a:r>
              <a:rPr dirty="0" sz="1900" spc="18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competitive market.</a:t>
            </a:r>
            <a:endParaRPr sz="1900">
              <a:latin typeface="Calibri"/>
              <a:cs typeface="Calibri"/>
            </a:endParaRPr>
          </a:p>
          <a:p>
            <a:pPr algn="just" marL="12700" marR="6350">
              <a:lnSpc>
                <a:spcPts val="2100"/>
              </a:lnSpc>
              <a:spcBef>
                <a:spcPts val="690"/>
              </a:spcBef>
            </a:pPr>
            <a:r>
              <a:rPr dirty="0" sz="1900">
                <a:latin typeface="Calibri"/>
                <a:cs typeface="Calibri"/>
              </a:rPr>
              <a:t>Overall,</a:t>
            </a:r>
            <a:r>
              <a:rPr dirty="0" sz="1900" spc="2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the</a:t>
            </a:r>
            <a:r>
              <a:rPr dirty="0" sz="1900" spc="2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"Product</a:t>
            </a:r>
            <a:r>
              <a:rPr dirty="0" sz="1900" spc="2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Recommendation</a:t>
            </a:r>
            <a:r>
              <a:rPr dirty="0" sz="1900" spc="2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System"</a:t>
            </a:r>
            <a:r>
              <a:rPr dirty="0" sz="1900" spc="2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empowers</a:t>
            </a:r>
            <a:r>
              <a:rPr dirty="0" sz="1900" spc="2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businesses</a:t>
            </a:r>
            <a:r>
              <a:rPr dirty="0" sz="1900" spc="2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to</a:t>
            </a:r>
            <a:r>
              <a:rPr dirty="0" sz="1900" spc="2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deliver</a:t>
            </a:r>
            <a:r>
              <a:rPr dirty="0" sz="1900" spc="25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targeted </a:t>
            </a:r>
            <a:r>
              <a:rPr dirty="0" sz="1900">
                <a:latin typeface="Calibri"/>
                <a:cs typeface="Calibri"/>
              </a:rPr>
              <a:t>product</a:t>
            </a:r>
            <a:r>
              <a:rPr dirty="0" sz="1900" spc="7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suggestions,</a:t>
            </a:r>
            <a:r>
              <a:rPr dirty="0" sz="1900" spc="8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increase</a:t>
            </a:r>
            <a:r>
              <a:rPr dirty="0" sz="1900" spc="8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customer</a:t>
            </a:r>
            <a:r>
              <a:rPr dirty="0" sz="1900" spc="8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engagement,</a:t>
            </a:r>
            <a:r>
              <a:rPr dirty="0" sz="1900" spc="8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and</a:t>
            </a:r>
            <a:r>
              <a:rPr dirty="0" sz="1900" spc="8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drive</a:t>
            </a:r>
            <a:r>
              <a:rPr dirty="0" sz="1900" spc="8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conversion</a:t>
            </a:r>
            <a:r>
              <a:rPr dirty="0" sz="1900" spc="8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rates,</a:t>
            </a:r>
            <a:r>
              <a:rPr dirty="0" sz="1900" spc="8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ultimately </a:t>
            </a:r>
            <a:r>
              <a:rPr dirty="0" sz="1900">
                <a:latin typeface="Calibri"/>
                <a:cs typeface="Calibri"/>
              </a:rPr>
              <a:t>fostering</a:t>
            </a:r>
            <a:r>
              <a:rPr dirty="0" sz="1900" spc="13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long-</a:t>
            </a:r>
            <a:r>
              <a:rPr dirty="0" sz="1900">
                <a:latin typeface="Calibri"/>
                <a:cs typeface="Calibri"/>
              </a:rPr>
              <a:t>term</a:t>
            </a:r>
            <a:r>
              <a:rPr dirty="0" sz="1900" spc="1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customer</a:t>
            </a:r>
            <a:r>
              <a:rPr dirty="0" sz="1900" spc="1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loyalty</a:t>
            </a:r>
            <a:r>
              <a:rPr dirty="0" sz="1900" spc="1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and</a:t>
            </a:r>
            <a:r>
              <a:rPr dirty="0" sz="1900" spc="1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business</a:t>
            </a:r>
            <a:r>
              <a:rPr dirty="0" sz="1900" spc="1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success</a:t>
            </a:r>
            <a:r>
              <a:rPr dirty="0" sz="1900" spc="1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in</a:t>
            </a:r>
            <a:r>
              <a:rPr dirty="0" sz="1900" spc="1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today's</a:t>
            </a:r>
            <a:r>
              <a:rPr dirty="0" sz="1900" spc="1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dynamic</a:t>
            </a:r>
            <a:r>
              <a:rPr dirty="0" sz="1900" spc="14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marketplace. </a:t>
            </a:r>
            <a:r>
              <a:rPr dirty="0" sz="1900">
                <a:latin typeface="Calibri"/>
                <a:cs typeface="Calibri"/>
              </a:rPr>
              <a:t>write</a:t>
            </a:r>
            <a:r>
              <a:rPr dirty="0" sz="1900" spc="2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the</a:t>
            </a:r>
            <a:r>
              <a:rPr dirty="0" sz="1900" spc="2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same</a:t>
            </a:r>
            <a:r>
              <a:rPr dirty="0" sz="1900" spc="2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content</a:t>
            </a:r>
            <a:r>
              <a:rPr dirty="0" sz="1900" spc="2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in</a:t>
            </a:r>
            <a:r>
              <a:rPr dirty="0" sz="1900" spc="2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smaller</a:t>
            </a:r>
            <a:r>
              <a:rPr dirty="0" sz="1900" spc="2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paragraph</a:t>
            </a:r>
            <a:r>
              <a:rPr dirty="0" sz="1900" spc="2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for</a:t>
            </a:r>
            <a:r>
              <a:rPr dirty="0" sz="1900" spc="2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introduction</a:t>
            </a:r>
            <a:r>
              <a:rPr dirty="0" sz="1900" spc="2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ofproduct</a:t>
            </a:r>
            <a:r>
              <a:rPr dirty="0" sz="1900" spc="25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recommendation system.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21" y="904188"/>
            <a:ext cx="2230092" cy="9418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266" rIns="0" bIns="0" rtlCol="0" vert="horz">
            <a:spAutoFit/>
          </a:bodyPr>
          <a:lstStyle/>
          <a:p>
            <a:pPr marL="739140">
              <a:lnSpc>
                <a:spcPct val="100000"/>
              </a:lnSpc>
              <a:spcBef>
                <a:spcPts val="120"/>
              </a:spcBef>
            </a:pPr>
            <a:r>
              <a:rPr dirty="0" spc="-10"/>
              <a:t>Challenges/Motivation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85100" y="2365538"/>
            <a:ext cx="9046845" cy="371094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314325" marR="5080" indent="-302260">
              <a:lnSpc>
                <a:spcPts val="1750"/>
              </a:lnSpc>
              <a:spcBef>
                <a:spcPts val="425"/>
              </a:spcBef>
              <a:buAutoNum type="arabicPeriod"/>
              <a:tabLst>
                <a:tab pos="315595" algn="l"/>
              </a:tabLst>
            </a:pPr>
            <a:r>
              <a:rPr dirty="0" sz="1700">
                <a:latin typeface="Times New Roman"/>
                <a:cs typeface="Times New Roman"/>
              </a:rPr>
              <a:t>Data</a:t>
            </a:r>
            <a:r>
              <a:rPr dirty="0" sz="1700" spc="3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Complexity:</a:t>
            </a:r>
            <a:r>
              <a:rPr dirty="0" sz="1700" spc="3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Dealing</a:t>
            </a:r>
            <a:r>
              <a:rPr dirty="0" sz="1700" spc="3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with</a:t>
            </a:r>
            <a:r>
              <a:rPr dirty="0" sz="1700" spc="3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diverse</a:t>
            </a:r>
            <a:r>
              <a:rPr dirty="0" sz="1700" spc="3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product</a:t>
            </a:r>
            <a:r>
              <a:rPr dirty="0" sz="1700" spc="3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catalogs,</a:t>
            </a:r>
            <a:r>
              <a:rPr dirty="0" sz="1700" spc="3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customer</a:t>
            </a:r>
            <a:r>
              <a:rPr dirty="0" sz="1700" spc="3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preferences,</a:t>
            </a:r>
            <a:r>
              <a:rPr dirty="0" sz="1700" spc="3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33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fluctuating </a:t>
            </a:r>
            <a:r>
              <a:rPr dirty="0" sz="1700" spc="-10">
                <a:latin typeface="Times New Roman"/>
                <a:cs typeface="Times New Roman"/>
              </a:rPr>
              <a:t>	</a:t>
            </a:r>
            <a:r>
              <a:rPr dirty="0" sz="1700">
                <a:latin typeface="Times New Roman"/>
                <a:cs typeface="Times New Roman"/>
              </a:rPr>
              <a:t>market</a:t>
            </a:r>
            <a:r>
              <a:rPr dirty="0" sz="1700" spc="1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trends</a:t>
            </a:r>
            <a:r>
              <a:rPr dirty="0" sz="1700" spc="1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poses</a:t>
            </a:r>
            <a:r>
              <a:rPr dirty="0" sz="1700" spc="1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15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significant</a:t>
            </a:r>
            <a:r>
              <a:rPr dirty="0" sz="1700" spc="1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challenge.</a:t>
            </a:r>
            <a:r>
              <a:rPr dirty="0" sz="1700" spc="1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Developing</a:t>
            </a:r>
            <a:r>
              <a:rPr dirty="0" sz="1700" spc="1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15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solution</a:t>
            </a:r>
            <a:r>
              <a:rPr dirty="0" sz="1700" spc="1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capable</a:t>
            </a:r>
            <a:r>
              <a:rPr dirty="0" sz="1700" spc="1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15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efficiently</a:t>
            </a:r>
            <a:r>
              <a:rPr dirty="0" sz="1700" spc="14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handling </a:t>
            </a:r>
            <a:r>
              <a:rPr dirty="0" sz="1700" spc="-10">
                <a:latin typeface="Times New Roman"/>
                <a:cs typeface="Times New Roman"/>
              </a:rPr>
              <a:t>	</a:t>
            </a:r>
            <a:r>
              <a:rPr dirty="0" sz="1700">
                <a:latin typeface="Times New Roman"/>
                <a:cs typeface="Times New Roman"/>
              </a:rPr>
              <a:t>this complexity is a key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motivator.</a:t>
            </a:r>
            <a:endParaRPr sz="1700">
              <a:latin typeface="Times New Roman"/>
              <a:cs typeface="Times New Roman"/>
            </a:endParaRPr>
          </a:p>
          <a:p>
            <a:pPr algn="just" marL="314325" marR="5080" indent="-302260">
              <a:lnSpc>
                <a:spcPts val="1750"/>
              </a:lnSpc>
              <a:spcBef>
                <a:spcPts val="610"/>
              </a:spcBef>
              <a:buAutoNum type="arabicPeriod"/>
              <a:tabLst>
                <a:tab pos="315595" algn="l"/>
              </a:tabLst>
            </a:pPr>
            <a:r>
              <a:rPr dirty="0" sz="1700">
                <a:latin typeface="Times New Roman"/>
                <a:cs typeface="Times New Roman"/>
              </a:rPr>
              <a:t>Scalability:</a:t>
            </a:r>
            <a:r>
              <a:rPr dirty="0" sz="1700" spc="8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Ensuring</a:t>
            </a:r>
            <a:r>
              <a:rPr dirty="0" sz="1700" spc="9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8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recommendation</a:t>
            </a:r>
            <a:r>
              <a:rPr dirty="0" sz="1700" spc="9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system</a:t>
            </a:r>
            <a:r>
              <a:rPr dirty="0" sz="1700" spc="8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can</a:t>
            </a:r>
            <a:r>
              <a:rPr dirty="0" sz="1700" spc="9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handle</a:t>
            </a:r>
            <a:r>
              <a:rPr dirty="0" sz="1700" spc="8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9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large</a:t>
            </a:r>
            <a:r>
              <a:rPr dirty="0" sz="1700" spc="8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volume</a:t>
            </a:r>
            <a:r>
              <a:rPr dirty="0" sz="1700" spc="9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8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products</a:t>
            </a:r>
            <a:r>
              <a:rPr dirty="0" sz="1700" spc="9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8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users </a:t>
            </a:r>
            <a:r>
              <a:rPr dirty="0" sz="1700" spc="-10">
                <a:latin typeface="Times New Roman"/>
                <a:cs typeface="Times New Roman"/>
              </a:rPr>
              <a:t>	</a:t>
            </a:r>
            <a:r>
              <a:rPr dirty="0" sz="1700">
                <a:latin typeface="Times New Roman"/>
                <a:cs typeface="Times New Roman"/>
              </a:rPr>
              <a:t>while</a:t>
            </a:r>
            <a:r>
              <a:rPr dirty="0" sz="1700" spc="19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maintaining</a:t>
            </a:r>
            <a:r>
              <a:rPr dirty="0" sz="1700" spc="20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performance</a:t>
            </a:r>
            <a:r>
              <a:rPr dirty="0" sz="1700" spc="20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19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responsiveness.</a:t>
            </a:r>
            <a:r>
              <a:rPr dirty="0" sz="1700" spc="20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Creating</a:t>
            </a:r>
            <a:r>
              <a:rPr dirty="0" sz="1700" spc="20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19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scalable</a:t>
            </a:r>
            <a:r>
              <a:rPr dirty="0" sz="1700" spc="20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solution</a:t>
            </a:r>
            <a:r>
              <a:rPr dirty="0" sz="1700" spc="20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to</a:t>
            </a:r>
            <a:r>
              <a:rPr dirty="0" sz="1700" spc="20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accommodate </a:t>
            </a:r>
            <a:r>
              <a:rPr dirty="0" sz="1700" spc="-10">
                <a:latin typeface="Times New Roman"/>
                <a:cs typeface="Times New Roman"/>
              </a:rPr>
              <a:t>	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growing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demands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market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motivates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development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process.</a:t>
            </a:r>
            <a:endParaRPr sz="1700">
              <a:latin typeface="Times New Roman"/>
              <a:cs typeface="Times New Roman"/>
            </a:endParaRPr>
          </a:p>
          <a:p>
            <a:pPr algn="just" marL="314325" marR="5080" indent="-302260">
              <a:lnSpc>
                <a:spcPts val="1750"/>
              </a:lnSpc>
              <a:spcBef>
                <a:spcPts val="615"/>
              </a:spcBef>
              <a:buAutoNum type="arabicPeriod"/>
              <a:tabLst>
                <a:tab pos="315595" algn="l"/>
              </a:tabLst>
            </a:pPr>
            <a:r>
              <a:rPr dirty="0" sz="1700">
                <a:latin typeface="Times New Roman"/>
                <a:cs typeface="Times New Roman"/>
              </a:rPr>
              <a:t>Algorithmic</a:t>
            </a:r>
            <a:r>
              <a:rPr dirty="0" sz="1700" spc="27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Complexity:</a:t>
            </a:r>
            <a:r>
              <a:rPr dirty="0" sz="1700" spc="28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Implementing</a:t>
            </a:r>
            <a:r>
              <a:rPr dirty="0" sz="1700" spc="28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recommendation</a:t>
            </a:r>
            <a:r>
              <a:rPr dirty="0" sz="1700" spc="28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algorithms</a:t>
            </a:r>
            <a:r>
              <a:rPr dirty="0" sz="1700" spc="28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that</a:t>
            </a:r>
            <a:r>
              <a:rPr dirty="0" sz="1700" spc="27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accurately</a:t>
            </a:r>
            <a:r>
              <a:rPr dirty="0" sz="1700" spc="28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capture</a:t>
            </a:r>
            <a:r>
              <a:rPr dirty="0" sz="1700" spc="280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Times New Roman"/>
                <a:cs typeface="Times New Roman"/>
              </a:rPr>
              <a:t>user </a:t>
            </a:r>
            <a:r>
              <a:rPr dirty="0" sz="1700" spc="-20">
                <a:latin typeface="Times New Roman"/>
                <a:cs typeface="Times New Roman"/>
              </a:rPr>
              <a:t>	</a:t>
            </a:r>
            <a:r>
              <a:rPr dirty="0" sz="1700">
                <a:latin typeface="Times New Roman"/>
                <a:cs typeface="Times New Roman"/>
              </a:rPr>
              <a:t>preferences</a:t>
            </a:r>
            <a:r>
              <a:rPr dirty="0" sz="1700" spc="4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4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behavior.</a:t>
            </a:r>
            <a:r>
              <a:rPr dirty="0" sz="1700" spc="3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Addressing</a:t>
            </a:r>
            <a:r>
              <a:rPr dirty="0" sz="1700" spc="4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4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complexity</a:t>
            </a:r>
            <a:r>
              <a:rPr dirty="0" sz="1700" spc="4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4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algorithm</a:t>
            </a:r>
            <a:r>
              <a:rPr dirty="0" sz="1700" spc="4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design</a:t>
            </a:r>
            <a:r>
              <a:rPr dirty="0" sz="1700" spc="4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4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optimization</a:t>
            </a:r>
            <a:r>
              <a:rPr dirty="0" sz="1700" spc="420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Times New Roman"/>
                <a:cs typeface="Times New Roman"/>
              </a:rPr>
              <a:t>to </a:t>
            </a:r>
            <a:r>
              <a:rPr dirty="0" sz="1700" spc="-25">
                <a:latin typeface="Times New Roman"/>
                <a:cs typeface="Times New Roman"/>
              </a:rPr>
              <a:t>	</a:t>
            </a:r>
            <a:r>
              <a:rPr dirty="0" sz="1700">
                <a:latin typeface="Times New Roman"/>
                <a:cs typeface="Times New Roman"/>
              </a:rPr>
              <a:t>improve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recommendation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accuracy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relevance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is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challenging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yet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motivating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aspect.</a:t>
            </a:r>
            <a:endParaRPr sz="1700">
              <a:latin typeface="Times New Roman"/>
              <a:cs typeface="Times New Roman"/>
            </a:endParaRPr>
          </a:p>
          <a:p>
            <a:pPr algn="just" marL="314325" marR="5080" indent="-302260">
              <a:lnSpc>
                <a:spcPts val="1750"/>
              </a:lnSpc>
              <a:spcBef>
                <a:spcPts val="610"/>
              </a:spcBef>
              <a:buAutoNum type="arabicPeriod"/>
              <a:tabLst>
                <a:tab pos="315595" algn="l"/>
              </a:tabLst>
            </a:pPr>
            <a:r>
              <a:rPr dirty="0" sz="1700">
                <a:latin typeface="Times New Roman"/>
                <a:cs typeface="Times New Roman"/>
              </a:rPr>
              <a:t>User</a:t>
            </a:r>
            <a:r>
              <a:rPr dirty="0" sz="1700" spc="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Engagement:</a:t>
            </a:r>
            <a:r>
              <a:rPr dirty="0" sz="1700" spc="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Encouraging</a:t>
            </a:r>
            <a:r>
              <a:rPr dirty="0" sz="1700" spc="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user</a:t>
            </a:r>
            <a:r>
              <a:rPr dirty="0" sz="1700" spc="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interaction</a:t>
            </a:r>
            <a:r>
              <a:rPr dirty="0" sz="1700" spc="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with</a:t>
            </a:r>
            <a:r>
              <a:rPr dirty="0" sz="1700" spc="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recommendation</a:t>
            </a:r>
            <a:r>
              <a:rPr dirty="0" sz="1700" spc="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system</a:t>
            </a:r>
            <a:r>
              <a:rPr dirty="0" sz="1700" spc="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ensuring</a:t>
            </a:r>
            <a:r>
              <a:rPr dirty="0" sz="1700" spc="40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Times New Roman"/>
                <a:cs typeface="Times New Roman"/>
              </a:rPr>
              <a:t>that </a:t>
            </a:r>
            <a:r>
              <a:rPr dirty="0" sz="1700" spc="-20">
                <a:latin typeface="Times New Roman"/>
                <a:cs typeface="Times New Roman"/>
              </a:rPr>
              <a:t>	</a:t>
            </a:r>
            <a:r>
              <a:rPr dirty="0" sz="1700">
                <a:latin typeface="Times New Roman"/>
                <a:cs typeface="Times New Roman"/>
              </a:rPr>
              <a:t>recommended</a:t>
            </a:r>
            <a:r>
              <a:rPr dirty="0" sz="1700" spc="45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products</a:t>
            </a:r>
            <a:r>
              <a:rPr dirty="0" sz="1700" spc="45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align</a:t>
            </a:r>
            <a:r>
              <a:rPr dirty="0" sz="1700" spc="459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with</a:t>
            </a:r>
            <a:r>
              <a:rPr dirty="0" sz="1700" spc="45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user</a:t>
            </a:r>
            <a:r>
              <a:rPr dirty="0" sz="1700" spc="459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interests.</a:t>
            </a:r>
            <a:r>
              <a:rPr dirty="0" sz="1700" spc="45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Enhancing</a:t>
            </a:r>
            <a:r>
              <a:rPr dirty="0" sz="1700" spc="459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user</a:t>
            </a:r>
            <a:r>
              <a:rPr dirty="0" sz="1700" spc="45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engagement</a:t>
            </a:r>
            <a:r>
              <a:rPr dirty="0" sz="1700" spc="459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45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satisfaction </a:t>
            </a:r>
            <a:r>
              <a:rPr dirty="0" sz="1700" spc="-10">
                <a:latin typeface="Times New Roman"/>
                <a:cs typeface="Times New Roman"/>
              </a:rPr>
              <a:t>	</a:t>
            </a:r>
            <a:r>
              <a:rPr dirty="0" sz="1700">
                <a:latin typeface="Times New Roman"/>
                <a:cs typeface="Times New Roman"/>
              </a:rPr>
              <a:t>through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personalized</a:t>
            </a:r>
            <a:r>
              <a:rPr dirty="0" sz="1700" spc="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recommendations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is</a:t>
            </a:r>
            <a:r>
              <a:rPr dirty="0" sz="1700" spc="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driving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factor.</a:t>
            </a:r>
            <a:endParaRPr sz="1700">
              <a:latin typeface="Times New Roman"/>
              <a:cs typeface="Times New Roman"/>
            </a:endParaRPr>
          </a:p>
          <a:p>
            <a:pPr algn="just" marL="314325" marR="5080" indent="-302260">
              <a:lnSpc>
                <a:spcPts val="1750"/>
              </a:lnSpc>
              <a:spcBef>
                <a:spcPts val="615"/>
              </a:spcBef>
              <a:buAutoNum type="arabicPeriod"/>
              <a:tabLst>
                <a:tab pos="315595" algn="l"/>
              </a:tabLst>
            </a:pPr>
            <a:r>
              <a:rPr dirty="0" sz="1700">
                <a:latin typeface="Times New Roman"/>
                <a:cs typeface="Times New Roman"/>
              </a:rPr>
              <a:t>Data</a:t>
            </a:r>
            <a:r>
              <a:rPr dirty="0" sz="1700" spc="5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Quality</a:t>
            </a:r>
            <a:r>
              <a:rPr dirty="0" sz="1700" spc="6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6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Privacy:</a:t>
            </a:r>
            <a:r>
              <a:rPr dirty="0" sz="1700" spc="5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Ensuring</a:t>
            </a:r>
            <a:r>
              <a:rPr dirty="0" sz="1700" spc="6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6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quality,</a:t>
            </a:r>
            <a:r>
              <a:rPr dirty="0" sz="1700" spc="5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relevance,</a:t>
            </a:r>
            <a:r>
              <a:rPr dirty="0" sz="1700" spc="6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6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privacy</a:t>
            </a:r>
            <a:r>
              <a:rPr dirty="0" sz="1700" spc="5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6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6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data</a:t>
            </a:r>
            <a:r>
              <a:rPr dirty="0" sz="1700" spc="5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used</a:t>
            </a:r>
            <a:r>
              <a:rPr dirty="0" sz="1700" spc="6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for</a:t>
            </a:r>
            <a:r>
              <a:rPr dirty="0" sz="1700" spc="6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training </a:t>
            </a:r>
            <a:r>
              <a:rPr dirty="0" sz="1700" spc="-10">
                <a:latin typeface="Times New Roman"/>
                <a:cs typeface="Times New Roman"/>
              </a:rPr>
              <a:t>	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7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recommendation</a:t>
            </a:r>
            <a:r>
              <a:rPr dirty="0" sz="1700" spc="7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model.</a:t>
            </a:r>
            <a:r>
              <a:rPr dirty="0" sz="1700" spc="7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Improving</a:t>
            </a:r>
            <a:r>
              <a:rPr dirty="0" sz="1700" spc="8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data</a:t>
            </a:r>
            <a:r>
              <a:rPr dirty="0" sz="1700" spc="7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quality</a:t>
            </a:r>
            <a:r>
              <a:rPr dirty="0" sz="1700" spc="7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8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adhering</a:t>
            </a:r>
            <a:r>
              <a:rPr dirty="0" sz="1700" spc="7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to</a:t>
            </a:r>
            <a:r>
              <a:rPr dirty="0" sz="1700" spc="7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privacy</a:t>
            </a:r>
            <a:r>
              <a:rPr dirty="0" sz="1700" spc="8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regulations</a:t>
            </a:r>
            <a:r>
              <a:rPr dirty="0" sz="1700" spc="7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to</a:t>
            </a:r>
            <a:r>
              <a:rPr dirty="0" sz="1700" spc="7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enhance </a:t>
            </a:r>
            <a:r>
              <a:rPr dirty="0" sz="1700" spc="-10">
                <a:latin typeface="Times New Roman"/>
                <a:cs typeface="Times New Roman"/>
              </a:rPr>
              <a:t>	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reliability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trustworthiness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recommendation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system.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21" y="904188"/>
            <a:ext cx="2230092" cy="9418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266" rIns="0" bIns="0" rtlCol="0" vert="horz">
            <a:spAutoFit/>
          </a:bodyPr>
          <a:lstStyle/>
          <a:p>
            <a:pPr marL="1113790">
              <a:lnSpc>
                <a:spcPct val="100000"/>
              </a:lnSpc>
              <a:spcBef>
                <a:spcPts val="120"/>
              </a:spcBef>
            </a:pPr>
            <a:r>
              <a:rPr dirty="0"/>
              <a:t>Problem</a:t>
            </a:r>
            <a:r>
              <a:rPr dirty="0" spc="-10"/>
              <a:t> Statement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56711" rIns="0" bIns="0" rtlCol="0" vert="horz">
            <a:spAutoFit/>
          </a:bodyPr>
          <a:lstStyle/>
          <a:p>
            <a:pPr algn="just" marL="12700" marR="5080">
              <a:lnSpc>
                <a:spcPts val="2150"/>
              </a:lnSpc>
              <a:spcBef>
                <a:spcPts val="425"/>
              </a:spcBef>
            </a:pPr>
            <a:r>
              <a:rPr dirty="0" sz="2050"/>
              <a:t>Recommender</a:t>
            </a:r>
            <a:r>
              <a:rPr dirty="0" sz="2050" spc="440"/>
              <a:t> </a:t>
            </a:r>
            <a:r>
              <a:rPr dirty="0" sz="2050"/>
              <a:t>systems</a:t>
            </a:r>
            <a:r>
              <a:rPr dirty="0" sz="2050" spc="450"/>
              <a:t> </a:t>
            </a:r>
            <a:r>
              <a:rPr dirty="0" sz="2050"/>
              <a:t>face</a:t>
            </a:r>
            <a:r>
              <a:rPr dirty="0" sz="2050" spc="445"/>
              <a:t> </a:t>
            </a:r>
            <a:r>
              <a:rPr dirty="0" sz="2050"/>
              <a:t>a</a:t>
            </a:r>
            <a:r>
              <a:rPr dirty="0" sz="2050" spc="450"/>
              <a:t> </a:t>
            </a:r>
            <a:r>
              <a:rPr dirty="0" sz="2050"/>
              <a:t>significant</a:t>
            </a:r>
            <a:r>
              <a:rPr dirty="0" sz="2050" spc="450"/>
              <a:t> </a:t>
            </a:r>
            <a:r>
              <a:rPr dirty="0" sz="2050"/>
              <a:t>hurdle</a:t>
            </a:r>
            <a:r>
              <a:rPr dirty="0" sz="2050" spc="450"/>
              <a:t> </a:t>
            </a:r>
            <a:r>
              <a:rPr dirty="0" sz="2050"/>
              <a:t>known</a:t>
            </a:r>
            <a:r>
              <a:rPr dirty="0" sz="2050" spc="450"/>
              <a:t> </a:t>
            </a:r>
            <a:r>
              <a:rPr dirty="0" sz="2050"/>
              <a:t>as</a:t>
            </a:r>
            <a:r>
              <a:rPr dirty="0" sz="2050" spc="445"/>
              <a:t> </a:t>
            </a:r>
            <a:r>
              <a:rPr dirty="0" sz="2050"/>
              <a:t>the</a:t>
            </a:r>
            <a:r>
              <a:rPr dirty="0" sz="2050" spc="450"/>
              <a:t> </a:t>
            </a:r>
            <a:r>
              <a:rPr dirty="0" sz="2050"/>
              <a:t>cold</a:t>
            </a:r>
            <a:r>
              <a:rPr dirty="0" sz="2050" spc="450"/>
              <a:t> </a:t>
            </a:r>
            <a:r>
              <a:rPr dirty="0" sz="2050"/>
              <a:t>start</a:t>
            </a:r>
            <a:r>
              <a:rPr dirty="0" sz="2050" spc="450"/>
              <a:t> </a:t>
            </a:r>
            <a:r>
              <a:rPr dirty="0" sz="2050" spc="-10"/>
              <a:t>problem, </a:t>
            </a:r>
            <a:r>
              <a:rPr dirty="0" sz="2050"/>
              <a:t>impacting</a:t>
            </a:r>
            <a:r>
              <a:rPr dirty="0" sz="2050" spc="280"/>
              <a:t> </a:t>
            </a:r>
            <a:r>
              <a:rPr dirty="0" sz="2050"/>
              <a:t>their</a:t>
            </a:r>
            <a:r>
              <a:rPr dirty="0" sz="2050" spc="280"/>
              <a:t> </a:t>
            </a:r>
            <a:r>
              <a:rPr dirty="0" sz="2050"/>
              <a:t>ability</a:t>
            </a:r>
            <a:r>
              <a:rPr dirty="0" sz="2050" spc="275"/>
              <a:t> </a:t>
            </a:r>
            <a:r>
              <a:rPr dirty="0" sz="2050"/>
              <a:t>to</a:t>
            </a:r>
            <a:r>
              <a:rPr dirty="0" sz="2050" spc="280"/>
              <a:t> </a:t>
            </a:r>
            <a:r>
              <a:rPr dirty="0" sz="2050"/>
              <a:t>provide</a:t>
            </a:r>
            <a:r>
              <a:rPr dirty="0" sz="2050" spc="280"/>
              <a:t> </a:t>
            </a:r>
            <a:r>
              <a:rPr dirty="0" sz="2050"/>
              <a:t>accurate</a:t>
            </a:r>
            <a:r>
              <a:rPr dirty="0" sz="2050" spc="280"/>
              <a:t> </a:t>
            </a:r>
            <a:r>
              <a:rPr dirty="0" sz="2050"/>
              <a:t>recommendations</a:t>
            </a:r>
            <a:r>
              <a:rPr dirty="0" sz="2050" spc="280"/>
              <a:t> </a:t>
            </a:r>
            <a:r>
              <a:rPr dirty="0" sz="2050"/>
              <a:t>for</a:t>
            </a:r>
            <a:r>
              <a:rPr dirty="0" sz="2050" spc="280"/>
              <a:t> </a:t>
            </a:r>
            <a:r>
              <a:rPr dirty="0" sz="2050"/>
              <a:t>new</a:t>
            </a:r>
            <a:r>
              <a:rPr dirty="0" sz="2050" spc="275"/>
              <a:t> </a:t>
            </a:r>
            <a:r>
              <a:rPr dirty="0" sz="2050"/>
              <a:t>users</a:t>
            </a:r>
            <a:r>
              <a:rPr dirty="0" sz="2050" spc="280"/>
              <a:t> </a:t>
            </a:r>
            <a:r>
              <a:rPr dirty="0" sz="2050"/>
              <a:t>or</a:t>
            </a:r>
            <a:r>
              <a:rPr dirty="0" sz="2050" spc="280"/>
              <a:t> </a:t>
            </a:r>
            <a:r>
              <a:rPr dirty="0" sz="2050" spc="-10"/>
              <a:t>items </a:t>
            </a:r>
            <a:r>
              <a:rPr dirty="0" sz="2050"/>
              <a:t>lacking</a:t>
            </a:r>
            <a:r>
              <a:rPr dirty="0" sz="2050" spc="40"/>
              <a:t> </a:t>
            </a:r>
            <a:r>
              <a:rPr dirty="0" sz="2050"/>
              <a:t>interaction</a:t>
            </a:r>
            <a:r>
              <a:rPr dirty="0" sz="2050" spc="40"/>
              <a:t> </a:t>
            </a:r>
            <a:r>
              <a:rPr dirty="0" sz="2050"/>
              <a:t>data.</a:t>
            </a:r>
            <a:r>
              <a:rPr dirty="0" sz="2050" spc="10"/>
              <a:t> </a:t>
            </a:r>
            <a:r>
              <a:rPr dirty="0" sz="2050"/>
              <a:t>This</a:t>
            </a:r>
            <a:r>
              <a:rPr dirty="0" sz="2050" spc="45"/>
              <a:t> </a:t>
            </a:r>
            <a:r>
              <a:rPr dirty="0" sz="2050"/>
              <a:t>problem</a:t>
            </a:r>
            <a:r>
              <a:rPr dirty="0" sz="2050" spc="40"/>
              <a:t> </a:t>
            </a:r>
            <a:r>
              <a:rPr dirty="0" sz="2050"/>
              <a:t>presents</a:t>
            </a:r>
            <a:r>
              <a:rPr dirty="0" sz="2050" spc="40"/>
              <a:t> </a:t>
            </a:r>
            <a:r>
              <a:rPr dirty="0" sz="2050"/>
              <a:t>two</a:t>
            </a:r>
            <a:r>
              <a:rPr dirty="0" sz="2050" spc="40"/>
              <a:t> </a:t>
            </a:r>
            <a:r>
              <a:rPr dirty="0" sz="2050"/>
              <a:t>main</a:t>
            </a:r>
            <a:r>
              <a:rPr dirty="0" sz="2050" spc="45"/>
              <a:t> </a:t>
            </a:r>
            <a:r>
              <a:rPr dirty="0" sz="2050"/>
              <a:t>scenarios:</a:t>
            </a:r>
            <a:r>
              <a:rPr dirty="0" sz="2050" spc="40"/>
              <a:t> </a:t>
            </a:r>
            <a:r>
              <a:rPr dirty="0" sz="2050"/>
              <a:t>user</a:t>
            </a:r>
            <a:r>
              <a:rPr dirty="0" sz="2050" spc="40"/>
              <a:t> </a:t>
            </a:r>
            <a:r>
              <a:rPr dirty="0" sz="2050"/>
              <a:t>cold</a:t>
            </a:r>
            <a:r>
              <a:rPr dirty="0" sz="2050" spc="40"/>
              <a:t> </a:t>
            </a:r>
            <a:r>
              <a:rPr dirty="0" sz="2050"/>
              <a:t>start</a:t>
            </a:r>
            <a:r>
              <a:rPr dirty="0" sz="2050" spc="40"/>
              <a:t> </a:t>
            </a:r>
            <a:r>
              <a:rPr dirty="0" sz="2050" spc="-25"/>
              <a:t>and </a:t>
            </a:r>
            <a:r>
              <a:rPr dirty="0" sz="2050"/>
              <a:t>item</a:t>
            </a:r>
            <a:r>
              <a:rPr dirty="0" sz="2050" spc="75"/>
              <a:t> </a:t>
            </a:r>
            <a:r>
              <a:rPr dirty="0" sz="2050"/>
              <a:t>cold</a:t>
            </a:r>
            <a:r>
              <a:rPr dirty="0" sz="2050" spc="85"/>
              <a:t> </a:t>
            </a:r>
            <a:r>
              <a:rPr dirty="0" sz="2050"/>
              <a:t>start.</a:t>
            </a:r>
            <a:r>
              <a:rPr dirty="0" sz="2050" spc="85"/>
              <a:t> </a:t>
            </a:r>
            <a:r>
              <a:rPr dirty="0" sz="2050"/>
              <a:t>User</a:t>
            </a:r>
            <a:r>
              <a:rPr dirty="0" sz="2050" spc="85"/>
              <a:t> </a:t>
            </a:r>
            <a:r>
              <a:rPr dirty="0" sz="2050"/>
              <a:t>cold</a:t>
            </a:r>
            <a:r>
              <a:rPr dirty="0" sz="2050" spc="85"/>
              <a:t> </a:t>
            </a:r>
            <a:r>
              <a:rPr dirty="0" sz="2050"/>
              <a:t>start</a:t>
            </a:r>
            <a:r>
              <a:rPr dirty="0" sz="2050" spc="85"/>
              <a:t> </a:t>
            </a:r>
            <a:r>
              <a:rPr dirty="0" sz="2050"/>
              <a:t>occurs</a:t>
            </a:r>
            <a:r>
              <a:rPr dirty="0" sz="2050" spc="85"/>
              <a:t> </a:t>
            </a:r>
            <a:r>
              <a:rPr dirty="0" sz="2050"/>
              <a:t>when</a:t>
            </a:r>
            <a:r>
              <a:rPr dirty="0" sz="2050" spc="85"/>
              <a:t> </a:t>
            </a:r>
            <a:r>
              <a:rPr dirty="0" sz="2050"/>
              <a:t>a</a:t>
            </a:r>
            <a:r>
              <a:rPr dirty="0" sz="2050" spc="85"/>
              <a:t> </a:t>
            </a:r>
            <a:r>
              <a:rPr dirty="0" sz="2050"/>
              <a:t>new</a:t>
            </a:r>
            <a:r>
              <a:rPr dirty="0" sz="2050" spc="85"/>
              <a:t> </a:t>
            </a:r>
            <a:r>
              <a:rPr dirty="0" sz="2050"/>
              <a:t>user</a:t>
            </a:r>
            <a:r>
              <a:rPr dirty="0" sz="2050" spc="85"/>
              <a:t> </a:t>
            </a:r>
            <a:r>
              <a:rPr dirty="0" sz="2050"/>
              <a:t>signs</a:t>
            </a:r>
            <a:r>
              <a:rPr dirty="0" sz="2050" spc="85"/>
              <a:t> </a:t>
            </a:r>
            <a:r>
              <a:rPr dirty="0" sz="2050"/>
              <a:t>up,</a:t>
            </a:r>
            <a:r>
              <a:rPr dirty="0" sz="2050" spc="85"/>
              <a:t> </a:t>
            </a:r>
            <a:r>
              <a:rPr dirty="0" sz="2050"/>
              <a:t>and</a:t>
            </a:r>
            <a:r>
              <a:rPr dirty="0" sz="2050" spc="85"/>
              <a:t> </a:t>
            </a:r>
            <a:r>
              <a:rPr dirty="0" sz="2050"/>
              <a:t>the</a:t>
            </a:r>
            <a:r>
              <a:rPr dirty="0" sz="2050" spc="85"/>
              <a:t> </a:t>
            </a:r>
            <a:r>
              <a:rPr dirty="0" sz="2050"/>
              <a:t>system</a:t>
            </a:r>
            <a:r>
              <a:rPr dirty="0" sz="2050" spc="85"/>
              <a:t> </a:t>
            </a:r>
            <a:r>
              <a:rPr dirty="0" sz="2050" spc="-10"/>
              <a:t>lacks </a:t>
            </a:r>
            <a:r>
              <a:rPr dirty="0" sz="2050"/>
              <a:t>data</a:t>
            </a:r>
            <a:r>
              <a:rPr dirty="0" sz="2050" spc="330"/>
              <a:t> </a:t>
            </a:r>
            <a:r>
              <a:rPr dirty="0" sz="2050"/>
              <a:t>on</a:t>
            </a:r>
            <a:r>
              <a:rPr dirty="0" sz="2050" spc="335"/>
              <a:t> </a:t>
            </a:r>
            <a:r>
              <a:rPr dirty="0" sz="2050"/>
              <a:t>their</a:t>
            </a:r>
            <a:r>
              <a:rPr dirty="0" sz="2050" spc="330"/>
              <a:t> </a:t>
            </a:r>
            <a:r>
              <a:rPr dirty="0" sz="2050"/>
              <a:t>preferences,</a:t>
            </a:r>
            <a:r>
              <a:rPr dirty="0" sz="2050" spc="330"/>
              <a:t> </a:t>
            </a:r>
            <a:r>
              <a:rPr dirty="0" sz="2050"/>
              <a:t>while</a:t>
            </a:r>
            <a:r>
              <a:rPr dirty="0" sz="2050" spc="330"/>
              <a:t> </a:t>
            </a:r>
            <a:r>
              <a:rPr dirty="0" sz="2050"/>
              <a:t>item</a:t>
            </a:r>
            <a:r>
              <a:rPr dirty="0" sz="2050" spc="335"/>
              <a:t> </a:t>
            </a:r>
            <a:r>
              <a:rPr dirty="0" sz="2050"/>
              <a:t>cold</a:t>
            </a:r>
            <a:r>
              <a:rPr dirty="0" sz="2050" spc="330"/>
              <a:t> </a:t>
            </a:r>
            <a:r>
              <a:rPr dirty="0" sz="2050"/>
              <a:t>start</a:t>
            </a:r>
            <a:r>
              <a:rPr dirty="0" sz="2050" spc="330"/>
              <a:t> </a:t>
            </a:r>
            <a:r>
              <a:rPr dirty="0" sz="2050"/>
              <a:t>arises</a:t>
            </a:r>
            <a:r>
              <a:rPr dirty="0" sz="2050" spc="330"/>
              <a:t> </a:t>
            </a:r>
            <a:r>
              <a:rPr dirty="0" sz="2050"/>
              <a:t>with</a:t>
            </a:r>
            <a:r>
              <a:rPr dirty="0" sz="2050" spc="335"/>
              <a:t> </a:t>
            </a:r>
            <a:r>
              <a:rPr dirty="0" sz="2050"/>
              <a:t>the</a:t>
            </a:r>
            <a:r>
              <a:rPr dirty="0" sz="2050" spc="330"/>
              <a:t> </a:t>
            </a:r>
            <a:r>
              <a:rPr dirty="0" sz="2050"/>
              <a:t>introduction</a:t>
            </a:r>
            <a:r>
              <a:rPr dirty="0" sz="2050" spc="330"/>
              <a:t> </a:t>
            </a:r>
            <a:r>
              <a:rPr dirty="0" sz="2050"/>
              <a:t>of</a:t>
            </a:r>
            <a:r>
              <a:rPr dirty="0" sz="2050" spc="330"/>
              <a:t> </a:t>
            </a:r>
            <a:r>
              <a:rPr dirty="0" sz="2050" spc="-25"/>
              <a:t>new </a:t>
            </a:r>
            <a:r>
              <a:rPr dirty="0" sz="2050"/>
              <a:t>items,</a:t>
            </a:r>
            <a:r>
              <a:rPr dirty="0" sz="2050" spc="55"/>
              <a:t> </a:t>
            </a:r>
            <a:r>
              <a:rPr dirty="0" sz="2050"/>
              <a:t>lacking</a:t>
            </a:r>
            <a:r>
              <a:rPr dirty="0" sz="2050" spc="55"/>
              <a:t> </a:t>
            </a:r>
            <a:r>
              <a:rPr dirty="0" sz="2050"/>
              <a:t>user</a:t>
            </a:r>
            <a:r>
              <a:rPr dirty="0" sz="2050" spc="55"/>
              <a:t> </a:t>
            </a:r>
            <a:r>
              <a:rPr dirty="0" sz="2050"/>
              <a:t>interaction</a:t>
            </a:r>
            <a:r>
              <a:rPr dirty="0" sz="2050" spc="50"/>
              <a:t> </a:t>
            </a:r>
            <a:r>
              <a:rPr dirty="0" sz="2050" spc="-10"/>
              <a:t>history.</a:t>
            </a:r>
            <a:r>
              <a:rPr dirty="0" sz="2050" spc="-45"/>
              <a:t> </a:t>
            </a:r>
            <a:r>
              <a:rPr dirty="0" sz="2050"/>
              <a:t>Addressing</a:t>
            </a:r>
            <a:r>
              <a:rPr dirty="0" sz="2050" spc="55"/>
              <a:t> </a:t>
            </a:r>
            <a:r>
              <a:rPr dirty="0" sz="2050"/>
              <a:t>this</a:t>
            </a:r>
            <a:r>
              <a:rPr dirty="0" sz="2050" spc="55"/>
              <a:t> </a:t>
            </a:r>
            <a:r>
              <a:rPr dirty="0" sz="2050"/>
              <a:t>challenge</a:t>
            </a:r>
            <a:r>
              <a:rPr dirty="0" sz="2050" spc="55"/>
              <a:t> </a:t>
            </a:r>
            <a:r>
              <a:rPr dirty="0" sz="2050"/>
              <a:t>is</a:t>
            </a:r>
            <a:r>
              <a:rPr dirty="0" sz="2050" spc="55"/>
              <a:t> </a:t>
            </a:r>
            <a:r>
              <a:rPr dirty="0" sz="2050"/>
              <a:t>vital</a:t>
            </a:r>
            <a:r>
              <a:rPr dirty="0" sz="2050" spc="50"/>
              <a:t> </a:t>
            </a:r>
            <a:r>
              <a:rPr dirty="0" sz="2050"/>
              <a:t>for</a:t>
            </a:r>
            <a:r>
              <a:rPr dirty="0" sz="2050" spc="55"/>
              <a:t> </a:t>
            </a:r>
            <a:r>
              <a:rPr dirty="0" sz="2050" spc="-10"/>
              <a:t>enhancing </a:t>
            </a:r>
            <a:r>
              <a:rPr dirty="0" sz="2050"/>
              <a:t>user</a:t>
            </a:r>
            <a:r>
              <a:rPr dirty="0" sz="2050" spc="-60"/>
              <a:t> </a:t>
            </a:r>
            <a:r>
              <a:rPr dirty="0" sz="2050" spc="-10"/>
              <a:t>engagement</a:t>
            </a:r>
            <a:r>
              <a:rPr dirty="0" sz="2050" spc="-60"/>
              <a:t> </a:t>
            </a:r>
            <a:r>
              <a:rPr dirty="0" sz="2050"/>
              <a:t>and</a:t>
            </a:r>
            <a:r>
              <a:rPr dirty="0" sz="2050" spc="-55"/>
              <a:t> </a:t>
            </a:r>
            <a:r>
              <a:rPr dirty="0" sz="2050"/>
              <a:t>improving</a:t>
            </a:r>
            <a:r>
              <a:rPr dirty="0" sz="2050" spc="-60"/>
              <a:t> </a:t>
            </a:r>
            <a:r>
              <a:rPr dirty="0" sz="2050" spc="-10"/>
              <a:t>recommendation</a:t>
            </a:r>
            <a:r>
              <a:rPr dirty="0" sz="2050" spc="-60"/>
              <a:t> </a:t>
            </a:r>
            <a:r>
              <a:rPr dirty="0" sz="2050" spc="-10"/>
              <a:t>accuracy.</a:t>
            </a:r>
            <a:endParaRPr sz="2050"/>
          </a:p>
          <a:p>
            <a:pPr algn="just" marL="12700" marR="5080">
              <a:lnSpc>
                <a:spcPts val="2150"/>
              </a:lnSpc>
              <a:spcBef>
                <a:spcPts val="830"/>
              </a:spcBef>
            </a:pPr>
            <a:r>
              <a:rPr dirty="0" sz="2050"/>
              <a:t>To</a:t>
            </a:r>
            <a:r>
              <a:rPr dirty="0" sz="2050" spc="5"/>
              <a:t>  </a:t>
            </a:r>
            <a:r>
              <a:rPr dirty="0" sz="2050"/>
              <a:t>tackle</a:t>
            </a:r>
            <a:r>
              <a:rPr dirty="0" sz="2050" spc="5"/>
              <a:t>  </a:t>
            </a:r>
            <a:r>
              <a:rPr dirty="0" sz="2050"/>
              <a:t>the</a:t>
            </a:r>
            <a:r>
              <a:rPr dirty="0" sz="2050" spc="10"/>
              <a:t>  </a:t>
            </a:r>
            <a:r>
              <a:rPr dirty="0" sz="2050"/>
              <a:t>cold</a:t>
            </a:r>
            <a:r>
              <a:rPr dirty="0" sz="2050" spc="5"/>
              <a:t>  </a:t>
            </a:r>
            <a:r>
              <a:rPr dirty="0" sz="2050"/>
              <a:t>start</a:t>
            </a:r>
            <a:r>
              <a:rPr dirty="0" sz="2050" spc="5"/>
              <a:t>  </a:t>
            </a:r>
            <a:r>
              <a:rPr dirty="0" sz="2050"/>
              <a:t>problem,</a:t>
            </a:r>
            <a:r>
              <a:rPr dirty="0" sz="2050" spc="5"/>
              <a:t>  </a:t>
            </a:r>
            <a:r>
              <a:rPr dirty="0" sz="2050"/>
              <a:t>innovative</a:t>
            </a:r>
            <a:r>
              <a:rPr dirty="0" sz="2050" spc="10"/>
              <a:t>  </a:t>
            </a:r>
            <a:r>
              <a:rPr dirty="0" sz="2050"/>
              <a:t>strategies</a:t>
            </a:r>
            <a:r>
              <a:rPr dirty="0" sz="2050" spc="5"/>
              <a:t>  </a:t>
            </a:r>
            <a:r>
              <a:rPr dirty="0" sz="2050"/>
              <a:t>are</a:t>
            </a:r>
            <a:r>
              <a:rPr dirty="0" sz="2050" spc="5"/>
              <a:t>  </a:t>
            </a:r>
            <a:r>
              <a:rPr dirty="0" sz="2050"/>
              <a:t>necessary.</a:t>
            </a:r>
            <a:r>
              <a:rPr dirty="0" sz="2050" spc="5"/>
              <a:t>  </a:t>
            </a:r>
            <a:r>
              <a:rPr dirty="0" sz="2050" spc="-20"/>
              <a:t>Rank-</a:t>
            </a:r>
            <a:r>
              <a:rPr dirty="0" sz="2050" spc="-10"/>
              <a:t>based </a:t>
            </a:r>
            <a:r>
              <a:rPr dirty="0" sz="2050"/>
              <a:t>recommendations</a:t>
            </a:r>
            <a:r>
              <a:rPr dirty="0" sz="2050" spc="45"/>
              <a:t>  </a:t>
            </a:r>
            <a:r>
              <a:rPr dirty="0" sz="2050"/>
              <a:t>can</a:t>
            </a:r>
            <a:r>
              <a:rPr dirty="0" sz="2050" spc="45"/>
              <a:t>  </a:t>
            </a:r>
            <a:r>
              <a:rPr dirty="0" sz="2050"/>
              <a:t>introduce</a:t>
            </a:r>
            <a:r>
              <a:rPr dirty="0" sz="2050" spc="45"/>
              <a:t>  </a:t>
            </a:r>
            <a:r>
              <a:rPr dirty="0" sz="2050"/>
              <a:t>new</a:t>
            </a:r>
            <a:r>
              <a:rPr dirty="0" sz="2050" spc="45"/>
              <a:t>  </a:t>
            </a:r>
            <a:r>
              <a:rPr dirty="0" sz="2050"/>
              <a:t>users</a:t>
            </a:r>
            <a:r>
              <a:rPr dirty="0" sz="2050" spc="40"/>
              <a:t>  </a:t>
            </a:r>
            <a:r>
              <a:rPr dirty="0" sz="2050"/>
              <a:t>to</a:t>
            </a:r>
            <a:r>
              <a:rPr dirty="0" sz="2050" spc="45"/>
              <a:t>  </a:t>
            </a:r>
            <a:r>
              <a:rPr dirty="0" sz="2050"/>
              <a:t>popular</a:t>
            </a:r>
            <a:r>
              <a:rPr dirty="0" sz="2050" spc="45"/>
              <a:t>  </a:t>
            </a:r>
            <a:r>
              <a:rPr dirty="0" sz="2050"/>
              <a:t>items,</a:t>
            </a:r>
            <a:r>
              <a:rPr dirty="0" sz="2050" spc="45"/>
              <a:t>  </a:t>
            </a:r>
            <a:r>
              <a:rPr dirty="0" sz="2050"/>
              <a:t>while</a:t>
            </a:r>
            <a:r>
              <a:rPr dirty="0" sz="2050" spc="45"/>
              <a:t>  </a:t>
            </a:r>
            <a:r>
              <a:rPr dirty="0" sz="2050" spc="-20"/>
              <a:t>content-</a:t>
            </a:r>
            <a:r>
              <a:rPr dirty="0" sz="2050" spc="-10"/>
              <a:t>based </a:t>
            </a:r>
            <a:r>
              <a:rPr dirty="0" sz="2050"/>
              <a:t>filtering</a:t>
            </a:r>
            <a:r>
              <a:rPr dirty="0" sz="2050" spc="135"/>
              <a:t>  </a:t>
            </a:r>
            <a:r>
              <a:rPr dirty="0" sz="2050"/>
              <a:t>can</a:t>
            </a:r>
            <a:r>
              <a:rPr dirty="0" sz="2050" spc="150"/>
              <a:t>  </a:t>
            </a:r>
            <a:r>
              <a:rPr dirty="0" sz="2050"/>
              <a:t>suggest</a:t>
            </a:r>
            <a:r>
              <a:rPr dirty="0" sz="2050" spc="145"/>
              <a:t>  </a:t>
            </a:r>
            <a:r>
              <a:rPr dirty="0" sz="2050"/>
              <a:t>new</a:t>
            </a:r>
            <a:r>
              <a:rPr dirty="0" sz="2050" spc="145"/>
              <a:t>  </a:t>
            </a:r>
            <a:r>
              <a:rPr dirty="0" sz="2050"/>
              <a:t>items</a:t>
            </a:r>
            <a:r>
              <a:rPr dirty="0" sz="2050" spc="150"/>
              <a:t>  </a:t>
            </a:r>
            <a:r>
              <a:rPr dirty="0" sz="2050"/>
              <a:t>based</a:t>
            </a:r>
            <a:r>
              <a:rPr dirty="0" sz="2050" spc="145"/>
              <a:t>  </a:t>
            </a:r>
            <a:r>
              <a:rPr dirty="0" sz="2050"/>
              <a:t>on</a:t>
            </a:r>
            <a:r>
              <a:rPr dirty="0" sz="2050" spc="145"/>
              <a:t>  </a:t>
            </a:r>
            <a:r>
              <a:rPr dirty="0" sz="2050"/>
              <a:t>their</a:t>
            </a:r>
            <a:r>
              <a:rPr dirty="0" sz="2050" spc="150"/>
              <a:t>  </a:t>
            </a:r>
            <a:r>
              <a:rPr dirty="0" sz="2050"/>
              <a:t>attributes.</a:t>
            </a:r>
            <a:r>
              <a:rPr dirty="0" sz="2050" spc="95"/>
              <a:t>  </a:t>
            </a:r>
            <a:r>
              <a:rPr dirty="0" sz="2050"/>
              <a:t>Additionally,</a:t>
            </a:r>
            <a:r>
              <a:rPr dirty="0" sz="2050" spc="145"/>
              <a:t>  </a:t>
            </a:r>
            <a:r>
              <a:rPr dirty="0" sz="2050" spc="-10"/>
              <a:t>hybrid </a:t>
            </a:r>
            <a:r>
              <a:rPr dirty="0" sz="2050"/>
              <a:t>approaches,</a:t>
            </a:r>
            <a:r>
              <a:rPr dirty="0" sz="2050" spc="-40"/>
              <a:t> </a:t>
            </a:r>
            <a:r>
              <a:rPr dirty="0" sz="2050"/>
              <a:t>combining</a:t>
            </a:r>
            <a:r>
              <a:rPr dirty="0" sz="2050" spc="-40"/>
              <a:t> </a:t>
            </a:r>
            <a:r>
              <a:rPr dirty="0" sz="2050" spc="-10"/>
              <a:t>collaborative</a:t>
            </a:r>
            <a:r>
              <a:rPr dirty="0" sz="2050" spc="-40"/>
              <a:t> </a:t>
            </a:r>
            <a:r>
              <a:rPr dirty="0" sz="2050"/>
              <a:t>and</a:t>
            </a:r>
            <a:r>
              <a:rPr dirty="0" sz="2050" spc="-35"/>
              <a:t> </a:t>
            </a:r>
            <a:r>
              <a:rPr dirty="0" sz="2050" spc="-20"/>
              <a:t>content-</a:t>
            </a:r>
            <a:r>
              <a:rPr dirty="0" sz="2050"/>
              <a:t>based</a:t>
            </a:r>
            <a:r>
              <a:rPr dirty="0" sz="2050" spc="-40"/>
              <a:t> </a:t>
            </a:r>
            <a:r>
              <a:rPr dirty="0" sz="2050"/>
              <a:t>filtering,</a:t>
            </a:r>
            <a:r>
              <a:rPr dirty="0" sz="2050" spc="-40"/>
              <a:t> </a:t>
            </a:r>
            <a:r>
              <a:rPr dirty="0" sz="2050"/>
              <a:t>offer</a:t>
            </a:r>
            <a:r>
              <a:rPr dirty="0" sz="2050" spc="-35"/>
              <a:t> </a:t>
            </a:r>
            <a:r>
              <a:rPr dirty="0" sz="2050"/>
              <a:t>a</a:t>
            </a:r>
            <a:r>
              <a:rPr dirty="0" sz="2050" spc="-40"/>
              <a:t> </a:t>
            </a:r>
            <a:r>
              <a:rPr dirty="0" sz="2050" spc="-10"/>
              <a:t>comprehensive </a:t>
            </a:r>
            <a:r>
              <a:rPr dirty="0" sz="2050"/>
              <a:t>solution.</a:t>
            </a:r>
            <a:r>
              <a:rPr dirty="0" sz="2050" spc="155"/>
              <a:t> </a:t>
            </a:r>
            <a:r>
              <a:rPr dirty="0" sz="2050"/>
              <a:t>By</a:t>
            </a:r>
            <a:r>
              <a:rPr dirty="0" sz="2050" spc="170"/>
              <a:t> </a:t>
            </a:r>
            <a:r>
              <a:rPr dirty="0" sz="2050"/>
              <a:t>effectively</a:t>
            </a:r>
            <a:r>
              <a:rPr dirty="0" sz="2050" spc="165"/>
              <a:t> </a:t>
            </a:r>
            <a:r>
              <a:rPr dirty="0" sz="2050"/>
              <a:t>addressing</a:t>
            </a:r>
            <a:r>
              <a:rPr dirty="0" sz="2050" spc="165"/>
              <a:t> </a:t>
            </a:r>
            <a:r>
              <a:rPr dirty="0" sz="2050"/>
              <a:t>the</a:t>
            </a:r>
            <a:r>
              <a:rPr dirty="0" sz="2050" spc="165"/>
              <a:t> </a:t>
            </a:r>
            <a:r>
              <a:rPr dirty="0" sz="2050"/>
              <a:t>cold</a:t>
            </a:r>
            <a:r>
              <a:rPr dirty="0" sz="2050" spc="170"/>
              <a:t> </a:t>
            </a:r>
            <a:r>
              <a:rPr dirty="0" sz="2050"/>
              <a:t>start</a:t>
            </a:r>
            <a:r>
              <a:rPr dirty="0" sz="2050" spc="165"/>
              <a:t> </a:t>
            </a:r>
            <a:r>
              <a:rPr dirty="0" sz="2050"/>
              <a:t>problem,</a:t>
            </a:r>
            <a:r>
              <a:rPr dirty="0" sz="2050" spc="165"/>
              <a:t> </a:t>
            </a:r>
            <a:r>
              <a:rPr dirty="0" sz="2050"/>
              <a:t>recommender</a:t>
            </a:r>
            <a:r>
              <a:rPr dirty="0" sz="2050" spc="165"/>
              <a:t> </a:t>
            </a:r>
            <a:r>
              <a:rPr dirty="0" sz="2050"/>
              <a:t>systems</a:t>
            </a:r>
            <a:r>
              <a:rPr dirty="0" sz="2050" spc="170"/>
              <a:t> </a:t>
            </a:r>
            <a:r>
              <a:rPr dirty="0" sz="2050" spc="-25"/>
              <a:t>can </a:t>
            </a:r>
            <a:r>
              <a:rPr dirty="0" sz="2050"/>
              <a:t>enhance</a:t>
            </a:r>
            <a:r>
              <a:rPr dirty="0" sz="2050" spc="-75"/>
              <a:t> </a:t>
            </a:r>
            <a:r>
              <a:rPr dirty="0" sz="2050"/>
              <a:t>user</a:t>
            </a:r>
            <a:r>
              <a:rPr dirty="0" sz="2050" spc="-60"/>
              <a:t> </a:t>
            </a:r>
            <a:r>
              <a:rPr dirty="0" sz="2050" spc="-10"/>
              <a:t>experience</a:t>
            </a:r>
            <a:r>
              <a:rPr dirty="0" sz="2050" spc="-65"/>
              <a:t> </a:t>
            </a:r>
            <a:r>
              <a:rPr dirty="0" sz="2050"/>
              <a:t>and</a:t>
            </a:r>
            <a:r>
              <a:rPr dirty="0" sz="2050" spc="-60"/>
              <a:t> </a:t>
            </a:r>
            <a:r>
              <a:rPr dirty="0" sz="2050"/>
              <a:t>drive</a:t>
            </a:r>
            <a:r>
              <a:rPr dirty="0" sz="2050" spc="-65"/>
              <a:t> </a:t>
            </a:r>
            <a:r>
              <a:rPr dirty="0" sz="2050"/>
              <a:t>business</a:t>
            </a:r>
            <a:r>
              <a:rPr dirty="0" sz="2050" spc="-60"/>
              <a:t> </a:t>
            </a:r>
            <a:r>
              <a:rPr dirty="0" sz="2050"/>
              <a:t>success</a:t>
            </a:r>
            <a:r>
              <a:rPr dirty="0" sz="2050" spc="-65"/>
              <a:t> </a:t>
            </a:r>
            <a:r>
              <a:rPr dirty="0" sz="2050"/>
              <a:t>in</a:t>
            </a:r>
            <a:r>
              <a:rPr dirty="0" sz="2050" spc="-60"/>
              <a:t> </a:t>
            </a:r>
            <a:r>
              <a:rPr dirty="0" sz="2050"/>
              <a:t>diverse</a:t>
            </a:r>
            <a:r>
              <a:rPr dirty="0" sz="2050" spc="-60"/>
              <a:t> </a:t>
            </a:r>
            <a:r>
              <a:rPr dirty="0" sz="2050" spc="-10"/>
              <a:t>domains.</a:t>
            </a:r>
            <a:endParaRPr sz="205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21" y="904188"/>
            <a:ext cx="2230092" cy="9418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266" rIns="0" bIns="0" rtlCol="0" vert="horz">
            <a:spAutoFit/>
          </a:bodyPr>
          <a:lstStyle/>
          <a:p>
            <a:pPr marL="1264285">
              <a:lnSpc>
                <a:spcPct val="100000"/>
              </a:lnSpc>
              <a:spcBef>
                <a:spcPts val="120"/>
              </a:spcBef>
            </a:pPr>
            <a:r>
              <a:rPr dirty="0"/>
              <a:t>Literature</a:t>
            </a:r>
            <a:r>
              <a:rPr dirty="0" spc="-95"/>
              <a:t> </a:t>
            </a:r>
            <a:r>
              <a:rPr dirty="0" spc="-10"/>
              <a:t>Survey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52871" rIns="0" bIns="0" rtlCol="0" vert="horz">
            <a:spAutoFit/>
          </a:bodyPr>
          <a:lstStyle/>
          <a:p>
            <a:pPr algn="just" marL="12700" marR="5080">
              <a:lnSpc>
                <a:spcPts val="1590"/>
              </a:lnSpc>
              <a:spcBef>
                <a:spcPts val="355"/>
              </a:spcBef>
            </a:pPr>
            <a:r>
              <a:rPr dirty="0" sz="1500"/>
              <a:t>The</a:t>
            </a:r>
            <a:r>
              <a:rPr dirty="0" sz="1500" spc="200"/>
              <a:t> </a:t>
            </a:r>
            <a:r>
              <a:rPr dirty="0" sz="1500"/>
              <a:t>"Recommender</a:t>
            </a:r>
            <a:r>
              <a:rPr dirty="0" sz="1500" spc="204"/>
              <a:t> </a:t>
            </a:r>
            <a:r>
              <a:rPr dirty="0" sz="1500"/>
              <a:t>Systems</a:t>
            </a:r>
            <a:r>
              <a:rPr dirty="0" sz="1500" spc="204"/>
              <a:t> </a:t>
            </a:r>
            <a:r>
              <a:rPr dirty="0" sz="1500"/>
              <a:t>Handbook"</a:t>
            </a:r>
            <a:r>
              <a:rPr dirty="0" sz="1500" spc="204"/>
              <a:t> </a:t>
            </a:r>
            <a:r>
              <a:rPr dirty="0" sz="1500"/>
              <a:t>by</a:t>
            </a:r>
            <a:r>
              <a:rPr dirty="0" sz="1500" spc="200"/>
              <a:t> </a:t>
            </a:r>
            <a:r>
              <a:rPr dirty="0" sz="1500"/>
              <a:t>Ricci</a:t>
            </a:r>
            <a:r>
              <a:rPr dirty="0" sz="1500" spc="204"/>
              <a:t> </a:t>
            </a:r>
            <a:r>
              <a:rPr dirty="0" sz="1500"/>
              <a:t>et</a:t>
            </a:r>
            <a:r>
              <a:rPr dirty="0" sz="1500" spc="204"/>
              <a:t> </a:t>
            </a:r>
            <a:r>
              <a:rPr dirty="0" sz="1500"/>
              <a:t>al.</a:t>
            </a:r>
            <a:r>
              <a:rPr dirty="0" sz="1500" spc="204"/>
              <a:t> </a:t>
            </a:r>
            <a:r>
              <a:rPr dirty="0" sz="1500"/>
              <a:t>introduces</a:t>
            </a:r>
            <a:r>
              <a:rPr dirty="0" sz="1500" spc="200"/>
              <a:t> </a:t>
            </a:r>
            <a:r>
              <a:rPr dirty="0" sz="1500"/>
              <a:t>a</a:t>
            </a:r>
            <a:r>
              <a:rPr dirty="0" sz="1500" spc="204"/>
              <a:t> </a:t>
            </a:r>
            <a:r>
              <a:rPr dirty="0" sz="1500"/>
              <a:t>pioneering</a:t>
            </a:r>
            <a:r>
              <a:rPr dirty="0" sz="1500" spc="204"/>
              <a:t> </a:t>
            </a:r>
            <a:r>
              <a:rPr dirty="0" sz="1500"/>
              <a:t>approach</a:t>
            </a:r>
            <a:r>
              <a:rPr dirty="0" sz="1500" spc="204"/>
              <a:t> </a:t>
            </a:r>
            <a:r>
              <a:rPr dirty="0" sz="1500"/>
              <a:t>to</a:t>
            </a:r>
            <a:r>
              <a:rPr dirty="0" sz="1500" spc="200"/>
              <a:t> </a:t>
            </a:r>
            <a:r>
              <a:rPr dirty="0" sz="1500"/>
              <a:t>sentiment</a:t>
            </a:r>
            <a:r>
              <a:rPr dirty="0" sz="1500" spc="204"/>
              <a:t> </a:t>
            </a:r>
            <a:r>
              <a:rPr dirty="0" sz="1500"/>
              <a:t>analysis</a:t>
            </a:r>
            <a:r>
              <a:rPr dirty="0" sz="1500" spc="204"/>
              <a:t> </a:t>
            </a:r>
            <a:r>
              <a:rPr dirty="0" sz="1500" spc="-25"/>
              <a:t>by </a:t>
            </a:r>
            <a:r>
              <a:rPr dirty="0" sz="1500"/>
              <a:t>summarizing</a:t>
            </a:r>
            <a:r>
              <a:rPr dirty="0" sz="1500" spc="90"/>
              <a:t> </a:t>
            </a:r>
            <a:r>
              <a:rPr dirty="0" sz="1500"/>
              <a:t>customer</a:t>
            </a:r>
            <a:r>
              <a:rPr dirty="0" sz="1500" spc="90"/>
              <a:t> </a:t>
            </a:r>
            <a:r>
              <a:rPr dirty="0" sz="1500"/>
              <a:t>reviews.</a:t>
            </a:r>
            <a:r>
              <a:rPr dirty="0" sz="1500" spc="60"/>
              <a:t> </a:t>
            </a:r>
            <a:r>
              <a:rPr dirty="0" sz="1500"/>
              <a:t>They</a:t>
            </a:r>
            <a:r>
              <a:rPr dirty="0" sz="1500" spc="90"/>
              <a:t> </a:t>
            </a:r>
            <a:r>
              <a:rPr dirty="0" sz="1500"/>
              <a:t>propose</a:t>
            </a:r>
            <a:r>
              <a:rPr dirty="0" sz="1500" spc="90"/>
              <a:t> </a:t>
            </a:r>
            <a:r>
              <a:rPr dirty="0" sz="1500"/>
              <a:t>a</a:t>
            </a:r>
            <a:r>
              <a:rPr dirty="0" sz="1500" spc="90"/>
              <a:t> </a:t>
            </a:r>
            <a:r>
              <a:rPr dirty="0" sz="1500"/>
              <a:t>technique</a:t>
            </a:r>
            <a:r>
              <a:rPr dirty="0" sz="1500" spc="90"/>
              <a:t> </a:t>
            </a:r>
            <a:r>
              <a:rPr dirty="0" sz="1500"/>
              <a:t>combining</a:t>
            </a:r>
            <a:r>
              <a:rPr dirty="0" sz="1500" spc="95"/>
              <a:t> </a:t>
            </a:r>
            <a:r>
              <a:rPr dirty="0" sz="1500"/>
              <a:t>supervised</a:t>
            </a:r>
            <a:r>
              <a:rPr dirty="0" sz="1500" spc="90"/>
              <a:t> </a:t>
            </a:r>
            <a:r>
              <a:rPr dirty="0" sz="1500"/>
              <a:t>machine</a:t>
            </a:r>
            <a:r>
              <a:rPr dirty="0" sz="1500" spc="90"/>
              <a:t> </a:t>
            </a:r>
            <a:r>
              <a:rPr dirty="0" sz="1500"/>
              <a:t>learning</a:t>
            </a:r>
            <a:r>
              <a:rPr dirty="0" sz="1500" spc="90"/>
              <a:t> </a:t>
            </a:r>
            <a:r>
              <a:rPr dirty="0" sz="1500"/>
              <a:t>and</a:t>
            </a:r>
            <a:r>
              <a:rPr dirty="0" sz="1500" spc="95"/>
              <a:t> </a:t>
            </a:r>
            <a:r>
              <a:rPr dirty="0" sz="1500"/>
              <a:t>lexicon-</a:t>
            </a:r>
            <a:r>
              <a:rPr dirty="0" sz="1500" spc="-10"/>
              <a:t>based </a:t>
            </a:r>
            <a:r>
              <a:rPr dirty="0" sz="1500"/>
              <a:t>sentiment</a:t>
            </a:r>
            <a:r>
              <a:rPr dirty="0" sz="1500" spc="45"/>
              <a:t> </a:t>
            </a:r>
            <a:r>
              <a:rPr dirty="0" sz="1500"/>
              <a:t>analysis,</a:t>
            </a:r>
            <a:r>
              <a:rPr dirty="0" sz="1500" spc="50"/>
              <a:t> </a:t>
            </a:r>
            <a:r>
              <a:rPr dirty="0" sz="1500"/>
              <a:t>showing</a:t>
            </a:r>
            <a:r>
              <a:rPr dirty="0" sz="1500" spc="50"/>
              <a:t> </a:t>
            </a:r>
            <a:r>
              <a:rPr dirty="0" sz="1500"/>
              <a:t>its</a:t>
            </a:r>
            <a:r>
              <a:rPr dirty="0" sz="1500" spc="50"/>
              <a:t> </a:t>
            </a:r>
            <a:r>
              <a:rPr dirty="0" sz="1500"/>
              <a:t>effectiveness</a:t>
            </a:r>
            <a:r>
              <a:rPr dirty="0" sz="1500" spc="50"/>
              <a:t> </a:t>
            </a:r>
            <a:r>
              <a:rPr dirty="0" sz="1500"/>
              <a:t>in</a:t>
            </a:r>
            <a:r>
              <a:rPr dirty="0" sz="1500" spc="50"/>
              <a:t> </a:t>
            </a:r>
            <a:r>
              <a:rPr dirty="0" sz="1500"/>
              <a:t>extracting</a:t>
            </a:r>
            <a:r>
              <a:rPr dirty="0" sz="1500" spc="50"/>
              <a:t> </a:t>
            </a:r>
            <a:r>
              <a:rPr dirty="0" sz="1500"/>
              <a:t>sentiment</a:t>
            </a:r>
            <a:r>
              <a:rPr dirty="0" sz="1500" spc="50"/>
              <a:t> </a:t>
            </a:r>
            <a:r>
              <a:rPr dirty="0" sz="1500"/>
              <a:t>information</a:t>
            </a:r>
            <a:r>
              <a:rPr dirty="0" sz="1500" spc="50"/>
              <a:t> </a:t>
            </a:r>
            <a:r>
              <a:rPr dirty="0" sz="1500"/>
              <a:t>from</a:t>
            </a:r>
            <a:r>
              <a:rPr dirty="0" sz="1500" spc="50"/>
              <a:t> </a:t>
            </a:r>
            <a:r>
              <a:rPr dirty="0" sz="1500" spc="-10"/>
              <a:t>reviews.</a:t>
            </a:r>
            <a:endParaRPr sz="1500"/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1500"/>
          </a:p>
          <a:p>
            <a:pPr algn="just" marL="12700" marR="5080">
              <a:lnSpc>
                <a:spcPts val="1590"/>
              </a:lnSpc>
            </a:pPr>
            <a:r>
              <a:rPr dirty="0" sz="1500"/>
              <a:t>"Introduction</a:t>
            </a:r>
            <a:r>
              <a:rPr dirty="0" sz="1500" spc="50"/>
              <a:t> </a:t>
            </a:r>
            <a:r>
              <a:rPr dirty="0" sz="1500"/>
              <a:t>to</a:t>
            </a:r>
            <a:r>
              <a:rPr dirty="0" sz="1500" spc="55"/>
              <a:t> </a:t>
            </a:r>
            <a:r>
              <a:rPr dirty="0" sz="1500"/>
              <a:t>Information</a:t>
            </a:r>
            <a:r>
              <a:rPr dirty="0" sz="1500" spc="50"/>
              <a:t> </a:t>
            </a:r>
            <a:r>
              <a:rPr dirty="0" sz="1500"/>
              <a:t>Retrieval"</a:t>
            </a:r>
            <a:r>
              <a:rPr dirty="0" sz="1500" spc="55"/>
              <a:t> </a:t>
            </a:r>
            <a:r>
              <a:rPr dirty="0" sz="1500"/>
              <a:t>by</a:t>
            </a:r>
            <a:r>
              <a:rPr dirty="0" sz="1500" spc="55"/>
              <a:t> </a:t>
            </a:r>
            <a:r>
              <a:rPr dirty="0" sz="1500"/>
              <a:t>Manning</a:t>
            </a:r>
            <a:r>
              <a:rPr dirty="0" sz="1500" spc="50"/>
              <a:t> </a:t>
            </a:r>
            <a:r>
              <a:rPr dirty="0" sz="1500"/>
              <a:t>et</a:t>
            </a:r>
            <a:r>
              <a:rPr dirty="0" sz="1500" spc="55"/>
              <a:t> </a:t>
            </a:r>
            <a:r>
              <a:rPr dirty="0" sz="1500"/>
              <a:t>al.</a:t>
            </a:r>
            <a:r>
              <a:rPr dirty="0" sz="1500" spc="55"/>
              <a:t> </a:t>
            </a:r>
            <a:r>
              <a:rPr dirty="0" sz="1500"/>
              <a:t>offers</a:t>
            </a:r>
            <a:r>
              <a:rPr dirty="0" sz="1500" spc="50"/>
              <a:t> </a:t>
            </a:r>
            <a:r>
              <a:rPr dirty="0" sz="1500"/>
              <a:t>insights</a:t>
            </a:r>
            <a:r>
              <a:rPr dirty="0" sz="1500" spc="55"/>
              <a:t> </a:t>
            </a:r>
            <a:r>
              <a:rPr dirty="0" sz="1500"/>
              <a:t>into</a:t>
            </a:r>
            <a:r>
              <a:rPr dirty="0" sz="1500" spc="50"/>
              <a:t> </a:t>
            </a:r>
            <a:r>
              <a:rPr dirty="0" sz="1500"/>
              <a:t>content-based</a:t>
            </a:r>
            <a:r>
              <a:rPr dirty="0" sz="1500" spc="55"/>
              <a:t> </a:t>
            </a:r>
            <a:r>
              <a:rPr dirty="0" sz="1500"/>
              <a:t>and</a:t>
            </a:r>
            <a:r>
              <a:rPr dirty="0" sz="1500" spc="55"/>
              <a:t> </a:t>
            </a:r>
            <a:r>
              <a:rPr dirty="0" sz="1500"/>
              <a:t>collaborative</a:t>
            </a:r>
            <a:r>
              <a:rPr dirty="0" sz="1500" spc="50"/>
              <a:t> </a:t>
            </a:r>
            <a:r>
              <a:rPr dirty="0" sz="1500" spc="-10"/>
              <a:t>filtering </a:t>
            </a:r>
            <a:r>
              <a:rPr dirty="0" sz="1500"/>
              <a:t>methods</a:t>
            </a:r>
            <a:r>
              <a:rPr dirty="0" sz="1500" spc="65"/>
              <a:t>  </a:t>
            </a:r>
            <a:r>
              <a:rPr dirty="0" sz="1500"/>
              <a:t>used</a:t>
            </a:r>
            <a:r>
              <a:rPr dirty="0" sz="1500" spc="70"/>
              <a:t>  </a:t>
            </a:r>
            <a:r>
              <a:rPr dirty="0" sz="1500"/>
              <a:t>in</a:t>
            </a:r>
            <a:r>
              <a:rPr dirty="0" sz="1500" spc="70"/>
              <a:t>  </a:t>
            </a:r>
            <a:r>
              <a:rPr dirty="0" sz="1500"/>
              <a:t>recommendation</a:t>
            </a:r>
            <a:r>
              <a:rPr dirty="0" sz="1500" spc="65"/>
              <a:t>  </a:t>
            </a:r>
            <a:r>
              <a:rPr dirty="0" sz="1500"/>
              <a:t>systems,</a:t>
            </a:r>
            <a:r>
              <a:rPr dirty="0" sz="1500" spc="70"/>
              <a:t>  </a:t>
            </a:r>
            <a:r>
              <a:rPr dirty="0" sz="1500"/>
              <a:t>laying</a:t>
            </a:r>
            <a:r>
              <a:rPr dirty="0" sz="1500" spc="70"/>
              <a:t>  </a:t>
            </a:r>
            <a:r>
              <a:rPr dirty="0" sz="1500"/>
              <a:t>a</a:t>
            </a:r>
            <a:r>
              <a:rPr dirty="0" sz="1500" spc="70"/>
              <a:t>  </a:t>
            </a:r>
            <a:r>
              <a:rPr dirty="0" sz="1500"/>
              <a:t>theoretical</a:t>
            </a:r>
            <a:r>
              <a:rPr dirty="0" sz="1500" spc="65"/>
              <a:t>  </a:t>
            </a:r>
            <a:r>
              <a:rPr dirty="0" sz="1500"/>
              <a:t>foundation</a:t>
            </a:r>
            <a:r>
              <a:rPr dirty="0" sz="1500" spc="70"/>
              <a:t>  </a:t>
            </a:r>
            <a:r>
              <a:rPr dirty="0" sz="1500"/>
              <a:t>for</a:t>
            </a:r>
            <a:r>
              <a:rPr dirty="0" sz="1500" spc="70"/>
              <a:t>  </a:t>
            </a:r>
            <a:r>
              <a:rPr dirty="0" sz="1500"/>
              <a:t>understanding</a:t>
            </a:r>
            <a:r>
              <a:rPr dirty="0" sz="1500" spc="65"/>
              <a:t>  </a:t>
            </a:r>
            <a:r>
              <a:rPr dirty="0" sz="1500" spc="-10"/>
              <a:t>recommendation algorithms.</a:t>
            </a:r>
            <a:endParaRPr sz="1500"/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1500"/>
          </a:p>
          <a:p>
            <a:pPr algn="just" marL="12700" marR="5080">
              <a:lnSpc>
                <a:spcPts val="1590"/>
              </a:lnSpc>
            </a:pPr>
            <a:r>
              <a:rPr dirty="0" sz="1500"/>
              <a:t>"Hands-On</a:t>
            </a:r>
            <a:r>
              <a:rPr dirty="0" sz="1500" spc="240"/>
              <a:t>  </a:t>
            </a:r>
            <a:r>
              <a:rPr dirty="0" sz="1500"/>
              <a:t>Recommendation</a:t>
            </a:r>
            <a:r>
              <a:rPr dirty="0" sz="1500" spc="245"/>
              <a:t>  </a:t>
            </a:r>
            <a:r>
              <a:rPr dirty="0" sz="1500"/>
              <a:t>Systems</a:t>
            </a:r>
            <a:r>
              <a:rPr dirty="0" sz="1500" spc="240"/>
              <a:t>  </a:t>
            </a:r>
            <a:r>
              <a:rPr dirty="0" sz="1500"/>
              <a:t>with</a:t>
            </a:r>
            <a:r>
              <a:rPr dirty="0" sz="1500" spc="245"/>
              <a:t>  </a:t>
            </a:r>
            <a:r>
              <a:rPr dirty="0" sz="1500"/>
              <a:t>Python"</a:t>
            </a:r>
            <a:r>
              <a:rPr dirty="0" sz="1500" spc="245"/>
              <a:t>  </a:t>
            </a:r>
            <a:r>
              <a:rPr dirty="0" sz="1500"/>
              <a:t>by</a:t>
            </a:r>
            <a:r>
              <a:rPr dirty="0" sz="1500" spc="240"/>
              <a:t>  </a:t>
            </a:r>
            <a:r>
              <a:rPr dirty="0" sz="1500"/>
              <a:t>Banik</a:t>
            </a:r>
            <a:r>
              <a:rPr dirty="0" sz="1500" spc="245"/>
              <a:t>  </a:t>
            </a:r>
            <a:r>
              <a:rPr dirty="0" sz="1500"/>
              <a:t>provides</a:t>
            </a:r>
            <a:r>
              <a:rPr dirty="0" sz="1500" spc="240"/>
              <a:t>  </a:t>
            </a:r>
            <a:r>
              <a:rPr dirty="0" sz="1500"/>
              <a:t>practical</a:t>
            </a:r>
            <a:r>
              <a:rPr dirty="0" sz="1500" spc="245"/>
              <a:t>  </a:t>
            </a:r>
            <a:r>
              <a:rPr dirty="0" sz="1500"/>
              <a:t>experience</a:t>
            </a:r>
            <a:r>
              <a:rPr dirty="0" sz="1500" spc="245"/>
              <a:t>  </a:t>
            </a:r>
            <a:r>
              <a:rPr dirty="0" sz="1500"/>
              <a:t>in</a:t>
            </a:r>
            <a:r>
              <a:rPr dirty="0" sz="1500" spc="240"/>
              <a:t>  </a:t>
            </a:r>
            <a:r>
              <a:rPr dirty="0" sz="1500" spc="-10"/>
              <a:t>building </a:t>
            </a:r>
            <a:r>
              <a:rPr dirty="0" sz="1500"/>
              <a:t>recommendation</a:t>
            </a:r>
            <a:r>
              <a:rPr dirty="0" sz="1500" spc="145"/>
              <a:t>  </a:t>
            </a:r>
            <a:r>
              <a:rPr dirty="0" sz="1500"/>
              <a:t>systems</a:t>
            </a:r>
            <a:r>
              <a:rPr dirty="0" sz="1500" spc="145"/>
              <a:t>  </a:t>
            </a:r>
            <a:r>
              <a:rPr dirty="0" sz="1500"/>
              <a:t>using</a:t>
            </a:r>
            <a:r>
              <a:rPr dirty="0" sz="1500" spc="145"/>
              <a:t>  </a:t>
            </a:r>
            <a:r>
              <a:rPr dirty="0" sz="1500"/>
              <a:t>Python.</a:t>
            </a:r>
            <a:r>
              <a:rPr dirty="0" sz="1500" spc="145"/>
              <a:t>  </a:t>
            </a:r>
            <a:r>
              <a:rPr dirty="0" sz="1500"/>
              <a:t>It</a:t>
            </a:r>
            <a:r>
              <a:rPr dirty="0" sz="1500" spc="145"/>
              <a:t>  </a:t>
            </a:r>
            <a:r>
              <a:rPr dirty="0" sz="1500"/>
              <a:t>covers</a:t>
            </a:r>
            <a:r>
              <a:rPr dirty="0" sz="1500" spc="150"/>
              <a:t>  </a:t>
            </a:r>
            <a:r>
              <a:rPr dirty="0" sz="1500"/>
              <a:t>collaborative</a:t>
            </a:r>
            <a:r>
              <a:rPr dirty="0" sz="1500" spc="140"/>
              <a:t>  </a:t>
            </a:r>
            <a:r>
              <a:rPr dirty="0" sz="1500"/>
              <a:t>filtering,</a:t>
            </a:r>
            <a:r>
              <a:rPr dirty="0" sz="1500" spc="145"/>
              <a:t>  </a:t>
            </a:r>
            <a:r>
              <a:rPr dirty="0" sz="1500"/>
              <a:t>content-based</a:t>
            </a:r>
            <a:r>
              <a:rPr dirty="0" sz="1500" spc="150"/>
              <a:t>  </a:t>
            </a:r>
            <a:r>
              <a:rPr dirty="0" sz="1500"/>
              <a:t>filtering,</a:t>
            </a:r>
            <a:r>
              <a:rPr dirty="0" sz="1500" spc="145"/>
              <a:t>  </a:t>
            </a:r>
            <a:r>
              <a:rPr dirty="0" sz="1500"/>
              <a:t>and</a:t>
            </a:r>
            <a:r>
              <a:rPr dirty="0" sz="1500" spc="145"/>
              <a:t>  </a:t>
            </a:r>
            <a:r>
              <a:rPr dirty="0" sz="1500" spc="-10"/>
              <a:t>hybrid </a:t>
            </a:r>
            <a:r>
              <a:rPr dirty="0" sz="1500"/>
              <a:t>approaches</a:t>
            </a:r>
            <a:r>
              <a:rPr dirty="0" sz="1500" spc="45"/>
              <a:t> </a:t>
            </a:r>
            <a:r>
              <a:rPr dirty="0" sz="1500"/>
              <a:t>with</a:t>
            </a:r>
            <a:r>
              <a:rPr dirty="0" sz="1500" spc="50"/>
              <a:t> </a:t>
            </a:r>
            <a:r>
              <a:rPr dirty="0" sz="1500"/>
              <a:t>tutorials</a:t>
            </a:r>
            <a:r>
              <a:rPr dirty="0" sz="1500" spc="50"/>
              <a:t> </a:t>
            </a:r>
            <a:r>
              <a:rPr dirty="0" sz="1500"/>
              <a:t>and</a:t>
            </a:r>
            <a:r>
              <a:rPr dirty="0" sz="1500" spc="50"/>
              <a:t> </a:t>
            </a:r>
            <a:r>
              <a:rPr dirty="0" sz="1500"/>
              <a:t>real-world</a:t>
            </a:r>
            <a:r>
              <a:rPr dirty="0" sz="1500" spc="50"/>
              <a:t> </a:t>
            </a:r>
            <a:r>
              <a:rPr dirty="0" sz="1500" spc="-10"/>
              <a:t>examples.</a:t>
            </a:r>
            <a:endParaRPr sz="1500"/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1500"/>
          </a:p>
          <a:p>
            <a:pPr algn="just" marL="12700" marR="5080">
              <a:lnSpc>
                <a:spcPts val="1590"/>
              </a:lnSpc>
            </a:pPr>
            <a:r>
              <a:rPr dirty="0" sz="1500"/>
              <a:t>"A</a:t>
            </a:r>
            <a:r>
              <a:rPr dirty="0" sz="1500" spc="440"/>
              <a:t> </a:t>
            </a:r>
            <a:r>
              <a:rPr dirty="0" sz="1500"/>
              <a:t>Survey</a:t>
            </a:r>
            <a:r>
              <a:rPr dirty="0" sz="1500" spc="75"/>
              <a:t>  </a:t>
            </a:r>
            <a:r>
              <a:rPr dirty="0" sz="1500"/>
              <a:t>of</a:t>
            </a:r>
            <a:r>
              <a:rPr dirty="0" sz="1500" spc="80"/>
              <a:t>  </a:t>
            </a:r>
            <a:r>
              <a:rPr dirty="0" sz="1500"/>
              <a:t>Recommender</a:t>
            </a:r>
            <a:r>
              <a:rPr dirty="0" sz="1500" spc="80"/>
              <a:t>  </a:t>
            </a:r>
            <a:r>
              <a:rPr dirty="0" sz="1500"/>
              <a:t>Systems</a:t>
            </a:r>
            <a:r>
              <a:rPr dirty="0" sz="1500" spc="75"/>
              <a:t>  </a:t>
            </a:r>
            <a:r>
              <a:rPr dirty="0" sz="1500"/>
              <a:t>in</a:t>
            </a:r>
            <a:r>
              <a:rPr dirty="0" sz="1500" spc="80"/>
              <a:t>  </a:t>
            </a:r>
            <a:r>
              <a:rPr dirty="0" sz="1500"/>
              <a:t>E-Commerce</a:t>
            </a:r>
            <a:r>
              <a:rPr dirty="0" sz="1500" spc="75"/>
              <a:t>  </a:t>
            </a:r>
            <a:r>
              <a:rPr dirty="0" sz="1500"/>
              <a:t>Contexts"</a:t>
            </a:r>
            <a:r>
              <a:rPr dirty="0" sz="1500" spc="80"/>
              <a:t>  </a:t>
            </a:r>
            <a:r>
              <a:rPr dirty="0" sz="1500"/>
              <a:t>by</a:t>
            </a:r>
            <a:r>
              <a:rPr dirty="0" sz="1500" spc="80"/>
              <a:t>  </a:t>
            </a:r>
            <a:r>
              <a:rPr dirty="0" sz="1500"/>
              <a:t>Jamali</a:t>
            </a:r>
            <a:r>
              <a:rPr dirty="0" sz="1500" spc="75"/>
              <a:t>  </a:t>
            </a:r>
            <a:r>
              <a:rPr dirty="0" sz="1500"/>
              <a:t>and</a:t>
            </a:r>
            <a:r>
              <a:rPr dirty="0" sz="1500" spc="80"/>
              <a:t>  </a:t>
            </a:r>
            <a:r>
              <a:rPr dirty="0" sz="1500"/>
              <a:t>Ester</a:t>
            </a:r>
            <a:r>
              <a:rPr dirty="0" sz="1500" spc="80"/>
              <a:t>  </a:t>
            </a:r>
            <a:r>
              <a:rPr dirty="0" sz="1500"/>
              <a:t>gives</a:t>
            </a:r>
            <a:r>
              <a:rPr dirty="0" sz="1500" spc="75"/>
              <a:t>  </a:t>
            </a:r>
            <a:r>
              <a:rPr dirty="0" sz="1500"/>
              <a:t>an</a:t>
            </a:r>
            <a:r>
              <a:rPr dirty="0" sz="1500" spc="80"/>
              <a:t>  </a:t>
            </a:r>
            <a:r>
              <a:rPr dirty="0" sz="1500"/>
              <a:t>overview</a:t>
            </a:r>
            <a:r>
              <a:rPr dirty="0" sz="1500" spc="75"/>
              <a:t>  </a:t>
            </a:r>
            <a:r>
              <a:rPr dirty="0" sz="1500" spc="-25"/>
              <a:t>of </a:t>
            </a:r>
            <a:r>
              <a:rPr dirty="0" sz="1500"/>
              <a:t>recommender</a:t>
            </a:r>
            <a:r>
              <a:rPr dirty="0" sz="1500" spc="229"/>
              <a:t> </a:t>
            </a:r>
            <a:r>
              <a:rPr dirty="0" sz="1500"/>
              <a:t>systems</a:t>
            </a:r>
            <a:r>
              <a:rPr dirty="0" sz="1500" spc="229"/>
              <a:t> </a:t>
            </a:r>
            <a:r>
              <a:rPr dirty="0" sz="1500"/>
              <a:t>in</a:t>
            </a:r>
            <a:r>
              <a:rPr dirty="0" sz="1500" spc="229"/>
              <a:t> </a:t>
            </a:r>
            <a:r>
              <a:rPr dirty="0" sz="1500"/>
              <a:t>e-commerce,</a:t>
            </a:r>
            <a:r>
              <a:rPr dirty="0" sz="1500" spc="235"/>
              <a:t> </a:t>
            </a:r>
            <a:r>
              <a:rPr dirty="0" sz="1500"/>
              <a:t>discussing</a:t>
            </a:r>
            <a:r>
              <a:rPr dirty="0" sz="1500" spc="229"/>
              <a:t> </a:t>
            </a:r>
            <a:r>
              <a:rPr dirty="0" sz="1500"/>
              <a:t>their</a:t>
            </a:r>
            <a:r>
              <a:rPr dirty="0" sz="1500" spc="229"/>
              <a:t> </a:t>
            </a:r>
            <a:r>
              <a:rPr dirty="0" sz="1500"/>
              <a:t>applications,</a:t>
            </a:r>
            <a:r>
              <a:rPr dirty="0" sz="1500" spc="229"/>
              <a:t> </a:t>
            </a:r>
            <a:r>
              <a:rPr dirty="0" sz="1500"/>
              <a:t>challenges,</a:t>
            </a:r>
            <a:r>
              <a:rPr dirty="0" sz="1500" spc="235"/>
              <a:t> </a:t>
            </a:r>
            <a:r>
              <a:rPr dirty="0" sz="1500"/>
              <a:t>and</a:t>
            </a:r>
            <a:r>
              <a:rPr dirty="0" sz="1500" spc="229"/>
              <a:t> </a:t>
            </a:r>
            <a:r>
              <a:rPr dirty="0" sz="1500"/>
              <a:t>future</a:t>
            </a:r>
            <a:r>
              <a:rPr dirty="0" sz="1500" spc="229"/>
              <a:t> </a:t>
            </a:r>
            <a:r>
              <a:rPr dirty="0" sz="1500"/>
              <a:t>directions</a:t>
            </a:r>
            <a:r>
              <a:rPr dirty="0" sz="1500" spc="235"/>
              <a:t> </a:t>
            </a:r>
            <a:r>
              <a:rPr dirty="0" sz="1500"/>
              <a:t>in</a:t>
            </a:r>
            <a:r>
              <a:rPr dirty="0" sz="1500" spc="229"/>
              <a:t> </a:t>
            </a:r>
            <a:r>
              <a:rPr dirty="0" sz="1500" spc="-10"/>
              <a:t>enhancing </a:t>
            </a:r>
            <a:r>
              <a:rPr dirty="0" sz="1500"/>
              <a:t>user</a:t>
            </a:r>
            <a:r>
              <a:rPr dirty="0" sz="1500" spc="35"/>
              <a:t> </a:t>
            </a:r>
            <a:r>
              <a:rPr dirty="0" sz="1500"/>
              <a:t>experience</a:t>
            </a:r>
            <a:r>
              <a:rPr dirty="0" sz="1500" spc="40"/>
              <a:t> </a:t>
            </a:r>
            <a:r>
              <a:rPr dirty="0" sz="1500"/>
              <a:t>and</a:t>
            </a:r>
            <a:r>
              <a:rPr dirty="0" sz="1500" spc="40"/>
              <a:t> </a:t>
            </a:r>
            <a:r>
              <a:rPr dirty="0" sz="1500"/>
              <a:t>driving</a:t>
            </a:r>
            <a:r>
              <a:rPr dirty="0" sz="1500" spc="40"/>
              <a:t> </a:t>
            </a:r>
            <a:r>
              <a:rPr dirty="0" sz="1500"/>
              <a:t>business</a:t>
            </a:r>
            <a:r>
              <a:rPr dirty="0" sz="1500" spc="40"/>
              <a:t> </a:t>
            </a:r>
            <a:r>
              <a:rPr dirty="0" sz="1500"/>
              <a:t>success</a:t>
            </a:r>
            <a:r>
              <a:rPr dirty="0" sz="1500" spc="40"/>
              <a:t> </a:t>
            </a:r>
            <a:r>
              <a:rPr dirty="0" sz="1500" spc="-10"/>
              <a:t>online.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9667" y="1329796"/>
            <a:ext cx="4674235" cy="61531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Existing</a:t>
            </a:r>
            <a:r>
              <a:rPr dirty="0" spc="-30"/>
              <a:t> </a:t>
            </a:r>
            <a:r>
              <a:rPr dirty="0"/>
              <a:t>System</a:t>
            </a:r>
            <a:r>
              <a:rPr dirty="0" spc="-25"/>
              <a:t> </a:t>
            </a:r>
            <a:r>
              <a:rPr dirty="0"/>
              <a:t>/</a:t>
            </a:r>
            <a:r>
              <a:rPr dirty="0" spc="-95"/>
              <a:t> </a:t>
            </a:r>
            <a:r>
              <a:rPr dirty="0" spc="-40"/>
              <a:t>Work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2571" y="2308382"/>
            <a:ext cx="9168765" cy="3738879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200">
                <a:latin typeface="Times New Roman"/>
                <a:cs typeface="Times New Roman"/>
              </a:rPr>
              <a:t>Existing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works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product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recommendation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systems</a:t>
            </a:r>
            <a:r>
              <a:rPr dirty="0" sz="2200" spc="-10">
                <a:latin typeface="Times New Roman"/>
                <a:cs typeface="Times New Roman"/>
              </a:rPr>
              <a:t> include:</a:t>
            </a:r>
            <a:endParaRPr sz="2200">
              <a:latin typeface="Times New Roman"/>
              <a:cs typeface="Times New Roman"/>
            </a:endParaRPr>
          </a:p>
          <a:p>
            <a:pPr marL="233679" marR="5715" indent="-221615">
              <a:lnSpc>
                <a:spcPts val="2230"/>
              </a:lnSpc>
              <a:spcBef>
                <a:spcPts val="790"/>
              </a:spcBef>
              <a:buChar char="•"/>
              <a:tabLst>
                <a:tab pos="233679" algn="l"/>
                <a:tab pos="2140585" algn="l"/>
                <a:tab pos="3230880" algn="l"/>
                <a:tab pos="4669790" algn="l"/>
                <a:tab pos="5105400" algn="l"/>
                <a:tab pos="5852795" algn="l"/>
                <a:tab pos="6210300" algn="l"/>
                <a:tab pos="6708140" algn="l"/>
                <a:tab pos="8063230" algn="l"/>
              </a:tabLst>
            </a:pPr>
            <a:r>
              <a:rPr dirty="0" sz="2200" spc="-10">
                <a:latin typeface="Times New Roman"/>
                <a:cs typeface="Times New Roman"/>
              </a:rPr>
              <a:t>"Recommender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Systems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Handbook"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25">
                <a:latin typeface="Times New Roman"/>
                <a:cs typeface="Times New Roman"/>
              </a:rPr>
              <a:t>by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Ricci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25">
                <a:latin typeface="Times New Roman"/>
                <a:cs typeface="Times New Roman"/>
              </a:rPr>
              <a:t>et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20">
                <a:latin typeface="Times New Roman"/>
                <a:cs typeface="Times New Roman"/>
              </a:rPr>
              <a:t>al.,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pioneering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sentiment </a:t>
            </a:r>
            <a:r>
              <a:rPr dirty="0" sz="2200">
                <a:latin typeface="Times New Roman"/>
                <a:cs typeface="Times New Roman"/>
              </a:rPr>
              <a:t>analysis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from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customer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reviews.</a:t>
            </a:r>
            <a:endParaRPr sz="2200">
              <a:latin typeface="Times New Roman"/>
              <a:cs typeface="Times New Roman"/>
            </a:endParaRPr>
          </a:p>
          <a:p>
            <a:pPr marL="233679" marR="5080" indent="-221615">
              <a:lnSpc>
                <a:spcPts val="2230"/>
              </a:lnSpc>
              <a:spcBef>
                <a:spcPts val="785"/>
              </a:spcBef>
              <a:buChar char="•"/>
              <a:tabLst>
                <a:tab pos="233679" algn="l"/>
              </a:tabLst>
            </a:pPr>
            <a:r>
              <a:rPr dirty="0" sz="2200">
                <a:latin typeface="Times New Roman"/>
                <a:cs typeface="Times New Roman"/>
              </a:rPr>
              <a:t>"Introduction</a:t>
            </a:r>
            <a:r>
              <a:rPr dirty="0" sz="2200" spc="38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4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Information</a:t>
            </a:r>
            <a:r>
              <a:rPr dirty="0" sz="2200" spc="4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Retrieval"</a:t>
            </a:r>
            <a:r>
              <a:rPr dirty="0" sz="2200" spc="3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by</a:t>
            </a:r>
            <a:r>
              <a:rPr dirty="0" sz="2200" spc="4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Manning</a:t>
            </a:r>
            <a:r>
              <a:rPr dirty="0" sz="2200" spc="4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et</a:t>
            </a:r>
            <a:r>
              <a:rPr dirty="0" sz="2200" spc="3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al.,</a:t>
            </a:r>
            <a:r>
              <a:rPr dirty="0" sz="2200" spc="4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offering</a:t>
            </a:r>
            <a:r>
              <a:rPr dirty="0" sz="2200" spc="4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insights </a:t>
            </a:r>
            <a:r>
              <a:rPr dirty="0" sz="2200">
                <a:latin typeface="Times New Roman"/>
                <a:cs typeface="Times New Roman"/>
              </a:rPr>
              <a:t>into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recommendation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techniques.</a:t>
            </a:r>
            <a:endParaRPr sz="2200">
              <a:latin typeface="Times New Roman"/>
              <a:cs typeface="Times New Roman"/>
            </a:endParaRPr>
          </a:p>
          <a:p>
            <a:pPr marL="233679" marR="5080" indent="-221615">
              <a:lnSpc>
                <a:spcPts val="2230"/>
              </a:lnSpc>
              <a:spcBef>
                <a:spcPts val="785"/>
              </a:spcBef>
              <a:buChar char="•"/>
              <a:tabLst>
                <a:tab pos="233679" algn="l"/>
                <a:tab pos="1334770" algn="l"/>
                <a:tab pos="1728470" algn="l"/>
                <a:tab pos="2824480" algn="l"/>
                <a:tab pos="4049395" algn="l"/>
                <a:tab pos="4490085" algn="l"/>
                <a:tab pos="5725795" algn="l"/>
                <a:tab pos="6087745" algn="l"/>
                <a:tab pos="6590665" algn="l"/>
                <a:tab pos="7733030" algn="l"/>
                <a:tab pos="8360409" algn="l"/>
              </a:tabLst>
            </a:pPr>
            <a:r>
              <a:rPr dirty="0" sz="2200" spc="-10">
                <a:latin typeface="Times New Roman"/>
                <a:cs typeface="Times New Roman"/>
              </a:rPr>
              <a:t>"Mining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25">
                <a:latin typeface="Times New Roman"/>
                <a:cs typeface="Times New Roman"/>
              </a:rPr>
              <a:t>of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Massive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Datasets"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25">
                <a:latin typeface="Times New Roman"/>
                <a:cs typeface="Times New Roman"/>
              </a:rPr>
              <a:t>by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Leskovec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25">
                <a:latin typeface="Times New Roman"/>
                <a:cs typeface="Times New Roman"/>
              </a:rPr>
              <a:t>et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20">
                <a:latin typeface="Times New Roman"/>
                <a:cs typeface="Times New Roman"/>
              </a:rPr>
              <a:t>al.,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covering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20">
                <a:latin typeface="Times New Roman"/>
                <a:cs typeface="Times New Roman"/>
              </a:rPr>
              <a:t>data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mining </a:t>
            </a:r>
            <a:r>
              <a:rPr dirty="0" sz="2200">
                <a:latin typeface="Times New Roman"/>
                <a:cs typeface="Times New Roman"/>
              </a:rPr>
              <a:t>techniques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recommendation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systems.</a:t>
            </a:r>
            <a:endParaRPr sz="2200">
              <a:latin typeface="Times New Roman"/>
              <a:cs typeface="Times New Roman"/>
            </a:endParaRPr>
          </a:p>
          <a:p>
            <a:pPr marL="233679" marR="5080" indent="-221615">
              <a:lnSpc>
                <a:spcPts val="2230"/>
              </a:lnSpc>
              <a:spcBef>
                <a:spcPts val="785"/>
              </a:spcBef>
              <a:buChar char="•"/>
              <a:tabLst>
                <a:tab pos="233679" algn="l"/>
                <a:tab pos="1675764" algn="l"/>
                <a:tab pos="3829050" algn="l"/>
                <a:tab pos="4939030" algn="l"/>
                <a:tab pos="5611495" algn="l"/>
                <a:tab pos="6694805" algn="l"/>
                <a:tab pos="7148830" algn="l"/>
                <a:tab pos="8063230" algn="l"/>
              </a:tabLst>
            </a:pPr>
            <a:r>
              <a:rPr dirty="0" sz="2200" spc="-10">
                <a:latin typeface="Times New Roman"/>
                <a:cs typeface="Times New Roman"/>
              </a:rPr>
              <a:t>"Hands-</a:t>
            </a:r>
            <a:r>
              <a:rPr dirty="0" sz="2200" spc="-25">
                <a:latin typeface="Times New Roman"/>
                <a:cs typeface="Times New Roman"/>
              </a:rPr>
              <a:t>On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Recommendation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Systems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20">
                <a:latin typeface="Times New Roman"/>
                <a:cs typeface="Times New Roman"/>
              </a:rPr>
              <a:t>with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Python"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25">
                <a:latin typeface="Times New Roman"/>
                <a:cs typeface="Times New Roman"/>
              </a:rPr>
              <a:t>by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Banik,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providing </a:t>
            </a:r>
            <a:r>
              <a:rPr dirty="0" sz="2200">
                <a:latin typeface="Times New Roman"/>
                <a:cs typeface="Times New Roman"/>
              </a:rPr>
              <a:t>practical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guidance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building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recommendation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systems.</a:t>
            </a:r>
            <a:endParaRPr sz="2200">
              <a:latin typeface="Times New Roman"/>
              <a:cs typeface="Times New Roman"/>
            </a:endParaRPr>
          </a:p>
          <a:p>
            <a:pPr marL="233679" marR="5080" indent="-221615">
              <a:lnSpc>
                <a:spcPts val="2230"/>
              </a:lnSpc>
              <a:spcBef>
                <a:spcPts val="780"/>
              </a:spcBef>
              <a:buChar char="•"/>
              <a:tabLst>
                <a:tab pos="233679" algn="l"/>
              </a:tabLst>
            </a:pPr>
            <a:r>
              <a:rPr dirty="0" sz="2200">
                <a:latin typeface="Times New Roman"/>
                <a:cs typeface="Times New Roman"/>
              </a:rPr>
              <a:t>"A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Survey</a:t>
            </a:r>
            <a:r>
              <a:rPr dirty="0" sz="2200" spc="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Recommender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Systems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5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E-</a:t>
            </a:r>
            <a:r>
              <a:rPr dirty="0" sz="2200">
                <a:latin typeface="Times New Roman"/>
                <a:cs typeface="Times New Roman"/>
              </a:rPr>
              <a:t>Commerce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Contexts"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by</a:t>
            </a:r>
            <a:r>
              <a:rPr dirty="0" sz="2200" spc="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Jamali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and </a:t>
            </a:r>
            <a:r>
              <a:rPr dirty="0" sz="2200">
                <a:latin typeface="Times New Roman"/>
                <a:cs typeface="Times New Roman"/>
              </a:rPr>
              <a:t>Ester,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exploring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role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recommender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systems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online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retail.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21" y="904188"/>
            <a:ext cx="2230092" cy="9418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4420" y="1329796"/>
            <a:ext cx="4864735" cy="61531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Proposed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/</a:t>
            </a:r>
            <a:r>
              <a:rPr dirty="0" spc="-90"/>
              <a:t> </a:t>
            </a:r>
            <a:r>
              <a:rPr dirty="0" spc="-40"/>
              <a:t>Work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54351" rIns="0" bIns="0" rtlCol="0" vert="horz">
            <a:spAutoFit/>
          </a:bodyPr>
          <a:lstStyle/>
          <a:p>
            <a:pPr algn="just" marL="12700" marR="5080">
              <a:lnSpc>
                <a:spcPts val="2150"/>
              </a:lnSpc>
              <a:spcBef>
                <a:spcPts val="495"/>
              </a:spcBef>
            </a:pPr>
            <a:r>
              <a:rPr dirty="0"/>
              <a:t>The</a:t>
            </a:r>
            <a:r>
              <a:rPr dirty="0" spc="85"/>
              <a:t>  </a:t>
            </a:r>
            <a:r>
              <a:rPr dirty="0"/>
              <a:t>proposed</a:t>
            </a:r>
            <a:r>
              <a:rPr dirty="0" spc="85"/>
              <a:t>  </a:t>
            </a:r>
            <a:r>
              <a:rPr dirty="0"/>
              <a:t>system</a:t>
            </a:r>
            <a:r>
              <a:rPr dirty="0" spc="85"/>
              <a:t>  </a:t>
            </a:r>
            <a:r>
              <a:rPr dirty="0"/>
              <a:t>for</a:t>
            </a:r>
            <a:r>
              <a:rPr dirty="0" spc="85"/>
              <a:t>  </a:t>
            </a:r>
            <a:r>
              <a:rPr dirty="0"/>
              <a:t>product</a:t>
            </a:r>
            <a:r>
              <a:rPr dirty="0" spc="90"/>
              <a:t>  </a:t>
            </a:r>
            <a:r>
              <a:rPr dirty="0"/>
              <a:t>recommendation</a:t>
            </a:r>
            <a:r>
              <a:rPr dirty="0" spc="85"/>
              <a:t>  </a:t>
            </a:r>
            <a:r>
              <a:rPr dirty="0"/>
              <a:t>aims</a:t>
            </a:r>
            <a:r>
              <a:rPr dirty="0" spc="85"/>
              <a:t>  </a:t>
            </a:r>
            <a:r>
              <a:rPr dirty="0"/>
              <a:t>to</a:t>
            </a:r>
            <a:r>
              <a:rPr dirty="0" spc="85"/>
              <a:t>  </a:t>
            </a:r>
            <a:r>
              <a:rPr dirty="0"/>
              <a:t>leverage</a:t>
            </a:r>
            <a:r>
              <a:rPr dirty="0" spc="85"/>
              <a:t>  </a:t>
            </a:r>
            <a:r>
              <a:rPr dirty="0" spc="-10"/>
              <a:t>advanced </a:t>
            </a:r>
            <a:r>
              <a:rPr dirty="0"/>
              <a:t>machine</a:t>
            </a:r>
            <a:r>
              <a:rPr dirty="0" spc="375"/>
              <a:t> </a:t>
            </a:r>
            <a:r>
              <a:rPr dirty="0"/>
              <a:t>learning</a:t>
            </a:r>
            <a:r>
              <a:rPr dirty="0" spc="375"/>
              <a:t> </a:t>
            </a:r>
            <a:r>
              <a:rPr dirty="0"/>
              <a:t>algorithms</a:t>
            </a:r>
            <a:r>
              <a:rPr dirty="0" spc="375"/>
              <a:t> </a:t>
            </a:r>
            <a:r>
              <a:rPr dirty="0"/>
              <a:t>to</a:t>
            </a:r>
            <a:r>
              <a:rPr dirty="0" spc="375"/>
              <a:t> </a:t>
            </a:r>
            <a:r>
              <a:rPr dirty="0"/>
              <a:t>deliver</a:t>
            </a:r>
            <a:r>
              <a:rPr dirty="0" spc="375"/>
              <a:t> </a:t>
            </a:r>
            <a:r>
              <a:rPr dirty="0"/>
              <a:t>personalized</a:t>
            </a:r>
            <a:r>
              <a:rPr dirty="0" spc="380"/>
              <a:t> </a:t>
            </a:r>
            <a:r>
              <a:rPr dirty="0"/>
              <a:t>recommendations</a:t>
            </a:r>
            <a:r>
              <a:rPr dirty="0" spc="375"/>
              <a:t> </a:t>
            </a:r>
            <a:r>
              <a:rPr dirty="0"/>
              <a:t>tailored</a:t>
            </a:r>
            <a:r>
              <a:rPr dirty="0" spc="375"/>
              <a:t> </a:t>
            </a:r>
            <a:r>
              <a:rPr dirty="0" spc="-25"/>
              <a:t>to </a:t>
            </a:r>
            <a:r>
              <a:rPr dirty="0"/>
              <a:t>individual</a:t>
            </a:r>
            <a:r>
              <a:rPr dirty="0" spc="170"/>
              <a:t> </a:t>
            </a:r>
            <a:r>
              <a:rPr dirty="0"/>
              <a:t>preferences.</a:t>
            </a:r>
            <a:r>
              <a:rPr dirty="0" spc="170"/>
              <a:t> </a:t>
            </a:r>
            <a:r>
              <a:rPr dirty="0"/>
              <a:t>By</a:t>
            </a:r>
            <a:r>
              <a:rPr dirty="0" spc="170"/>
              <a:t> </a:t>
            </a:r>
            <a:r>
              <a:rPr dirty="0"/>
              <a:t>analyzing</a:t>
            </a:r>
            <a:r>
              <a:rPr dirty="0" spc="170"/>
              <a:t> </a:t>
            </a:r>
            <a:r>
              <a:rPr dirty="0"/>
              <a:t>diverse</a:t>
            </a:r>
            <a:r>
              <a:rPr dirty="0" spc="165"/>
              <a:t> </a:t>
            </a:r>
            <a:r>
              <a:rPr dirty="0"/>
              <a:t>data</a:t>
            </a:r>
            <a:r>
              <a:rPr dirty="0" spc="160"/>
              <a:t> </a:t>
            </a:r>
            <a:r>
              <a:rPr dirty="0"/>
              <a:t>sources</a:t>
            </a:r>
            <a:r>
              <a:rPr dirty="0" spc="175"/>
              <a:t> </a:t>
            </a:r>
            <a:r>
              <a:rPr dirty="0"/>
              <a:t>such</a:t>
            </a:r>
            <a:r>
              <a:rPr dirty="0" spc="170"/>
              <a:t> </a:t>
            </a:r>
            <a:r>
              <a:rPr dirty="0"/>
              <a:t>as</a:t>
            </a:r>
            <a:r>
              <a:rPr dirty="0" spc="180"/>
              <a:t> </a:t>
            </a:r>
            <a:r>
              <a:rPr dirty="0"/>
              <a:t>purchase</a:t>
            </a:r>
            <a:r>
              <a:rPr dirty="0" spc="160"/>
              <a:t> </a:t>
            </a:r>
            <a:r>
              <a:rPr dirty="0" spc="-10"/>
              <a:t>history, </a:t>
            </a:r>
            <a:r>
              <a:rPr dirty="0"/>
              <a:t>browsing</a:t>
            </a:r>
            <a:r>
              <a:rPr dirty="0" spc="165"/>
              <a:t> </a:t>
            </a:r>
            <a:r>
              <a:rPr dirty="0"/>
              <a:t>behavior,</a:t>
            </a:r>
            <a:r>
              <a:rPr dirty="0" spc="160"/>
              <a:t> </a:t>
            </a:r>
            <a:r>
              <a:rPr dirty="0"/>
              <a:t>and</a:t>
            </a:r>
            <a:r>
              <a:rPr dirty="0" spc="165"/>
              <a:t> </a:t>
            </a:r>
            <a:r>
              <a:rPr dirty="0"/>
              <a:t>demographic</a:t>
            </a:r>
            <a:r>
              <a:rPr dirty="0" spc="160"/>
              <a:t> </a:t>
            </a:r>
            <a:r>
              <a:rPr dirty="0"/>
              <a:t>information,</a:t>
            </a:r>
            <a:r>
              <a:rPr dirty="0" spc="165"/>
              <a:t> </a:t>
            </a:r>
            <a:r>
              <a:rPr dirty="0"/>
              <a:t>the</a:t>
            </a:r>
            <a:r>
              <a:rPr dirty="0" spc="165"/>
              <a:t> </a:t>
            </a:r>
            <a:r>
              <a:rPr dirty="0"/>
              <a:t>system</a:t>
            </a:r>
            <a:r>
              <a:rPr dirty="0" spc="165"/>
              <a:t> </a:t>
            </a:r>
            <a:r>
              <a:rPr dirty="0"/>
              <a:t>will</a:t>
            </a:r>
            <a:r>
              <a:rPr dirty="0" spc="165"/>
              <a:t> </a:t>
            </a:r>
            <a:r>
              <a:rPr dirty="0"/>
              <a:t>uncover</a:t>
            </a:r>
            <a:r>
              <a:rPr dirty="0" spc="165"/>
              <a:t> </a:t>
            </a:r>
            <a:r>
              <a:rPr dirty="0" spc="-10"/>
              <a:t>patterns </a:t>
            </a:r>
            <a:r>
              <a:rPr dirty="0"/>
              <a:t>and</a:t>
            </a:r>
            <a:r>
              <a:rPr dirty="0" spc="459"/>
              <a:t> </a:t>
            </a:r>
            <a:r>
              <a:rPr dirty="0"/>
              <a:t>correlations</a:t>
            </a:r>
            <a:r>
              <a:rPr dirty="0" spc="465"/>
              <a:t> </a:t>
            </a:r>
            <a:r>
              <a:rPr dirty="0"/>
              <a:t>to</a:t>
            </a:r>
            <a:r>
              <a:rPr dirty="0" spc="465"/>
              <a:t> </a:t>
            </a:r>
            <a:r>
              <a:rPr dirty="0"/>
              <a:t>generate</a:t>
            </a:r>
            <a:r>
              <a:rPr dirty="0" spc="445"/>
              <a:t> </a:t>
            </a:r>
            <a:r>
              <a:rPr dirty="0"/>
              <a:t>accurate</a:t>
            </a:r>
            <a:r>
              <a:rPr dirty="0" spc="445"/>
              <a:t> </a:t>
            </a:r>
            <a:r>
              <a:rPr dirty="0"/>
              <a:t>and</a:t>
            </a:r>
            <a:r>
              <a:rPr dirty="0" spc="465"/>
              <a:t> </a:t>
            </a:r>
            <a:r>
              <a:rPr dirty="0"/>
              <a:t>relevant</a:t>
            </a:r>
            <a:r>
              <a:rPr dirty="0" spc="465"/>
              <a:t> </a:t>
            </a:r>
            <a:r>
              <a:rPr dirty="0"/>
              <a:t>suggestions.</a:t>
            </a:r>
            <a:r>
              <a:rPr dirty="0" spc="355"/>
              <a:t> </a:t>
            </a:r>
            <a:r>
              <a:rPr dirty="0"/>
              <a:t>Additionally,</a:t>
            </a:r>
            <a:r>
              <a:rPr dirty="0" spc="465"/>
              <a:t> </a:t>
            </a:r>
            <a:r>
              <a:rPr dirty="0" spc="-25"/>
              <a:t>the </a:t>
            </a:r>
            <a:r>
              <a:rPr dirty="0"/>
              <a:t>system</a:t>
            </a:r>
            <a:r>
              <a:rPr dirty="0" spc="125"/>
              <a:t>  </a:t>
            </a:r>
            <a:r>
              <a:rPr dirty="0"/>
              <a:t>will</a:t>
            </a:r>
            <a:r>
              <a:rPr dirty="0" spc="130"/>
              <a:t>  </a:t>
            </a:r>
            <a:r>
              <a:rPr dirty="0"/>
              <a:t>employ</a:t>
            </a:r>
            <a:r>
              <a:rPr dirty="0" spc="130"/>
              <a:t>  </a:t>
            </a:r>
            <a:r>
              <a:rPr dirty="0"/>
              <a:t>innovative</a:t>
            </a:r>
            <a:r>
              <a:rPr dirty="0" spc="130"/>
              <a:t>  </a:t>
            </a:r>
            <a:r>
              <a:rPr dirty="0"/>
              <a:t>techniques</a:t>
            </a:r>
            <a:r>
              <a:rPr dirty="0" spc="125"/>
              <a:t>  </a:t>
            </a:r>
            <a:r>
              <a:rPr dirty="0"/>
              <a:t>such</a:t>
            </a:r>
            <a:r>
              <a:rPr dirty="0" spc="130"/>
              <a:t>  </a:t>
            </a:r>
            <a:r>
              <a:rPr dirty="0"/>
              <a:t>as</a:t>
            </a:r>
            <a:r>
              <a:rPr dirty="0" spc="130"/>
              <a:t>  </a:t>
            </a:r>
            <a:r>
              <a:rPr dirty="0"/>
              <a:t>collaborative</a:t>
            </a:r>
            <a:r>
              <a:rPr dirty="0" spc="130"/>
              <a:t>  </a:t>
            </a:r>
            <a:r>
              <a:rPr dirty="0"/>
              <a:t>filtering</a:t>
            </a:r>
            <a:r>
              <a:rPr dirty="0" spc="125"/>
              <a:t>  </a:t>
            </a:r>
            <a:r>
              <a:rPr dirty="0" spc="-25"/>
              <a:t>and </a:t>
            </a:r>
            <a:r>
              <a:rPr dirty="0" spc="-10"/>
              <a:t>content-</a:t>
            </a:r>
            <a:r>
              <a:rPr dirty="0"/>
              <a:t>based</a:t>
            </a:r>
            <a:r>
              <a:rPr dirty="0" spc="30"/>
              <a:t> </a:t>
            </a:r>
            <a:r>
              <a:rPr dirty="0"/>
              <a:t>filtering</a:t>
            </a:r>
            <a:r>
              <a:rPr dirty="0" spc="35"/>
              <a:t> </a:t>
            </a:r>
            <a:r>
              <a:rPr dirty="0"/>
              <a:t>to</a:t>
            </a:r>
            <a:r>
              <a:rPr dirty="0" spc="35"/>
              <a:t> </a:t>
            </a:r>
            <a:r>
              <a:rPr dirty="0"/>
              <a:t>enhance</a:t>
            </a:r>
            <a:r>
              <a:rPr dirty="0" spc="25"/>
              <a:t> </a:t>
            </a:r>
            <a:r>
              <a:rPr dirty="0"/>
              <a:t>recommendation</a:t>
            </a:r>
            <a:r>
              <a:rPr dirty="0" spc="35"/>
              <a:t> </a:t>
            </a:r>
            <a:r>
              <a:rPr dirty="0"/>
              <a:t>accuracy</a:t>
            </a:r>
            <a:r>
              <a:rPr dirty="0" spc="35"/>
              <a:t> </a:t>
            </a:r>
            <a:r>
              <a:rPr dirty="0"/>
              <a:t>and</a:t>
            </a:r>
            <a:r>
              <a:rPr dirty="0" spc="35"/>
              <a:t> </a:t>
            </a:r>
            <a:r>
              <a:rPr dirty="0"/>
              <a:t>coverage.</a:t>
            </a:r>
            <a:r>
              <a:rPr dirty="0" spc="-5"/>
              <a:t> </a:t>
            </a:r>
            <a:r>
              <a:rPr dirty="0"/>
              <a:t>The</a:t>
            </a:r>
            <a:r>
              <a:rPr dirty="0" spc="35"/>
              <a:t> </a:t>
            </a:r>
            <a:r>
              <a:rPr dirty="0" spc="-20"/>
              <a:t>user </a:t>
            </a:r>
            <a:r>
              <a:rPr dirty="0"/>
              <a:t>interface</a:t>
            </a:r>
            <a:r>
              <a:rPr dirty="0" spc="370"/>
              <a:t>  </a:t>
            </a:r>
            <a:r>
              <a:rPr dirty="0"/>
              <a:t>will</a:t>
            </a:r>
            <a:r>
              <a:rPr dirty="0" spc="385"/>
              <a:t>  </a:t>
            </a:r>
            <a:r>
              <a:rPr dirty="0"/>
              <a:t>provide</a:t>
            </a:r>
            <a:r>
              <a:rPr dirty="0" spc="370"/>
              <a:t>  </a:t>
            </a:r>
            <a:r>
              <a:rPr dirty="0"/>
              <a:t>a</a:t>
            </a:r>
            <a:r>
              <a:rPr dirty="0" spc="370"/>
              <a:t>  </a:t>
            </a:r>
            <a:r>
              <a:rPr dirty="0"/>
              <a:t>seamless</a:t>
            </a:r>
            <a:r>
              <a:rPr dirty="0" spc="385"/>
              <a:t>  </a:t>
            </a:r>
            <a:r>
              <a:rPr dirty="0"/>
              <a:t>experience,</a:t>
            </a:r>
            <a:r>
              <a:rPr dirty="0" spc="385"/>
              <a:t>  </a:t>
            </a:r>
            <a:r>
              <a:rPr dirty="0"/>
              <a:t>allowing</a:t>
            </a:r>
            <a:r>
              <a:rPr dirty="0" spc="385"/>
              <a:t>  </a:t>
            </a:r>
            <a:r>
              <a:rPr dirty="0"/>
              <a:t>users</a:t>
            </a:r>
            <a:r>
              <a:rPr dirty="0" spc="385"/>
              <a:t>  </a:t>
            </a:r>
            <a:r>
              <a:rPr dirty="0"/>
              <a:t>to</a:t>
            </a:r>
            <a:r>
              <a:rPr dirty="0" spc="385"/>
              <a:t>  </a:t>
            </a:r>
            <a:r>
              <a:rPr dirty="0" spc="-10"/>
              <a:t>explore </a:t>
            </a:r>
            <a:r>
              <a:rPr dirty="0"/>
              <a:t>recommendations,</a:t>
            </a:r>
            <a:r>
              <a:rPr dirty="0" spc="240"/>
              <a:t> </a:t>
            </a:r>
            <a:r>
              <a:rPr dirty="0"/>
              <a:t>provide</a:t>
            </a:r>
            <a:r>
              <a:rPr dirty="0" spc="245"/>
              <a:t> </a:t>
            </a:r>
            <a:r>
              <a:rPr dirty="0"/>
              <a:t>feedback,</a:t>
            </a:r>
            <a:r>
              <a:rPr dirty="0" spc="245"/>
              <a:t> </a:t>
            </a:r>
            <a:r>
              <a:rPr dirty="0"/>
              <a:t>and</a:t>
            </a:r>
            <a:r>
              <a:rPr dirty="0" spc="240"/>
              <a:t> </a:t>
            </a:r>
            <a:r>
              <a:rPr dirty="0"/>
              <a:t>refine</a:t>
            </a:r>
            <a:r>
              <a:rPr dirty="0" spc="245"/>
              <a:t> </a:t>
            </a:r>
            <a:r>
              <a:rPr dirty="0"/>
              <a:t>preferences</a:t>
            </a:r>
            <a:r>
              <a:rPr dirty="0" spc="245"/>
              <a:t> </a:t>
            </a:r>
            <a:r>
              <a:rPr dirty="0"/>
              <a:t>over</a:t>
            </a:r>
            <a:r>
              <a:rPr dirty="0" spc="240"/>
              <a:t> </a:t>
            </a:r>
            <a:r>
              <a:rPr dirty="0"/>
              <a:t>time.</a:t>
            </a:r>
            <a:r>
              <a:rPr dirty="0" spc="245"/>
              <a:t> </a:t>
            </a:r>
            <a:r>
              <a:rPr dirty="0" spc="-10"/>
              <a:t>Continuous </a:t>
            </a:r>
            <a:r>
              <a:rPr dirty="0"/>
              <a:t>monitoring</a:t>
            </a:r>
            <a:r>
              <a:rPr dirty="0" spc="235"/>
              <a:t>  </a:t>
            </a:r>
            <a:r>
              <a:rPr dirty="0"/>
              <a:t>and</a:t>
            </a:r>
            <a:r>
              <a:rPr dirty="0" spc="240"/>
              <a:t>  </a:t>
            </a:r>
            <a:r>
              <a:rPr dirty="0"/>
              <a:t>optimization</a:t>
            </a:r>
            <a:r>
              <a:rPr dirty="0" spc="240"/>
              <a:t>  </a:t>
            </a:r>
            <a:r>
              <a:rPr dirty="0"/>
              <a:t>of</a:t>
            </a:r>
            <a:r>
              <a:rPr dirty="0" spc="240"/>
              <a:t>  </a:t>
            </a:r>
            <a:r>
              <a:rPr dirty="0"/>
              <a:t>the</a:t>
            </a:r>
            <a:r>
              <a:rPr dirty="0" spc="240"/>
              <a:t>  </a:t>
            </a:r>
            <a:r>
              <a:rPr dirty="0"/>
              <a:t>recommendation</a:t>
            </a:r>
            <a:r>
              <a:rPr dirty="0" spc="240"/>
              <a:t>  </a:t>
            </a:r>
            <a:r>
              <a:rPr dirty="0"/>
              <a:t>algorithms</a:t>
            </a:r>
            <a:r>
              <a:rPr dirty="0" spc="240"/>
              <a:t>  </a:t>
            </a:r>
            <a:r>
              <a:rPr dirty="0"/>
              <a:t>will</a:t>
            </a:r>
            <a:r>
              <a:rPr dirty="0" spc="235"/>
              <a:t>  </a:t>
            </a:r>
            <a:r>
              <a:rPr dirty="0" spc="-10"/>
              <a:t>ensure </a:t>
            </a:r>
            <a:r>
              <a:rPr dirty="0"/>
              <a:t>adaptability</a:t>
            </a:r>
            <a:r>
              <a:rPr dirty="0" spc="185"/>
              <a:t> </a:t>
            </a:r>
            <a:r>
              <a:rPr dirty="0"/>
              <a:t>to</a:t>
            </a:r>
            <a:r>
              <a:rPr dirty="0" spc="185"/>
              <a:t> </a:t>
            </a:r>
            <a:r>
              <a:rPr dirty="0"/>
              <a:t>evolving</a:t>
            </a:r>
            <a:r>
              <a:rPr dirty="0" spc="185"/>
              <a:t> </a:t>
            </a:r>
            <a:r>
              <a:rPr dirty="0"/>
              <a:t>customer</a:t>
            </a:r>
            <a:r>
              <a:rPr dirty="0" spc="185"/>
              <a:t> </a:t>
            </a:r>
            <a:r>
              <a:rPr dirty="0"/>
              <a:t>needs</a:t>
            </a:r>
            <a:r>
              <a:rPr dirty="0" spc="185"/>
              <a:t> </a:t>
            </a:r>
            <a:r>
              <a:rPr dirty="0"/>
              <a:t>and</a:t>
            </a:r>
            <a:r>
              <a:rPr dirty="0" spc="185"/>
              <a:t> </a:t>
            </a:r>
            <a:r>
              <a:rPr dirty="0"/>
              <a:t>market</a:t>
            </a:r>
            <a:r>
              <a:rPr dirty="0" spc="185"/>
              <a:t> </a:t>
            </a:r>
            <a:r>
              <a:rPr dirty="0"/>
              <a:t>trends,</a:t>
            </a:r>
            <a:r>
              <a:rPr dirty="0" spc="185"/>
              <a:t> </a:t>
            </a:r>
            <a:r>
              <a:rPr dirty="0"/>
              <a:t>ultimately</a:t>
            </a:r>
            <a:r>
              <a:rPr dirty="0" spc="185"/>
              <a:t> </a:t>
            </a:r>
            <a:r>
              <a:rPr dirty="0" spc="-10"/>
              <a:t>empowering </a:t>
            </a:r>
            <a:r>
              <a:rPr dirty="0"/>
              <a:t>businesses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/>
              <a:t>increase</a:t>
            </a:r>
            <a:r>
              <a:rPr dirty="0" spc="-35"/>
              <a:t> </a:t>
            </a:r>
            <a:r>
              <a:rPr dirty="0"/>
              <a:t>customer</a:t>
            </a:r>
            <a:r>
              <a:rPr dirty="0" spc="-20"/>
              <a:t> </a:t>
            </a:r>
            <a:r>
              <a:rPr dirty="0"/>
              <a:t>engagement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drive</a:t>
            </a:r>
            <a:r>
              <a:rPr dirty="0" spc="-25"/>
              <a:t> </a:t>
            </a:r>
            <a:r>
              <a:rPr dirty="0"/>
              <a:t>conversion</a:t>
            </a:r>
            <a:r>
              <a:rPr dirty="0" spc="-20"/>
              <a:t> </a:t>
            </a:r>
            <a:r>
              <a:rPr dirty="0" spc="-10"/>
              <a:t>rates.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21" y="904188"/>
            <a:ext cx="2230092" cy="9418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446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95"/>
              </a:spcBef>
            </a:pPr>
            <a:r>
              <a:rPr dirty="0" sz="4050" spc="-20">
                <a:latin typeface="Calibri"/>
                <a:cs typeface="Calibri"/>
              </a:rPr>
              <a:t>Architecture</a:t>
            </a:r>
            <a:r>
              <a:rPr dirty="0" sz="4050" spc="-110">
                <a:latin typeface="Calibri"/>
                <a:cs typeface="Calibri"/>
              </a:rPr>
              <a:t> </a:t>
            </a:r>
            <a:r>
              <a:rPr dirty="0" sz="4050">
                <a:latin typeface="Calibri"/>
                <a:cs typeface="Calibri"/>
              </a:rPr>
              <a:t>/</a:t>
            </a:r>
            <a:r>
              <a:rPr dirty="0" sz="4050" spc="-105">
                <a:latin typeface="Calibri"/>
                <a:cs typeface="Calibri"/>
              </a:rPr>
              <a:t> </a:t>
            </a:r>
            <a:r>
              <a:rPr dirty="0" sz="4050">
                <a:latin typeface="Calibri"/>
                <a:cs typeface="Calibri"/>
              </a:rPr>
              <a:t>Data</a:t>
            </a:r>
            <a:r>
              <a:rPr dirty="0" sz="4050" spc="-105">
                <a:latin typeface="Calibri"/>
                <a:cs typeface="Calibri"/>
              </a:rPr>
              <a:t> </a:t>
            </a:r>
            <a:r>
              <a:rPr dirty="0" sz="4050">
                <a:latin typeface="Calibri"/>
                <a:cs typeface="Calibri"/>
              </a:rPr>
              <a:t>Flow</a:t>
            </a:r>
            <a:r>
              <a:rPr dirty="0" sz="4050" spc="-105">
                <a:latin typeface="Calibri"/>
                <a:cs typeface="Calibri"/>
              </a:rPr>
              <a:t> </a:t>
            </a:r>
            <a:r>
              <a:rPr dirty="0" sz="4050" spc="-10">
                <a:latin typeface="Calibri"/>
                <a:cs typeface="Calibri"/>
              </a:rPr>
              <a:t>Diagram</a:t>
            </a:r>
            <a:endParaRPr sz="405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402" y="904189"/>
            <a:ext cx="1924968" cy="81295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3492" y="2443322"/>
            <a:ext cx="5813073" cy="39316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Meghana Raj</dc:creator>
  <dc:title>AI_Mini_Project_N2</dc:title>
  <dcterms:created xsi:type="dcterms:W3CDTF">2024-05-05T12:08:00Z</dcterms:created>
  <dcterms:modified xsi:type="dcterms:W3CDTF">2024-05-05T12:08:00Z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2024-05-05T00:00:00Z</vt:filetime>
  </property>
  <property fmtid="{D5CDD505-2E9C-101B-9397-08002B2CF9AE}" pid="3" name="Creator">
    <vt:lpwstr>Keynote</vt:lpwstr>
  </property>
  <property fmtid="{D5CDD505-2E9C-101B-9397-08002B2CF9AE}" pid="4" name="LastSaved">
    <vt:filetime>2024-05-05T00:00:00Z</vt:filetime>
  </property>
  <property fmtid="{D5CDD505-2E9C-101B-9397-08002B2CF9AE}" pid="5" name="Producer">
    <vt:lpwstr>macOS Version 14.0 (Build 23A344) Quartz PDFContext</vt:lpwstr>
  </property>
</Properties>
</file>