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8016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p:scale>
          <a:sx n="84" d="100"/>
          <a:sy n="84" d="100"/>
        </p:scale>
        <p:origin x="110" y="374"/>
      </p:cViewPr>
      <p:guideLst>
        <p:guide orient="horz" pos="2592"/>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01F97-0910-43E7-8DF2-77A84B06D9B0}" type="datetimeFigureOut">
              <a:rPr lang="en-US" smtClean="0"/>
              <a:t>12/21/2022</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6A39-3003-405B-B296-F6BCB49914D9}" type="slidenum">
              <a:rPr lang="en-US" smtClean="0"/>
              <a:t>‹#›</a:t>
            </a:fld>
            <a:endParaRPr lang="en-US"/>
          </a:p>
        </p:txBody>
      </p:sp>
    </p:spTree>
    <p:extLst>
      <p:ext uri="{BB962C8B-B14F-4D97-AF65-F5344CB8AC3E}">
        <p14:creationId xmlns:p14="http://schemas.microsoft.com/office/powerpoint/2010/main" val="3141929670"/>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66A39-3003-405B-B296-F6BCB49914D9}" type="slidenum">
              <a:rPr lang="en-US" smtClean="0"/>
              <a:t>9</a:t>
            </a:fld>
            <a:endParaRPr lang="en-US"/>
          </a:p>
        </p:txBody>
      </p:sp>
    </p:spTree>
    <p:extLst>
      <p:ext uri="{BB962C8B-B14F-4D97-AF65-F5344CB8AC3E}">
        <p14:creationId xmlns:p14="http://schemas.microsoft.com/office/powerpoint/2010/main" val="290019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66A39-3003-405B-B296-F6BCB49914D9}" type="slidenum">
              <a:rPr lang="en-US" smtClean="0"/>
              <a:t>11</a:t>
            </a:fld>
            <a:endParaRPr lang="en-US"/>
          </a:p>
        </p:txBody>
      </p:sp>
    </p:spTree>
    <p:extLst>
      <p:ext uri="{BB962C8B-B14F-4D97-AF65-F5344CB8AC3E}">
        <p14:creationId xmlns:p14="http://schemas.microsoft.com/office/powerpoint/2010/main" val="366737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556511"/>
            <a:ext cx="1088136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4663440"/>
            <a:ext cx="896112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28F43C-1255-4673-9485-B29042C94B4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126918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8F43C-1255-4673-9485-B29042C94B4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236864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29566"/>
            <a:ext cx="288036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329566"/>
            <a:ext cx="842772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8F43C-1255-4673-9485-B29042C94B4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116911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8F43C-1255-4673-9485-B29042C94B4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4862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5288281"/>
            <a:ext cx="1088136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3488056"/>
            <a:ext cx="1088136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8F43C-1255-4673-9485-B29042C94B41}"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104601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920240"/>
            <a:ext cx="565404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920240"/>
            <a:ext cx="565404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8F43C-1255-4673-9485-B29042C94B4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362264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1" y="1842136"/>
            <a:ext cx="5656263"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40081" y="2609850"/>
            <a:ext cx="5656263"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1842136"/>
            <a:ext cx="5658485"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503036" y="2609850"/>
            <a:ext cx="5658485"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28F43C-1255-4673-9485-B29042C94B41}"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5661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28F43C-1255-4673-9485-B29042C94B41}"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416825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8F43C-1255-4673-9485-B29042C94B41}"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176732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327660"/>
            <a:ext cx="4211638"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005070" y="327660"/>
            <a:ext cx="715645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2" y="1722120"/>
            <a:ext cx="4211638"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8F43C-1255-4673-9485-B29042C94B4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387166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5760720"/>
            <a:ext cx="768096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509203" y="735330"/>
            <a:ext cx="768096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509203" y="6440806"/>
            <a:ext cx="768096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8F43C-1255-4673-9485-B29042C94B41}"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79631-1A0E-4838-8F7D-C4E0E3C136E8}" type="slidenum">
              <a:rPr lang="en-US" smtClean="0"/>
              <a:t>‹#›</a:t>
            </a:fld>
            <a:endParaRPr lang="en-US"/>
          </a:p>
        </p:txBody>
      </p:sp>
    </p:spTree>
    <p:extLst>
      <p:ext uri="{BB962C8B-B14F-4D97-AF65-F5344CB8AC3E}">
        <p14:creationId xmlns:p14="http://schemas.microsoft.com/office/powerpoint/2010/main" val="70162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29566"/>
            <a:ext cx="1152144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920240"/>
            <a:ext cx="1152144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7627621"/>
            <a:ext cx="298704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fld id="{9228F43C-1255-4673-9485-B29042C94B41}" type="datetimeFigureOut">
              <a:rPr lang="en-US" smtClean="0"/>
              <a:t>12/21/2022</a:t>
            </a:fld>
            <a:endParaRPr lang="en-US"/>
          </a:p>
        </p:txBody>
      </p:sp>
      <p:sp>
        <p:nvSpPr>
          <p:cNvPr id="5" name="Footer Placeholder 4"/>
          <p:cNvSpPr>
            <a:spLocks noGrp="1"/>
          </p:cNvSpPr>
          <p:nvPr>
            <p:ph type="ftr" sz="quarter" idx="3"/>
          </p:nvPr>
        </p:nvSpPr>
        <p:spPr>
          <a:xfrm>
            <a:off x="4373880" y="7627621"/>
            <a:ext cx="405384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7627621"/>
            <a:ext cx="298704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9D279631-1A0E-4838-8F7D-C4E0E3C136E8}" type="slidenum">
              <a:rPr lang="en-US" smtClean="0"/>
              <a:t>‹#›</a:t>
            </a:fld>
            <a:endParaRPr lang="en-US"/>
          </a:p>
        </p:txBody>
      </p:sp>
    </p:spTree>
    <p:extLst>
      <p:ext uri="{BB962C8B-B14F-4D97-AF65-F5344CB8AC3E}">
        <p14:creationId xmlns:p14="http://schemas.microsoft.com/office/powerpoint/2010/main" val="4118173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jfif"/><Relationship Id="rId4" Type="http://schemas.openxmlformats.org/officeDocument/2006/relationships/image" Target="../media/image8.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pPr algn="ctr"/>
            <a:endParaRPr lang="en-US"/>
          </a:p>
        </p:txBody>
      </p:sp>
      <p:sp>
        <p:nvSpPr>
          <p:cNvPr id="5" name="Rectangle 4"/>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pPr algn="ctr"/>
            <a:endParaRPr lang="en-US"/>
          </a:p>
        </p:txBody>
      </p:sp>
      <p:sp>
        <p:nvSpPr>
          <p:cNvPr id="2" name="Title 1"/>
          <p:cNvSpPr>
            <a:spLocks noGrp="1"/>
          </p:cNvSpPr>
          <p:nvPr>
            <p:ph type="title"/>
          </p:nvPr>
        </p:nvSpPr>
        <p:spPr>
          <a:xfrm>
            <a:off x="640081" y="228600"/>
            <a:ext cx="11628118" cy="1394460"/>
          </a:xfrm>
        </p:spPr>
        <p:txBody>
          <a:bodyPr>
            <a:normAutofit/>
          </a:bodyPr>
          <a:lstStyle/>
          <a:p>
            <a:pPr algn="ctr"/>
            <a:r>
              <a:rPr lang="en-US" sz="6000" dirty="0" smtClean="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rPr>
              <a:t>GORKHA EARTHQUAKE</a:t>
            </a:r>
            <a:endParaRPr lang="en-US" sz="6000"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6668" y="2209800"/>
            <a:ext cx="7134119" cy="53812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1643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908280" cy="8229600"/>
            <a:chOff x="0" y="0"/>
            <a:chExt cx="12908280" cy="8229600"/>
          </a:xfrm>
        </p:grpSpPr>
        <p:sp>
          <p:nvSpPr>
            <p:cNvPr id="4" name="Rectangle 3"/>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5" name="Rectangle 4"/>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6" name="Title 1"/>
          <p:cNvSpPr txBox="1">
            <a:spLocks/>
          </p:cNvSpPr>
          <p:nvPr/>
        </p:nvSpPr>
        <p:spPr>
          <a:xfrm>
            <a:off x="652109" y="6858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a:solidFill>
                  <a:schemeClr val="bg1"/>
                </a:solidFill>
                <a:effectLst>
                  <a:outerShdw blurRad="38100" dist="38100" dir="2700000" algn="tl">
                    <a:srgbClr val="000000">
                      <a:alpha val="43137"/>
                    </a:srgbClr>
                  </a:outerShdw>
                </a:effectLst>
              </a:rPr>
              <a:t>B</a:t>
            </a:r>
            <a:r>
              <a:rPr lang="en-US" sz="5400" b="1" dirty="0" smtClean="0">
                <a:solidFill>
                  <a:schemeClr val="bg1"/>
                </a:solidFill>
                <a:effectLst>
                  <a:outerShdw blurRad="38100" dist="38100" dir="2700000" algn="tl">
                    <a:srgbClr val="000000">
                      <a:alpha val="43137"/>
                    </a:srgbClr>
                  </a:outerShdw>
                </a:effectLst>
              </a:rPr>
              <a:t>ackground of </a:t>
            </a:r>
            <a:r>
              <a:rPr lang="en-US" sz="5400" b="1" dirty="0" err="1" smtClean="0">
                <a:solidFill>
                  <a:schemeClr val="bg1"/>
                </a:solidFill>
                <a:effectLst>
                  <a:outerShdw blurRad="38100" dist="38100" dir="2700000" algn="tl">
                    <a:srgbClr val="000000">
                      <a:alpha val="43137"/>
                    </a:srgbClr>
                  </a:outerShdw>
                </a:effectLst>
              </a:rPr>
              <a:t>Gorkha</a:t>
            </a:r>
            <a:r>
              <a:rPr lang="en-US" sz="5400" b="1" dirty="0" smtClean="0">
                <a:solidFill>
                  <a:schemeClr val="bg1"/>
                </a:solidFill>
                <a:effectLst>
                  <a:outerShdw blurRad="38100" dist="38100" dir="2700000" algn="tl">
                    <a:srgbClr val="000000">
                      <a:alpha val="43137"/>
                    </a:srgbClr>
                  </a:outerShdw>
                </a:effectLst>
              </a:rPr>
              <a:t> Earthquake </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7" name="Rectangle 6"/>
          <p:cNvSpPr/>
          <p:nvPr/>
        </p:nvSpPr>
        <p:spPr>
          <a:xfrm>
            <a:off x="914400" y="2597021"/>
            <a:ext cx="11049000" cy="4031873"/>
          </a:xfrm>
          <a:prstGeom prst="rect">
            <a:avLst/>
          </a:prstGeom>
        </p:spPr>
        <p:txBody>
          <a:bodyPr wrap="square">
            <a:spAutoFit/>
          </a:bodyPr>
          <a:lstStyle/>
          <a:p>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The April 2015 Nepal earthquake (also known as the </a:t>
            </a:r>
            <a:r>
              <a:rPr lang="en-US" sz="3200" dirty="0" err="1" smtClean="0">
                <a:effectLst>
                  <a:outerShdw blurRad="38100" dist="38100" dir="2700000" algn="tl">
                    <a:srgbClr val="000000">
                      <a:alpha val="43137"/>
                    </a:srgbClr>
                  </a:outerShdw>
                </a:effectLst>
                <a:latin typeface="Microsoft YaHei UI" pitchFamily="34" charset="-122"/>
                <a:ea typeface="Microsoft YaHei UI" pitchFamily="34" charset="-122"/>
              </a:rPr>
              <a:t>Gorkha</a:t>
            </a:r>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 earthquake) killed 8,964 people and injured 21,952 more. It occurred at 11:56 Nepal Standard Time on Saturday, 25 April 2015, with a magnitude of 7.8Mw. Its epicenter was east of </a:t>
            </a:r>
            <a:r>
              <a:rPr lang="en-US" sz="3200" dirty="0" err="1" smtClean="0">
                <a:effectLst>
                  <a:outerShdw blurRad="38100" dist="38100" dir="2700000" algn="tl">
                    <a:srgbClr val="000000">
                      <a:alpha val="43137"/>
                    </a:srgbClr>
                  </a:outerShdw>
                </a:effectLst>
                <a:latin typeface="Microsoft YaHei UI" pitchFamily="34" charset="-122"/>
                <a:ea typeface="Microsoft YaHei UI" pitchFamily="34" charset="-122"/>
              </a:rPr>
              <a:t>Gorkha</a:t>
            </a:r>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 District at </a:t>
            </a:r>
            <a:r>
              <a:rPr lang="en-US" sz="3200" dirty="0" err="1" smtClean="0">
                <a:effectLst>
                  <a:outerShdw blurRad="38100" dist="38100" dir="2700000" algn="tl">
                    <a:srgbClr val="000000">
                      <a:alpha val="43137"/>
                    </a:srgbClr>
                  </a:outerShdw>
                </a:effectLst>
                <a:latin typeface="Microsoft YaHei UI" pitchFamily="34" charset="-122"/>
                <a:ea typeface="Microsoft YaHei UI" pitchFamily="34" charset="-122"/>
              </a:rPr>
              <a:t>Barpak</a:t>
            </a:r>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 </a:t>
            </a:r>
            <a:r>
              <a:rPr lang="en-US" sz="3200" dirty="0" err="1" smtClean="0">
                <a:effectLst>
                  <a:outerShdw blurRad="38100" dist="38100" dir="2700000" algn="tl">
                    <a:srgbClr val="000000">
                      <a:alpha val="43137"/>
                    </a:srgbClr>
                  </a:outerShdw>
                </a:effectLst>
                <a:latin typeface="Microsoft YaHei UI" pitchFamily="34" charset="-122"/>
                <a:ea typeface="Microsoft YaHei UI" pitchFamily="34" charset="-122"/>
              </a:rPr>
              <a:t>Gorkha</a:t>
            </a:r>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 roughly 85 km  northwest of central Kathmandu, and its hypocenter was at a depth of approximately 8.2 </a:t>
            </a:r>
            <a:r>
              <a:rPr lang="en-US" sz="3200" dirty="0" smtClean="0">
                <a:effectLst>
                  <a:outerShdw blurRad="38100" dist="38100" dir="2700000" algn="tl">
                    <a:srgbClr val="000000">
                      <a:alpha val="43137"/>
                    </a:srgbClr>
                  </a:outerShdw>
                </a:effectLst>
                <a:latin typeface="Microsoft YaHei UI" pitchFamily="34" charset="-122"/>
                <a:ea typeface="Microsoft YaHei UI" pitchFamily="34" charset="-122"/>
              </a:rPr>
              <a:t>km.</a:t>
            </a:r>
            <a:endParaRPr lang="en-US" sz="3200" dirty="0">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31228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3276600"/>
            <a:ext cx="6400800" cy="954107"/>
          </a:xfrm>
          <a:prstGeom prst="rect">
            <a:avLst/>
          </a:prstGeom>
        </p:spPr>
        <p:txBody>
          <a:bodyPr>
            <a:spAutoFit/>
          </a:bodyPr>
          <a:lstStyle/>
          <a:p>
            <a:endParaRPr lang="en-US" sz="2800" dirty="0">
              <a:effectLst>
                <a:outerShdw blurRad="38100" dist="38100" dir="2700000" algn="tl">
                  <a:srgbClr val="000000">
                    <a:alpha val="43137"/>
                  </a:srgbClr>
                </a:outerShdw>
              </a:effectLst>
              <a:latin typeface="Microsoft YaHei UI" pitchFamily="34" charset="-122"/>
              <a:ea typeface="Microsoft YaHei UI" pitchFamily="34" charset="-122"/>
            </a:endParaRPr>
          </a:p>
          <a:p>
            <a:r>
              <a:rPr lang="en-US" sz="2800" dirty="0">
                <a:effectLst>
                  <a:outerShdw blurRad="38100" dist="38100" dir="2700000" algn="tl">
                    <a:srgbClr val="000000">
                      <a:alpha val="43137"/>
                    </a:srgbClr>
                  </a:outerShdw>
                </a:effectLst>
                <a:latin typeface="Microsoft YaHei UI" pitchFamily="34" charset="-122"/>
                <a:ea typeface="Microsoft YaHei UI" pitchFamily="34" charset="-122"/>
              </a:rPr>
              <a:t>https://youtu.be/gjzuNXN0R78</a:t>
            </a:r>
            <a:endParaRPr lang="en-US" sz="2800" dirty="0">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85826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3968" y="3124200"/>
            <a:ext cx="11628118" cy="2971800"/>
          </a:xfrm>
          <a:prstGeom prst="rect">
            <a:avLst/>
          </a:prstGeom>
        </p:spPr>
        <p:txBody>
          <a:bodyPr>
            <a:no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11500" b="1" dirty="0" smtClean="0">
                <a:effectLst>
                  <a:outerShdw blurRad="38100" dist="38100" dir="2700000" algn="tl">
                    <a:srgbClr val="000000">
                      <a:alpha val="43137"/>
                    </a:srgbClr>
                  </a:outerShdw>
                </a:effectLst>
              </a:rPr>
              <a:t>Thank You</a:t>
            </a:r>
            <a:endParaRPr lang="en-US" sz="13800" b="1" dirty="0">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2827244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pPr algn="ctr"/>
            <a:endParaRPr lang="en-US"/>
          </a:p>
        </p:txBody>
      </p:sp>
      <p:sp>
        <p:nvSpPr>
          <p:cNvPr id="3" name="Rectangle 2"/>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pPr algn="ctr"/>
            <a:endParaRPr lang="en-US"/>
          </a:p>
        </p:txBody>
      </p:sp>
      <p:sp>
        <p:nvSpPr>
          <p:cNvPr id="4" name="Title 1"/>
          <p:cNvSpPr txBox="1">
            <a:spLocks/>
          </p:cNvSpPr>
          <p:nvPr/>
        </p:nvSpPr>
        <p:spPr>
          <a:xfrm>
            <a:off x="320040" y="589342"/>
            <a:ext cx="8427719" cy="139446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6000" b="1" dirty="0" smtClean="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rPr>
              <a:t>Contents</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5" name="Rectangle 4"/>
          <p:cNvSpPr/>
          <p:nvPr/>
        </p:nvSpPr>
        <p:spPr>
          <a:xfrm>
            <a:off x="0" y="1981200"/>
            <a:ext cx="9067800" cy="624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49144" y="2043291"/>
            <a:ext cx="7010400" cy="6186309"/>
          </a:xfrm>
          <a:prstGeom prst="rect">
            <a:avLst/>
          </a:prstGeom>
          <a:noFill/>
        </p:spPr>
        <p:txBody>
          <a:bodyPr wrap="square" rtlCol="0">
            <a:spAutoFit/>
          </a:bodyPr>
          <a:lstStyle/>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INTRODUCTION</a:t>
            </a:r>
          </a:p>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MEASUREMENTS</a:t>
            </a:r>
          </a:p>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EFFECTS</a:t>
            </a:r>
          </a:p>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BACKGROUND</a:t>
            </a:r>
          </a:p>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VIDEOS</a:t>
            </a:r>
          </a:p>
          <a:p>
            <a:pPr marL="685800" indent="-685800">
              <a:lnSpc>
                <a:spcPct val="150000"/>
              </a:lnSpc>
              <a:buFont typeface="Arial" pitchFamily="34" charset="0"/>
              <a:buChar char="•"/>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rPr>
              <a:t>End</a:t>
            </a:r>
            <a:endParaRPr lang="en-US" sz="4400" b="1" dirty="0">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7" name="Title 1"/>
          <p:cNvSpPr txBox="1">
            <a:spLocks/>
          </p:cNvSpPr>
          <p:nvPr/>
        </p:nvSpPr>
        <p:spPr>
          <a:xfrm>
            <a:off x="9677400" y="586740"/>
            <a:ext cx="2545080" cy="139446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rPr>
              <a:t>Page</a:t>
            </a:r>
            <a:endParaRPr lang="en-US" sz="54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8" name="TextBox 7"/>
          <p:cNvSpPr txBox="1"/>
          <p:nvPr/>
        </p:nvSpPr>
        <p:spPr>
          <a:xfrm>
            <a:off x="10363200" y="2043291"/>
            <a:ext cx="1975485" cy="5170646"/>
          </a:xfrm>
          <a:prstGeom prst="rect">
            <a:avLst/>
          </a:prstGeom>
          <a:noFill/>
        </p:spPr>
        <p:txBody>
          <a:bodyPr wrap="square" rtlCol="0">
            <a:spAutoFit/>
          </a:bodyPr>
          <a:lstStyle/>
          <a:p>
            <a:pPr>
              <a:lnSpc>
                <a:spcPct val="150000"/>
              </a:lnSpc>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hlinkClick r:id="rId2" action="ppaction://hlinksldjump"/>
              </a:rPr>
              <a:t>3-6</a:t>
            </a:r>
            <a:endPar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endParaRPr>
          </a:p>
          <a:p>
            <a:pPr>
              <a:lnSpc>
                <a:spcPct val="150000"/>
              </a:lnSpc>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hlinkClick r:id="rId3" action="ppaction://hlinksldjump"/>
              </a:rPr>
              <a:t>7</a:t>
            </a:r>
            <a:endPar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endParaRPr>
          </a:p>
          <a:p>
            <a:pPr>
              <a:lnSpc>
                <a:spcPct val="150000"/>
              </a:lnSpc>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hlinkClick r:id="rId4" action="ppaction://hlinksldjump"/>
              </a:rPr>
              <a:t>8</a:t>
            </a:r>
            <a:endPar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endParaRPr>
          </a:p>
          <a:p>
            <a:pPr>
              <a:lnSpc>
                <a:spcPct val="150000"/>
              </a:lnSpc>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hlinkClick r:id="rId5" action="ppaction://hlinksldjump"/>
              </a:rPr>
              <a:t>9-10</a:t>
            </a:r>
            <a:endPar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endParaRPr>
          </a:p>
          <a:p>
            <a:pPr>
              <a:lnSpc>
                <a:spcPct val="150000"/>
              </a:lnSpc>
            </a:pPr>
            <a:r>
              <a:rPr lang="en-US" sz="4400" b="1" dirty="0" smtClean="0">
                <a:effectLst>
                  <a:outerShdw blurRad="38100" dist="38100" dir="2700000" algn="tl">
                    <a:srgbClr val="000000">
                      <a:alpha val="43137"/>
                    </a:srgbClr>
                  </a:outerShdw>
                </a:effectLst>
                <a:latin typeface="Microsoft YaHei UI" pitchFamily="34" charset="-122"/>
                <a:ea typeface="Microsoft YaHei UI" pitchFamily="34" charset="-122"/>
                <a:hlinkClick r:id="rId6" action="ppaction://hlinksldjump"/>
              </a:rPr>
              <a:t>11</a:t>
            </a:r>
            <a:endParaRPr lang="en-US" sz="4400" b="1" dirty="0">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15904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908280" cy="8229600"/>
            <a:chOff x="0" y="0"/>
            <a:chExt cx="12908280" cy="8229600"/>
          </a:xfrm>
        </p:grpSpPr>
        <p:sp>
          <p:nvSpPr>
            <p:cNvPr id="2" name="Rectangle 1"/>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3" name="Rectangle 2"/>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4" name="Title 1"/>
          <p:cNvSpPr txBox="1">
            <a:spLocks/>
          </p:cNvSpPr>
          <p:nvPr/>
        </p:nvSpPr>
        <p:spPr>
          <a:xfrm>
            <a:off x="668836" y="762000"/>
            <a:ext cx="11628118" cy="914400"/>
          </a:xfrm>
          <a:prstGeom prst="rect">
            <a:avLst/>
          </a:prstGeom>
        </p:spPr>
        <p:txBody>
          <a:bodyPr>
            <a:normAutofit fontScale="85000" lnSpcReduction="10000"/>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6000" b="1" dirty="0" smtClean="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rPr>
              <a:t>INDRODUCTION TO EARTHQUAKE</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5" name="TextBox 4"/>
          <p:cNvSpPr txBox="1"/>
          <p:nvPr/>
        </p:nvSpPr>
        <p:spPr>
          <a:xfrm rot="20796317">
            <a:off x="2563199" y="2895598"/>
            <a:ext cx="2455127" cy="707886"/>
          </a:xfrm>
          <a:prstGeom prst="rect">
            <a:avLst/>
          </a:prstGeom>
          <a:noFill/>
        </p:spPr>
        <p:txBody>
          <a:bodyPr wrap="square" rtlCol="0">
            <a:spAutoFit/>
          </a:bodyPr>
          <a:lstStyle/>
          <a:p>
            <a:r>
              <a:rPr lang="en-US" sz="4000" b="1" dirty="0" smtClean="0">
                <a:solidFill>
                  <a:schemeClr val="accent1">
                    <a:lumMod val="75000"/>
                  </a:schemeClr>
                </a:solidFill>
                <a:effectLst>
                  <a:outerShdw blurRad="38100" dist="38100" dir="2700000" algn="tl">
                    <a:srgbClr val="000000">
                      <a:alpha val="43137"/>
                    </a:srgbClr>
                  </a:outerShdw>
                </a:effectLst>
                <a:latin typeface="Microsoft YaHei UI" pitchFamily="34" charset="-122"/>
                <a:ea typeface="Microsoft YaHei UI" pitchFamily="34" charset="-122"/>
              </a:rPr>
              <a:t>Earth</a:t>
            </a:r>
            <a:endParaRPr lang="en-US" sz="3600" b="1" dirty="0">
              <a:solidFill>
                <a:schemeClr val="accent1">
                  <a:lumMod val="75000"/>
                </a:schemeClr>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8" name="TextBox 7"/>
          <p:cNvSpPr txBox="1"/>
          <p:nvPr/>
        </p:nvSpPr>
        <p:spPr>
          <a:xfrm rot="432827">
            <a:off x="7351201" y="2873827"/>
            <a:ext cx="2133600" cy="707886"/>
          </a:xfrm>
          <a:prstGeom prst="rect">
            <a:avLst/>
          </a:prstGeom>
          <a:noFill/>
        </p:spPr>
        <p:txBody>
          <a:bodyPr wrap="square" rtlCol="0">
            <a:spAutoFit/>
          </a:bodyPr>
          <a:lstStyle/>
          <a:p>
            <a:r>
              <a:rPr lang="en-US" sz="4000" b="1" dirty="0">
                <a:solidFill>
                  <a:schemeClr val="accent6">
                    <a:lumMod val="50000"/>
                  </a:schemeClr>
                </a:solidFill>
                <a:effectLst>
                  <a:outerShdw blurRad="38100" dist="38100" dir="2700000" algn="tl">
                    <a:srgbClr val="000000">
                      <a:alpha val="43137"/>
                    </a:srgbClr>
                  </a:outerShdw>
                </a:effectLst>
                <a:latin typeface="Microsoft YaHei UI" pitchFamily="34" charset="-122"/>
                <a:ea typeface="Microsoft YaHei UI" pitchFamily="34" charset="-122"/>
              </a:rPr>
              <a:t>Q</a:t>
            </a:r>
            <a:r>
              <a:rPr lang="en-US" sz="4000" b="1" dirty="0" smtClean="0">
                <a:solidFill>
                  <a:schemeClr val="accent6">
                    <a:lumMod val="50000"/>
                  </a:schemeClr>
                </a:solidFill>
                <a:effectLst>
                  <a:outerShdw blurRad="38100" dist="38100" dir="2700000" algn="tl">
                    <a:srgbClr val="000000">
                      <a:alpha val="43137"/>
                    </a:srgbClr>
                  </a:outerShdw>
                </a:effectLst>
                <a:latin typeface="Microsoft YaHei UI" pitchFamily="34" charset="-122"/>
                <a:ea typeface="Microsoft YaHei UI" pitchFamily="34" charset="-122"/>
              </a:rPr>
              <a:t>uake</a:t>
            </a:r>
            <a:endParaRPr lang="en-US" sz="4000" b="1" dirty="0">
              <a:solidFill>
                <a:schemeClr val="accent6">
                  <a:lumMod val="50000"/>
                </a:schemeClr>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4658251"/>
            <a:ext cx="2518926" cy="2518926"/>
          </a:xfrm>
          <a:prstGeom prst="rect">
            <a:avLst/>
          </a:prstGeom>
        </p:spPr>
      </p:pic>
      <p:sp>
        <p:nvSpPr>
          <p:cNvPr id="17" name="TextBox 16"/>
          <p:cNvSpPr txBox="1"/>
          <p:nvPr/>
        </p:nvSpPr>
        <p:spPr>
          <a:xfrm rot="21299072">
            <a:off x="7235919" y="5040551"/>
            <a:ext cx="2129745" cy="1754326"/>
          </a:xfrm>
          <a:prstGeom prst="rect">
            <a:avLst/>
          </a:prstGeom>
          <a:noFill/>
          <a:ln>
            <a:noFill/>
          </a:ln>
          <a:effectLst>
            <a:outerShdw blurRad="50800" dist="38100" dir="5400000" algn="t"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UI" pitchFamily="34" charset="-122"/>
                <a:ea typeface="Microsoft YaHei UI" pitchFamily="34" charset="-122"/>
              </a:rPr>
              <a:t>Shake</a:t>
            </a:r>
          </a:p>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UI" pitchFamily="34" charset="-122"/>
                <a:ea typeface="Microsoft YaHei UI" pitchFamily="34" charset="-122"/>
              </a:rPr>
              <a:t>or </a:t>
            </a:r>
          </a:p>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UI" pitchFamily="34" charset="-122"/>
                <a:ea typeface="Microsoft YaHei UI" pitchFamily="34" charset="-122"/>
              </a:rPr>
              <a:t>Tremble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UI" pitchFamily="34" charset="-122"/>
              <a:ea typeface="Microsoft YaHei UI" pitchFamily="34" charset="-122"/>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5896844" flipH="1">
            <a:off x="1879048" y="3799178"/>
            <a:ext cx="1767867" cy="1718146"/>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703156">
            <a:off x="8467650" y="3526085"/>
            <a:ext cx="1767867" cy="1718146"/>
          </a:xfrm>
          <a:prstGeom prst="rect">
            <a:avLst/>
          </a:prstGeom>
        </p:spPr>
      </p:pic>
    </p:spTree>
    <p:extLst>
      <p:ext uri="{BB962C8B-B14F-4D97-AF65-F5344CB8AC3E}">
        <p14:creationId xmlns:p14="http://schemas.microsoft.com/office/powerpoint/2010/main" val="70093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strVal val="#ppt_w*0.70"/>
                                          </p:val>
                                        </p:tav>
                                        <p:tav tm="100000">
                                          <p:val>
                                            <p:strVal val="#ppt_w"/>
                                          </p:val>
                                        </p:tav>
                                      </p:tavLst>
                                    </p:anim>
                                    <p:anim calcmode="lin" valueType="num">
                                      <p:cBhvr>
                                        <p:cTn id="12" dur="1000" fill="hold"/>
                                        <p:tgtEl>
                                          <p:spTgt spid="10"/>
                                        </p:tgtEl>
                                        <p:attrNameLst>
                                          <p:attrName>ppt_h</p:attrName>
                                        </p:attrNameLst>
                                      </p:cBhvr>
                                      <p:tavLst>
                                        <p:tav tm="0">
                                          <p:val>
                                            <p:strVal val="#ppt_h"/>
                                          </p:val>
                                        </p:tav>
                                        <p:tav tm="100000">
                                          <p:val>
                                            <p:strVal val="#ppt_h"/>
                                          </p:val>
                                        </p:tav>
                                      </p:tavLst>
                                    </p:anim>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0.70"/>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908280" cy="8229600"/>
            <a:chOff x="0" y="0"/>
            <a:chExt cx="12908280" cy="8229600"/>
          </a:xfrm>
        </p:grpSpPr>
        <p:sp>
          <p:nvSpPr>
            <p:cNvPr id="3" name="Rectangle 2"/>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4" name="Rectangle 3"/>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5" name="TextBox 4"/>
          <p:cNvSpPr txBox="1"/>
          <p:nvPr/>
        </p:nvSpPr>
        <p:spPr>
          <a:xfrm>
            <a:off x="914400" y="2597021"/>
            <a:ext cx="11251119" cy="4401205"/>
          </a:xfrm>
          <a:prstGeom prst="rect">
            <a:avLst/>
          </a:prstGeom>
          <a:noFill/>
        </p:spPr>
        <p:txBody>
          <a:bodyPr wrap="square" rtlCol="0">
            <a:spAutoFit/>
          </a:bodyPr>
          <a:lstStyle/>
          <a:p>
            <a:pPr marL="571500" indent="-571500">
              <a:buFont typeface="Arial" pitchFamily="34" charset="0"/>
              <a:buChar char="•"/>
            </a:pPr>
            <a:r>
              <a:rPr lang="en-US" sz="4000" dirty="0" smtClean="0">
                <a:effectLst>
                  <a:outerShdw blurRad="38100" dist="38100" dir="2700000" algn="tl">
                    <a:srgbClr val="000000">
                      <a:alpha val="43137"/>
                    </a:srgbClr>
                  </a:outerShdw>
                </a:effectLst>
                <a:latin typeface="Microsoft YaHei UI" pitchFamily="34" charset="-122"/>
                <a:ea typeface="Microsoft YaHei UI" pitchFamily="34" charset="-122"/>
              </a:rPr>
              <a:t>A </a:t>
            </a:r>
            <a:r>
              <a:rPr lang="en-US" sz="4000" dirty="0">
                <a:effectLst>
                  <a:outerShdw blurRad="38100" dist="38100" dir="2700000" algn="tl">
                    <a:srgbClr val="000000">
                      <a:alpha val="43137"/>
                    </a:srgbClr>
                  </a:outerShdw>
                </a:effectLst>
                <a:latin typeface="Microsoft YaHei UI" pitchFamily="34" charset="-122"/>
                <a:ea typeface="Microsoft YaHei UI" pitchFamily="34" charset="-122"/>
              </a:rPr>
              <a:t>sudden violent shaking of the ground, typically causing great destruction, as a result of movements within the earth's crust or volcanic action</a:t>
            </a:r>
            <a:r>
              <a:rPr lang="en-US" sz="4000" dirty="0" smtClean="0">
                <a:effectLst>
                  <a:outerShdw blurRad="38100" dist="38100" dir="2700000" algn="tl">
                    <a:srgbClr val="000000">
                      <a:alpha val="43137"/>
                    </a:srgbClr>
                  </a:outerShdw>
                </a:effectLst>
                <a:latin typeface="Microsoft YaHei UI" pitchFamily="34" charset="-122"/>
                <a:ea typeface="Microsoft YaHei UI" pitchFamily="34" charset="-122"/>
              </a:rPr>
              <a:t>.</a:t>
            </a:r>
            <a:br>
              <a:rPr lang="en-US" sz="4000" dirty="0" smtClean="0">
                <a:effectLst>
                  <a:outerShdw blurRad="38100" dist="38100" dir="2700000" algn="tl">
                    <a:srgbClr val="000000">
                      <a:alpha val="43137"/>
                    </a:srgbClr>
                  </a:outerShdw>
                </a:effectLst>
                <a:latin typeface="Microsoft YaHei UI" pitchFamily="34" charset="-122"/>
                <a:ea typeface="Microsoft YaHei UI" pitchFamily="34" charset="-122"/>
              </a:rPr>
            </a:br>
            <a:endParaRPr lang="en-US" sz="4000" dirty="0" smtClean="0">
              <a:effectLst>
                <a:outerShdw blurRad="38100" dist="38100" dir="2700000" algn="tl">
                  <a:srgbClr val="000000">
                    <a:alpha val="43137"/>
                  </a:srgbClr>
                </a:outerShdw>
              </a:effectLst>
              <a:latin typeface="Microsoft YaHei UI" pitchFamily="34" charset="-122"/>
              <a:ea typeface="Microsoft YaHei UI" pitchFamily="34" charset="-122"/>
            </a:endParaRPr>
          </a:p>
          <a:p>
            <a:pPr marL="571500" indent="-571500">
              <a:buFont typeface="Arial" pitchFamily="34" charset="0"/>
              <a:buChar char="•"/>
            </a:pPr>
            <a:r>
              <a:rPr lang="en-US" sz="4000" dirty="0">
                <a:effectLst>
                  <a:outerShdw blurRad="38100" dist="38100" dir="2700000" algn="tl">
                    <a:srgbClr val="000000">
                      <a:alpha val="43137"/>
                    </a:srgbClr>
                  </a:outerShdw>
                </a:effectLst>
                <a:latin typeface="Microsoft YaHei UI" pitchFamily="34" charset="-122"/>
                <a:ea typeface="Microsoft YaHei UI" pitchFamily="34" charset="-122"/>
              </a:rPr>
              <a:t>The shaking is caused by movements in Earth’s outermost layer.</a:t>
            </a:r>
          </a:p>
        </p:txBody>
      </p:sp>
      <p:sp>
        <p:nvSpPr>
          <p:cNvPr id="6" name="Title 1"/>
          <p:cNvSpPr txBox="1">
            <a:spLocks/>
          </p:cNvSpPr>
          <p:nvPr/>
        </p:nvSpPr>
        <p:spPr>
          <a:xfrm>
            <a:off x="668836" y="762000"/>
            <a:ext cx="11628118" cy="914400"/>
          </a:xfrm>
          <a:prstGeom prst="rect">
            <a:avLst/>
          </a:prstGeom>
        </p:spPr>
        <p:txBody>
          <a:bodyPr>
            <a:normAutofit fontScale="92500" lnSpcReduction="10000"/>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6000" b="1" dirty="0" smtClean="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rPr>
              <a:t>DEFINATION</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17602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908280" cy="8229600"/>
            <a:chOff x="0" y="0"/>
            <a:chExt cx="12908280" cy="8229600"/>
          </a:xfrm>
        </p:grpSpPr>
        <p:sp>
          <p:nvSpPr>
            <p:cNvPr id="4" name="Rectangle 3"/>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5" name="Rectangle 4"/>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6" name="Rectangle 5"/>
          <p:cNvSpPr/>
          <p:nvPr/>
        </p:nvSpPr>
        <p:spPr>
          <a:xfrm>
            <a:off x="304800" y="2268141"/>
            <a:ext cx="12496800" cy="6494085"/>
          </a:xfrm>
          <a:prstGeom prst="rect">
            <a:avLst/>
          </a:prstGeom>
        </p:spPr>
        <p:txBody>
          <a:bodyPr wrap="square">
            <a:spAutoFit/>
          </a:bodyPr>
          <a:lstStyle/>
          <a:p>
            <a:pPr marL="457200" indent="-457200" fontAlgn="base">
              <a:buFont typeface="Arial" pitchFamily="34" charset="0"/>
              <a:buChar char="•"/>
            </a:pPr>
            <a:r>
              <a:rPr lang="en-US" sz="3200" dirty="0" smtClean="0"/>
              <a:t>Earth is not just a one piece, it is made up of </a:t>
            </a:r>
            <a:br>
              <a:rPr lang="en-US" sz="3200" dirty="0" smtClean="0"/>
            </a:br>
            <a:r>
              <a:rPr lang="en-US" sz="3200" dirty="0" smtClean="0"/>
              <a:t>jigsaw puzzles of around 19 to 20 pieces which</a:t>
            </a:r>
            <a:br>
              <a:rPr lang="en-US" sz="3200" dirty="0" smtClean="0"/>
            </a:br>
            <a:r>
              <a:rPr lang="en-US" sz="3200" dirty="0" smtClean="0"/>
              <a:t>are called as tectonic plates.</a:t>
            </a:r>
          </a:p>
          <a:p>
            <a:pPr marL="457200" indent="-457200" fontAlgn="base">
              <a:buFont typeface="Arial" pitchFamily="34" charset="0"/>
              <a:buChar char="•"/>
            </a:pPr>
            <a:r>
              <a:rPr lang="en-US" sz="3200" dirty="0" smtClean="0"/>
              <a:t>These plates are placed on a hot partially </a:t>
            </a:r>
            <a:br>
              <a:rPr lang="en-US" sz="3200" dirty="0" smtClean="0"/>
            </a:br>
            <a:r>
              <a:rPr lang="en-US" sz="3200" dirty="0" smtClean="0"/>
              <a:t>molten layer of earth mantle. This is the reason</a:t>
            </a:r>
            <a:br>
              <a:rPr lang="en-US" sz="3200" dirty="0" smtClean="0"/>
            </a:br>
            <a:r>
              <a:rPr lang="en-US" sz="3200" dirty="0" smtClean="0"/>
              <a:t> why these pieces are continuously moving.</a:t>
            </a:r>
          </a:p>
          <a:p>
            <a:pPr marL="457200" indent="-457200" fontAlgn="base">
              <a:buFont typeface="Arial" pitchFamily="34" charset="0"/>
              <a:buChar char="•"/>
            </a:pPr>
            <a:r>
              <a:rPr lang="en-US" sz="3200" dirty="0" smtClean="0"/>
              <a:t>These plates move around 1 to 2 cm each year</a:t>
            </a:r>
            <a:br>
              <a:rPr lang="en-US" sz="3200" dirty="0" smtClean="0"/>
            </a:br>
            <a:r>
              <a:rPr lang="en-US" sz="3200" dirty="0" smtClean="0"/>
              <a:t>but not all these movements can be felt by us.</a:t>
            </a:r>
          </a:p>
          <a:p>
            <a:pPr marL="457200" indent="-457200" fontAlgn="base">
              <a:buFont typeface="Arial" pitchFamily="34" charset="0"/>
              <a:buChar char="•"/>
            </a:pPr>
            <a:r>
              <a:rPr lang="en-US" sz="3200" dirty="0" smtClean="0"/>
              <a:t>Sometime these vibration are extremely strong and can be felt like a lot of vibration under our feet. And it can also destroy a entire city.</a:t>
            </a:r>
          </a:p>
          <a:p>
            <a:pPr marL="457200" indent="-457200" fontAlgn="base">
              <a:buFont typeface="Arial" pitchFamily="34" charset="0"/>
              <a:buChar char="•"/>
            </a:pPr>
            <a:r>
              <a:rPr lang="en-US" sz="3200" dirty="0" smtClean="0"/>
              <a:t>Due to that extremely strong vibration earthquake occurs.</a:t>
            </a:r>
          </a:p>
          <a:p>
            <a:pPr fontAlgn="base"/>
            <a:r>
              <a:rPr lang="en-US" sz="3200" dirty="0" smtClean="0"/>
              <a:t/>
            </a:r>
            <a:br>
              <a:rPr lang="en-US" sz="3200" dirty="0" smtClean="0"/>
            </a:br>
            <a:endParaRPr lang="en-US" sz="3200" dirty="0"/>
          </a:p>
        </p:txBody>
      </p:sp>
      <p:sp>
        <p:nvSpPr>
          <p:cNvPr id="7" name="Title 1"/>
          <p:cNvSpPr txBox="1">
            <a:spLocks/>
          </p:cNvSpPr>
          <p:nvPr/>
        </p:nvSpPr>
        <p:spPr>
          <a:xfrm>
            <a:off x="668836" y="7620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rPr>
              <a:t>How Do Earthquakes Happen?</a:t>
            </a:r>
          </a:p>
          <a:p>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1600" y="2362200"/>
            <a:ext cx="3634966" cy="3505200"/>
          </a:xfrm>
          <a:prstGeom prst="rect">
            <a:avLst/>
          </a:prstGeom>
        </p:spPr>
      </p:pic>
    </p:spTree>
    <p:extLst>
      <p:ext uri="{BB962C8B-B14F-4D97-AF65-F5344CB8AC3E}">
        <p14:creationId xmlns:p14="http://schemas.microsoft.com/office/powerpoint/2010/main" val="27253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600"/>
                                        <p:tgtEl>
                                          <p:spTgt spid="6">
                                            <p:txEl>
                                              <p:pRg st="1" end="1"/>
                                            </p:txEl>
                                          </p:spTgt>
                                        </p:tgtEl>
                                      </p:cBhvr>
                                    </p:animEffect>
                                    <p:anim calcmode="lin" valueType="num">
                                      <p:cBhvr>
                                        <p:cTn id="20" dur="6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6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anim calcmode="lin" valueType="num">
                                      <p:cBhvr>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600"/>
                                        <p:tgtEl>
                                          <p:spTgt spid="6">
                                            <p:txEl>
                                              <p:pRg st="3" end="3"/>
                                            </p:txEl>
                                          </p:spTgt>
                                        </p:tgtEl>
                                      </p:cBhvr>
                                    </p:animEffect>
                                    <p:anim calcmode="lin" valueType="num">
                                      <p:cBhvr>
                                        <p:cTn id="34" dur="6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6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600"/>
                                        <p:tgtEl>
                                          <p:spTgt spid="6">
                                            <p:txEl>
                                              <p:pRg st="4" end="4"/>
                                            </p:txEl>
                                          </p:spTgt>
                                        </p:tgtEl>
                                      </p:cBhvr>
                                    </p:animEffect>
                                    <p:anim calcmode="lin" valueType="num">
                                      <p:cBhvr>
                                        <p:cTn id="41" dur="6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6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fade">
                                      <p:cBhvr>
                                        <p:cTn id="47" dur="700"/>
                                        <p:tgtEl>
                                          <p:spTgt spid="6">
                                            <p:txEl>
                                              <p:pRg st="5" end="5"/>
                                            </p:txEl>
                                          </p:spTgt>
                                        </p:tgtEl>
                                      </p:cBhvr>
                                    </p:animEffect>
                                    <p:anim calcmode="lin" valueType="num">
                                      <p:cBhvr>
                                        <p:cTn id="48" dur="7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9" dur="7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908280" cy="8229600"/>
            <a:chOff x="0" y="0"/>
            <a:chExt cx="12908280" cy="8229600"/>
          </a:xfrm>
        </p:grpSpPr>
        <p:sp>
          <p:nvSpPr>
            <p:cNvPr id="3" name="Rectangle 2"/>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4" name="Rectangle 3"/>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3276600"/>
            <a:ext cx="3704762" cy="3228571"/>
          </a:xfrm>
          <a:prstGeom prst="rect">
            <a:avLst/>
          </a:prstGeom>
        </p:spPr>
      </p:pic>
      <p:sp>
        <p:nvSpPr>
          <p:cNvPr id="7" name="TextBox 6"/>
          <p:cNvSpPr txBox="1"/>
          <p:nvPr/>
        </p:nvSpPr>
        <p:spPr>
          <a:xfrm>
            <a:off x="685800" y="3317488"/>
            <a:ext cx="8229600" cy="3539430"/>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Hypocenter:</a:t>
            </a:r>
          </a:p>
          <a:p>
            <a:r>
              <a:rPr lang="en-US" sz="3200" b="1" dirty="0" smtClean="0"/>
              <a:t>The point at which the earthquake occurs under the earth is called Hypocenter.</a:t>
            </a:r>
          </a:p>
          <a:p>
            <a:endParaRPr lang="en-US" sz="3200" b="1" dirty="0" smtClean="0"/>
          </a:p>
          <a:p>
            <a:r>
              <a:rPr lang="en-US" sz="3200" b="1" dirty="0" smtClean="0">
                <a:effectLst>
                  <a:outerShdw blurRad="38100" dist="38100" dir="2700000" algn="tl">
                    <a:srgbClr val="000000">
                      <a:alpha val="43137"/>
                    </a:srgbClr>
                  </a:outerShdw>
                </a:effectLst>
              </a:rPr>
              <a:t>Epicenter:</a:t>
            </a:r>
          </a:p>
          <a:p>
            <a:r>
              <a:rPr lang="en-US" sz="3200" b="1" dirty="0" smtClean="0"/>
              <a:t>The exact place above the hypocenter at the surface of earth is called Epicenter.</a:t>
            </a:r>
            <a:endParaRPr lang="en-US" sz="3200" b="1" dirty="0"/>
          </a:p>
        </p:txBody>
      </p:sp>
      <p:sp>
        <p:nvSpPr>
          <p:cNvPr id="8" name="Title 1"/>
          <p:cNvSpPr txBox="1">
            <a:spLocks/>
          </p:cNvSpPr>
          <p:nvPr/>
        </p:nvSpPr>
        <p:spPr>
          <a:xfrm>
            <a:off x="668836" y="7620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rPr>
              <a:t>Hypocenter and Epicenter</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Tree>
    <p:extLst>
      <p:ext uri="{BB962C8B-B14F-4D97-AF65-F5344CB8AC3E}">
        <p14:creationId xmlns:p14="http://schemas.microsoft.com/office/powerpoint/2010/main" val="14034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00"/>
                                        <p:tgtEl>
                                          <p:spTgt spid="7">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908280" cy="8229600"/>
            <a:chOff x="0" y="0"/>
            <a:chExt cx="12908280" cy="8229600"/>
          </a:xfrm>
        </p:grpSpPr>
        <p:sp>
          <p:nvSpPr>
            <p:cNvPr id="3" name="Rectangle 2"/>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4" name="Rectangle 3"/>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5" name="Title 1"/>
          <p:cNvSpPr txBox="1">
            <a:spLocks/>
          </p:cNvSpPr>
          <p:nvPr/>
        </p:nvSpPr>
        <p:spPr>
          <a:xfrm>
            <a:off x="668836" y="7620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rPr>
              <a:t>Measurement of Earthquake</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350800"/>
            <a:ext cx="5486400" cy="5573999"/>
          </a:xfrm>
          <a:prstGeom prst="rect">
            <a:avLst/>
          </a:prstGeom>
        </p:spPr>
      </p:pic>
      <p:sp>
        <p:nvSpPr>
          <p:cNvPr id="7" name="TextBox 6"/>
          <p:cNvSpPr txBox="1"/>
          <p:nvPr/>
        </p:nvSpPr>
        <p:spPr>
          <a:xfrm>
            <a:off x="304800" y="2590800"/>
            <a:ext cx="7010400" cy="5016758"/>
          </a:xfrm>
          <a:prstGeom prst="rect">
            <a:avLst/>
          </a:prstGeom>
          <a:noFill/>
        </p:spPr>
        <p:txBody>
          <a:bodyPr wrap="square" rtlCol="0">
            <a:spAutoFit/>
          </a:bodyPr>
          <a:lstStyle/>
          <a:p>
            <a:r>
              <a:rPr lang="en-US" sz="3200" b="1" dirty="0"/>
              <a:t>Geologists use a device that can sense the waves created by the movement of the tectonic plates. These waves are known as seismic waves and the device is called a seismograph. This records the waves ranging from 0 – 10 where 0 is lowest, where people feel nothing and 10 being the highest that destroy continents. These are measured on the Richter scales. </a:t>
            </a:r>
          </a:p>
        </p:txBody>
      </p:sp>
    </p:spTree>
    <p:extLst>
      <p:ext uri="{BB962C8B-B14F-4D97-AF65-F5344CB8AC3E}">
        <p14:creationId xmlns:p14="http://schemas.microsoft.com/office/powerpoint/2010/main" val="360915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908280" cy="8229600"/>
            <a:chOff x="0" y="0"/>
            <a:chExt cx="12908280" cy="8229600"/>
          </a:xfrm>
        </p:grpSpPr>
        <p:sp>
          <p:nvSpPr>
            <p:cNvPr id="3" name="Rectangle 2"/>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4" name="Rectangle 3"/>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5" name="Title 1"/>
          <p:cNvSpPr txBox="1">
            <a:spLocks/>
          </p:cNvSpPr>
          <p:nvPr/>
        </p:nvSpPr>
        <p:spPr>
          <a:xfrm>
            <a:off x="668836" y="7620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rPr>
              <a:t>EFFECTS OF EARTHQUAKE</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6" name="TextBox 5"/>
          <p:cNvSpPr txBox="1"/>
          <p:nvPr/>
        </p:nvSpPr>
        <p:spPr>
          <a:xfrm>
            <a:off x="668836" y="2350800"/>
            <a:ext cx="11839754" cy="5509200"/>
          </a:xfrm>
          <a:prstGeom prst="rect">
            <a:avLst/>
          </a:prstGeom>
          <a:noFill/>
        </p:spPr>
        <p:txBody>
          <a:bodyPr wrap="square" rtlCol="0">
            <a:spAutoFit/>
          </a:bodyPr>
          <a:lstStyle/>
          <a:p>
            <a:r>
              <a:rPr lang="en-US" sz="2800" b="1" dirty="0"/>
              <a:t>Ground </a:t>
            </a:r>
            <a:r>
              <a:rPr lang="en-US" sz="2800" b="1" dirty="0" smtClean="0"/>
              <a:t>Shaking</a:t>
            </a:r>
            <a:endParaRPr lang="en-US" sz="2800" b="1" dirty="0"/>
          </a:p>
          <a:p>
            <a:r>
              <a:rPr lang="en-US" sz="2800" dirty="0"/>
              <a:t>Ground shaking is a term used to describe the vibration of the ground during an </a:t>
            </a:r>
            <a:r>
              <a:rPr lang="en-US" sz="2800" dirty="0" smtClean="0"/>
              <a:t>earthquake. </a:t>
            </a:r>
            <a:r>
              <a:rPr lang="en-US" sz="2800" dirty="0"/>
              <a:t>Ground shaking is caused by </a:t>
            </a:r>
            <a:r>
              <a:rPr lang="en-US" sz="2800" dirty="0" smtClean="0"/>
              <a:t>body waves and</a:t>
            </a:r>
            <a:r>
              <a:rPr lang="en-US" sz="2800" dirty="0"/>
              <a:t> </a:t>
            </a:r>
            <a:r>
              <a:rPr lang="en-US" sz="2800" dirty="0" smtClean="0"/>
              <a:t>surface waves.</a:t>
            </a:r>
          </a:p>
          <a:p>
            <a:r>
              <a:rPr lang="en-US" sz="800" dirty="0" smtClean="0"/>
              <a:t> </a:t>
            </a:r>
          </a:p>
          <a:p>
            <a:r>
              <a:rPr lang="en-US" sz="2800" b="1" dirty="0"/>
              <a:t>Landslides</a:t>
            </a:r>
            <a:endParaRPr lang="en-US" sz="2800" dirty="0"/>
          </a:p>
          <a:p>
            <a:r>
              <a:rPr lang="en-US" sz="2800" dirty="0"/>
              <a:t>Past experience has shown that several types of landslides take place in conjunction with earthquakes. The most abundant types of earthquake induced landslides are rock falls and slides of rock fragments that form on steep slopes</a:t>
            </a:r>
            <a:r>
              <a:rPr lang="en-US" sz="2800" dirty="0" smtClean="0"/>
              <a:t>.</a:t>
            </a:r>
          </a:p>
          <a:p>
            <a:endParaRPr lang="en-US" sz="800" dirty="0"/>
          </a:p>
          <a:p>
            <a:r>
              <a:rPr lang="en-US" sz="2800" b="1" dirty="0"/>
              <a:t>Tsunamis</a:t>
            </a:r>
          </a:p>
          <a:p>
            <a:r>
              <a:rPr lang="en-US" sz="2800" dirty="0" smtClean="0"/>
              <a:t>Tsunami</a:t>
            </a:r>
            <a:r>
              <a:rPr lang="en-US" sz="2800" dirty="0"/>
              <a:t> are water waves that are caused by sudden vertical movement of a large area of the sea floor during an undersea earthquake. Tsunamis are often called tidal waves, but this term is a misnomer.</a:t>
            </a:r>
          </a:p>
          <a:p>
            <a:endParaRPr lang="en-US" sz="2800" dirty="0"/>
          </a:p>
        </p:txBody>
      </p:sp>
    </p:spTree>
    <p:extLst>
      <p:ext uri="{BB962C8B-B14F-4D97-AF65-F5344CB8AC3E}">
        <p14:creationId xmlns:p14="http://schemas.microsoft.com/office/powerpoint/2010/main" val="5642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908280" cy="8229600"/>
            <a:chOff x="0" y="0"/>
            <a:chExt cx="12908280" cy="8229600"/>
          </a:xfrm>
        </p:grpSpPr>
        <p:sp>
          <p:nvSpPr>
            <p:cNvPr id="3" name="Rectangle 2"/>
            <p:cNvSpPr/>
            <p:nvPr/>
          </p:nvSpPr>
          <p:spPr>
            <a:xfrm>
              <a:off x="0" y="1981200"/>
              <a:ext cx="12908280" cy="6248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sp>
          <p:nvSpPr>
            <p:cNvPr id="4" name="Rectangle 3"/>
            <p:cNvSpPr/>
            <p:nvPr/>
          </p:nvSpPr>
          <p:spPr>
            <a:xfrm>
              <a:off x="0" y="0"/>
              <a:ext cx="12908280" cy="1981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spcCol="0" rtlCol="0" anchor="ctr"/>
            <a:lstStyle/>
            <a:p>
              <a:endParaRPr lang="en-US"/>
            </a:p>
          </p:txBody>
        </p:sp>
      </p:grpSp>
      <p:sp>
        <p:nvSpPr>
          <p:cNvPr id="5" name="Title 1"/>
          <p:cNvSpPr txBox="1">
            <a:spLocks/>
          </p:cNvSpPr>
          <p:nvPr/>
        </p:nvSpPr>
        <p:spPr>
          <a:xfrm>
            <a:off x="668836" y="762000"/>
            <a:ext cx="11628118" cy="914400"/>
          </a:xfrm>
          <a:prstGeom prst="rect">
            <a:avLst/>
          </a:prstGeom>
        </p:spPr>
        <p:txBody>
          <a:bodyPr>
            <a:norm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5400" b="1" dirty="0" smtClean="0">
                <a:solidFill>
                  <a:schemeClr val="bg1"/>
                </a:solidFill>
                <a:effectLst>
                  <a:outerShdw blurRad="38100" dist="38100" dir="2700000" algn="tl">
                    <a:srgbClr val="000000">
                      <a:alpha val="43137"/>
                    </a:srgbClr>
                  </a:outerShdw>
                </a:effectLst>
              </a:rPr>
              <a:t>BACKGROUND OF EARTHQUAKE</a:t>
            </a:r>
            <a:endParaRPr lang="en-US" sz="6000" b="1" dirty="0">
              <a:solidFill>
                <a:schemeClr val="bg1"/>
              </a:solidFill>
              <a:effectLst>
                <a:outerShdw blurRad="38100" dist="38100" dir="2700000" algn="tl">
                  <a:srgbClr val="000000">
                    <a:alpha val="43137"/>
                  </a:srgbClr>
                </a:outerShdw>
              </a:effectLst>
              <a:latin typeface="Microsoft YaHei UI" pitchFamily="34" charset="-122"/>
              <a:ea typeface="Microsoft YaHei UI" pitchFamily="34" charset="-122"/>
            </a:endParaRPr>
          </a:p>
        </p:txBody>
      </p:sp>
      <p:sp>
        <p:nvSpPr>
          <p:cNvPr id="6" name="TextBox 5"/>
          <p:cNvSpPr txBox="1"/>
          <p:nvPr/>
        </p:nvSpPr>
        <p:spPr>
          <a:xfrm>
            <a:off x="1295400" y="2590800"/>
            <a:ext cx="10515600" cy="2062103"/>
          </a:xfrm>
          <a:prstGeom prst="rect">
            <a:avLst/>
          </a:prstGeom>
          <a:noFill/>
        </p:spPr>
        <p:txBody>
          <a:bodyPr wrap="square" rtlCol="0">
            <a:spAutoFit/>
          </a:bodyPr>
          <a:lstStyle/>
          <a:p>
            <a:pPr algn="just"/>
            <a:r>
              <a:rPr lang="en-US" sz="3200" dirty="0" smtClean="0">
                <a:effectLst>
                  <a:outerShdw blurRad="38100" dist="38100" dir="2700000" algn="tl">
                    <a:srgbClr val="000000">
                      <a:alpha val="43137"/>
                    </a:srgbClr>
                  </a:outerShdw>
                </a:effectLst>
              </a:rPr>
              <a:t>The </a:t>
            </a:r>
            <a:r>
              <a:rPr lang="en-US" sz="3200" dirty="0">
                <a:effectLst>
                  <a:outerShdw blurRad="38100" dist="38100" dir="2700000" algn="tl">
                    <a:srgbClr val="000000">
                      <a:alpha val="43137"/>
                    </a:srgbClr>
                  </a:outerShdw>
                </a:effectLst>
              </a:rPr>
              <a:t>world's largest earthquake with an instrumentally documented magnitude occurred on May 22, 1960 near Valdivia, in southern Chile. It was assigned a magnitude of 9.5 by the United States Geological Survey.</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3722" y="5266428"/>
            <a:ext cx="3823581" cy="274981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6729" y="5285478"/>
            <a:ext cx="4676993" cy="273076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285478"/>
            <a:ext cx="4241960" cy="2730762"/>
          </a:xfrm>
          <a:prstGeom prst="rect">
            <a:avLst/>
          </a:prstGeom>
        </p:spPr>
      </p:pic>
    </p:spTree>
    <p:extLst>
      <p:ext uri="{BB962C8B-B14F-4D97-AF65-F5344CB8AC3E}">
        <p14:creationId xmlns:p14="http://schemas.microsoft.com/office/powerpoint/2010/main" val="2629340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318</Words>
  <Application>Microsoft Office PowerPoint</Application>
  <PresentationFormat>Custom</PresentationFormat>
  <Paragraphs>56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GORKHA EARTHQUAKE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GORKHA EARTHQUAKE</dc:title>
  <dc:creator>Asus</dc:creator>
  <cp:lastModifiedBy>Asus</cp:lastModifiedBy>
  <cp:revision>18</cp:revision>
  <dcterms:created xsi:type="dcterms:W3CDTF">2022-12-21T15:54:31Z</dcterms:created>
  <dcterms:modified xsi:type="dcterms:W3CDTF">2022-12-21T18:48:02Z</dcterms:modified>
</cp:coreProperties>
</file>