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789" r:id="rId2"/>
  </p:sldMasterIdLst>
  <p:sldIdLst>
    <p:sldId id="256" r:id="rId3"/>
    <p:sldId id="258" r:id="rId4"/>
    <p:sldId id="257" r:id="rId5"/>
    <p:sldId id="259" r:id="rId6"/>
    <p:sldId id="261" r:id="rId7"/>
    <p:sldId id="260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mshu C" userId="b1715ac993f194cc" providerId="LiveId" clId="{1416BCF8-03D9-455F-B2C4-6A07888482CC}"/>
    <pc:docChg chg="custSel modSld sldOrd">
      <pc:chgData name="Himamshu C" userId="b1715ac993f194cc" providerId="LiveId" clId="{1416BCF8-03D9-455F-B2C4-6A07888482CC}" dt="2023-12-07T10:48:23.812" v="27" actId="27636"/>
      <pc:docMkLst>
        <pc:docMk/>
      </pc:docMkLst>
      <pc:sldChg chg="modSp mod">
        <pc:chgData name="Himamshu C" userId="b1715ac993f194cc" providerId="LiveId" clId="{1416BCF8-03D9-455F-B2C4-6A07888482CC}" dt="2023-12-07T10:45:54.606" v="5" actId="27636"/>
        <pc:sldMkLst>
          <pc:docMk/>
          <pc:sldMk cId="164716442" sldId="257"/>
        </pc:sldMkLst>
        <pc:spChg chg="mod">
          <ac:chgData name="Himamshu C" userId="b1715ac993f194cc" providerId="LiveId" clId="{1416BCF8-03D9-455F-B2C4-6A07888482CC}" dt="2023-12-07T10:45:54.606" v="5" actId="27636"/>
          <ac:spMkLst>
            <pc:docMk/>
            <pc:sldMk cId="164716442" sldId="257"/>
            <ac:spMk id="3" creationId="{B834B25C-25AD-025D-C300-A243AA5B7AAF}"/>
          </ac:spMkLst>
        </pc:spChg>
      </pc:sldChg>
      <pc:sldChg chg="modSp mod ord">
        <pc:chgData name="Himamshu C" userId="b1715ac993f194cc" providerId="LiveId" clId="{1416BCF8-03D9-455F-B2C4-6A07888482CC}" dt="2023-12-07T10:47:28.750" v="13"/>
        <pc:sldMkLst>
          <pc:docMk/>
          <pc:sldMk cId="2434122337" sldId="258"/>
        </pc:sldMkLst>
        <pc:spChg chg="mod">
          <ac:chgData name="Himamshu C" userId="b1715ac993f194cc" providerId="LiveId" clId="{1416BCF8-03D9-455F-B2C4-6A07888482CC}" dt="2023-12-07T10:47:12.354" v="11" actId="113"/>
          <ac:spMkLst>
            <pc:docMk/>
            <pc:sldMk cId="2434122337" sldId="258"/>
            <ac:spMk id="2" creationId="{0F7162BF-D09B-207C-4F11-29E00F79B2B4}"/>
          </ac:spMkLst>
        </pc:spChg>
        <pc:spChg chg="mod">
          <ac:chgData name="Himamshu C" userId="b1715ac993f194cc" providerId="LiveId" clId="{1416BCF8-03D9-455F-B2C4-6A07888482CC}" dt="2023-12-07T10:45:34.671" v="2" actId="20577"/>
          <ac:spMkLst>
            <pc:docMk/>
            <pc:sldMk cId="2434122337" sldId="258"/>
            <ac:spMk id="3" creationId="{9163FA1A-85EF-EBE2-213B-42D49072EA82}"/>
          </ac:spMkLst>
        </pc:spChg>
      </pc:sldChg>
      <pc:sldChg chg="modSp mod">
        <pc:chgData name="Himamshu C" userId="b1715ac993f194cc" providerId="LiveId" clId="{1416BCF8-03D9-455F-B2C4-6A07888482CC}" dt="2023-12-07T10:46:15.941" v="6" actId="14100"/>
        <pc:sldMkLst>
          <pc:docMk/>
          <pc:sldMk cId="2711249369" sldId="261"/>
        </pc:sldMkLst>
        <pc:spChg chg="mod">
          <ac:chgData name="Himamshu C" userId="b1715ac993f194cc" providerId="LiveId" clId="{1416BCF8-03D9-455F-B2C4-6A07888482CC}" dt="2023-12-07T10:46:15.941" v="6" actId="14100"/>
          <ac:spMkLst>
            <pc:docMk/>
            <pc:sldMk cId="2711249369" sldId="261"/>
            <ac:spMk id="3" creationId="{66AC40D7-1EFA-EE6C-92E9-43F1000A2757}"/>
          </ac:spMkLst>
        </pc:spChg>
      </pc:sldChg>
      <pc:sldChg chg="modSp mod">
        <pc:chgData name="Himamshu C" userId="b1715ac993f194cc" providerId="LiveId" clId="{1416BCF8-03D9-455F-B2C4-6A07888482CC}" dt="2023-12-07T10:46:25.142" v="7" actId="113"/>
        <pc:sldMkLst>
          <pc:docMk/>
          <pc:sldMk cId="1823479188" sldId="263"/>
        </pc:sldMkLst>
        <pc:spChg chg="mod">
          <ac:chgData name="Himamshu C" userId="b1715ac993f194cc" providerId="LiveId" clId="{1416BCF8-03D9-455F-B2C4-6A07888482CC}" dt="2023-12-07T10:46:25.142" v="7" actId="113"/>
          <ac:spMkLst>
            <pc:docMk/>
            <pc:sldMk cId="1823479188" sldId="263"/>
            <ac:spMk id="2" creationId="{51FB889F-731D-AE82-A6DF-ABC92B915075}"/>
          </ac:spMkLst>
        </pc:spChg>
      </pc:sldChg>
      <pc:sldChg chg="modSp mod">
        <pc:chgData name="Himamshu C" userId="b1715ac993f194cc" providerId="LiveId" clId="{1416BCF8-03D9-455F-B2C4-6A07888482CC}" dt="2023-12-07T10:46:59.805" v="10" actId="113"/>
        <pc:sldMkLst>
          <pc:docMk/>
          <pc:sldMk cId="3903131747" sldId="264"/>
        </pc:sldMkLst>
        <pc:spChg chg="mod">
          <ac:chgData name="Himamshu C" userId="b1715ac993f194cc" providerId="LiveId" clId="{1416BCF8-03D9-455F-B2C4-6A07888482CC}" dt="2023-12-07T10:46:59.805" v="10" actId="113"/>
          <ac:spMkLst>
            <pc:docMk/>
            <pc:sldMk cId="3903131747" sldId="264"/>
            <ac:spMk id="2" creationId="{9A2FBAED-3174-EB7E-4D8E-5E2A4369581A}"/>
          </ac:spMkLst>
        </pc:spChg>
      </pc:sldChg>
      <pc:sldChg chg="modSp mod">
        <pc:chgData name="Himamshu C" userId="b1715ac993f194cc" providerId="LiveId" clId="{1416BCF8-03D9-455F-B2C4-6A07888482CC}" dt="2023-12-07T10:48:23.812" v="27" actId="27636"/>
        <pc:sldMkLst>
          <pc:docMk/>
          <pc:sldMk cId="111674996" sldId="265"/>
        </pc:sldMkLst>
        <pc:spChg chg="mod">
          <ac:chgData name="Himamshu C" userId="b1715ac993f194cc" providerId="LiveId" clId="{1416BCF8-03D9-455F-B2C4-6A07888482CC}" dt="2023-12-07T10:48:23.812" v="27" actId="27636"/>
          <ac:spMkLst>
            <pc:docMk/>
            <pc:sldMk cId="111674996" sldId="265"/>
            <ac:spMk id="3" creationId="{AA402F93-7069-B095-B1A7-DE83DDF669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8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4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9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6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9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5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8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.cityofchicago.org/Transportation/Traffic-Crashes-Crashes/85ca-t3if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ty street with cars and buildings&#10;&#10;Description automatically generated">
            <a:extLst>
              <a:ext uri="{FF2B5EF4-FFF2-40B4-BE49-F238E27FC236}">
                <a16:creationId xmlns:a16="http://schemas.microsoft.com/office/drawing/2014/main" id="{EC6144CA-0561-FAA2-7945-46E5D9258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8" r="1381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839BC-1D7F-77F7-71E6-8EBEB6E9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700" b="1" kern="1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Chicago Traffic Analysis: Uncovering Trends for CTA Strategy</a:t>
            </a:r>
            <a:br>
              <a:rPr lang="en-US" sz="37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7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56F48-94C6-4EE7-9E33-9D668C9E7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083" y="48688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Chicago Transit Authority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Himamshu Chandrashekara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Chicago Transit Authority - Wikipedia">
            <a:extLst>
              <a:ext uri="{FF2B5EF4-FFF2-40B4-BE49-F238E27FC236}">
                <a16:creationId xmlns:a16="http://schemas.microsoft.com/office/drawing/2014/main" id="{AC137ECD-01D3-72E6-9AB2-35C94398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4" y="4867078"/>
            <a:ext cx="723265" cy="725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77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4E67DAB8-5602-0A60-EBC2-93A5654E9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" r="29958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FBAED-3174-EB7E-4D8E-5E2A4369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Actionable insights for the CTA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027E-A40D-E793-A044-C50745A51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trends observed suggest several areas for potential improvement in CTA's operational zones. These include: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parking regulations and street designs to prevent collisions with parked vehicles.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or improving public education campaigns focused on safe following distances and attentive driving to reduce rear-end collisions.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Reviewing and improving lane markings and signage to prevent sideswipe incidents.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with city planners to reevaluate intersection designs and traffic signal timings to reduce turning and angle collisions.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 the visibility of CTA vehicles and improving pedestrian and cyclist infrastructure in heavily trafficked areas.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0313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162BF-D09B-207C-4F11-29E00F79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b="1" dirty="0"/>
              <a:t>Objectives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BE4CE599-3D04-3B4B-4A9F-B667C6964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9" r="-1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FA1A-85EF-EBE2-213B-42D49072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 dirty="0"/>
              <a:t>When and where are crashes most likely?</a:t>
            </a:r>
          </a:p>
          <a:p>
            <a:r>
              <a:rPr lang="en-US" sz="1700" dirty="0"/>
              <a:t>What types of crashes are most likely? </a:t>
            </a:r>
          </a:p>
          <a:p>
            <a:r>
              <a:rPr lang="en-US" sz="1700" dirty="0"/>
              <a:t>Actionable insights for the CTA?</a:t>
            </a:r>
          </a:p>
        </p:txBody>
      </p:sp>
    </p:spTree>
    <p:extLst>
      <p:ext uri="{BB962C8B-B14F-4D97-AF65-F5344CB8AC3E}">
        <p14:creationId xmlns:p14="http://schemas.microsoft.com/office/powerpoint/2010/main" val="243412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E2DDF-87E5-54D8-CE7F-C1462A7E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B25C-25AD-025D-C300-A243AA5B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Traffic Crashes Dataset Overview: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37 columns, 786,386 rows.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Cleaned data from 2013.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Source: </a:t>
            </a:r>
            <a:r>
              <a:rPr lang="en-US" sz="1400" b="0" i="0" u="none" strike="noStrike" dirty="0">
                <a:effectLst/>
                <a:latin typeface="Söhne"/>
                <a:hlinkClick r:id="rId2"/>
              </a:rPr>
              <a:t>City of Chicago's Data Portal</a:t>
            </a:r>
            <a:r>
              <a:rPr lang="en-US" sz="1400" b="0" i="0" dirty="0">
                <a:effectLst/>
                <a:latin typeface="Söhne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Key Columns for Analysis: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CRASH_DATE:</a:t>
            </a:r>
            <a:r>
              <a:rPr lang="en-US" sz="1400" b="0" i="0" dirty="0">
                <a:effectLst/>
                <a:latin typeface="Söhne"/>
              </a:rPr>
              <a:t> Date and time of the crash.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POSTED_SPEED_LIMIT:</a:t>
            </a:r>
            <a:r>
              <a:rPr lang="en-US" sz="1400" b="0" i="0" dirty="0">
                <a:effectLst/>
                <a:latin typeface="Söhne"/>
              </a:rPr>
              <a:t> Speed limit at the crash location.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TRAFFIC_CONTROL_DEVICE, DEVICE_CONDITION:</a:t>
            </a:r>
            <a:r>
              <a:rPr lang="en-US" sz="1400" b="0" i="0" dirty="0">
                <a:effectLst/>
                <a:latin typeface="Söhne"/>
              </a:rPr>
              <a:t> Traffic control devices and their condition.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WEATHER_CONDITION, LIGHTING_CONDITION:</a:t>
            </a:r>
            <a:r>
              <a:rPr lang="en-US" sz="1400" b="0" i="0" dirty="0">
                <a:effectLst/>
                <a:latin typeface="Söhne"/>
              </a:rPr>
              <a:t> Weather and lighting conditions.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FIRST_CRASH_TYPE:</a:t>
            </a:r>
            <a:r>
              <a:rPr lang="en-US" sz="1400" b="0" i="0" dirty="0">
                <a:effectLst/>
                <a:latin typeface="Söhne"/>
              </a:rPr>
              <a:t> Type of the first collision.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TRAFFICWAY_TYPE:</a:t>
            </a:r>
            <a:r>
              <a:rPr lang="en-US" sz="1400" b="0" i="0" dirty="0">
                <a:effectLst/>
                <a:latin typeface="Söhne"/>
              </a:rPr>
              <a:t> Type of trafficway.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CRASH_HOUR, CRASH_DAY_OF_WEEK, CRASH_MONTH:</a:t>
            </a:r>
            <a:r>
              <a:rPr lang="en-US" sz="1400" b="0" i="0" dirty="0">
                <a:effectLst/>
                <a:latin typeface="Söhne"/>
              </a:rPr>
              <a:t> Timing of the crash.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LATITUDE, LONGITUDE, LOCATION:</a:t>
            </a:r>
            <a:r>
              <a:rPr lang="en-US" sz="1400" b="0" i="0" dirty="0">
                <a:effectLst/>
                <a:latin typeface="Söhne"/>
              </a:rPr>
              <a:t> Geographical coordinates.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5" name="Graphic 4" descr="Taxi">
            <a:extLst>
              <a:ext uri="{FF2B5EF4-FFF2-40B4-BE49-F238E27FC236}">
                <a16:creationId xmlns:a16="http://schemas.microsoft.com/office/drawing/2014/main" id="{ADF548A9-6FC4-9AE5-B465-DBE10A148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8FEF7-D18F-D3A8-7987-E6A9C76D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1800" b="1" dirty="0"/>
              <a:t>Temporal trends (time of day, day of week, and month) of traffic crashes in Chicago from 2013 to 2023. </a:t>
            </a:r>
            <a:br>
              <a:rPr lang="en-US" sz="1800" b="1" dirty="0"/>
            </a:br>
            <a:endParaRPr lang="en-US" sz="1800" b="1" dirty="0"/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5015535-9FE8-50D6-3A10-67E4BADF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53" y="630936"/>
            <a:ext cx="3640797" cy="54955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40D7-1EFA-EE6C-92E9-43F1000A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i="0" dirty="0">
                <a:effectLst/>
                <a:latin typeface="Söhne"/>
              </a:rPr>
              <a:t>Number of Crashes by Hour: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Lowest in early morning (2-5 AM).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Peaks in late afternoon and early evening (4-6 PM), aligning with rush hour.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Decreases in late evening and night.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0" dirty="0">
                <a:effectLst/>
                <a:latin typeface="Söhne"/>
              </a:rPr>
              <a:t>Number of Crashes by Day of the Week: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Stable from Sunday to Wednesday.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Slight increase on Thursday.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Significant jump on Friday (start of the weekend).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Decrease on Saturday.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0" dirty="0">
                <a:effectLst/>
                <a:latin typeface="Söhne"/>
              </a:rPr>
              <a:t>Number of Crashes by Month: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Lowest at the beginning of the year.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Steady increase, peaking in mid-year (warmer months).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Sharp increase in summer, potential peak travel season.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Decrease towards the end of the year.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711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FEF7-D18F-D3A8-7987-E6A9C76D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br>
              <a:rPr lang="en-US" sz="3400" b="1"/>
            </a:br>
            <a:endParaRPr lang="en-US" sz="3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40D7-1EFA-EE6C-92E9-43F1000A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70" y="517600"/>
            <a:ext cx="5160034" cy="3664351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Yearly Crash Occurrences: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Inferences: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Significant increase from 2014 to 2018 (20,000 approx. to 120,000 approx. ).</a:t>
            </a: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Potential factors: increased traffic volume, altered patterns, or reporting changes.</a:t>
            </a: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Post-2018: Slight decline or stabilization.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Implications: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Understanding peak years crucial for targeted interventions.</a:t>
            </a: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Further investigation into contributing factors needed.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Yearly Severity of Crashes: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Inferences: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Average total injuries sharply decrease from 2014 (1.4) to under 0.5.</a:t>
            </a: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Fatal injuries per crash decrease, though less pronounced.</a:t>
            </a: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Stabilization in subsequent years.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Implications: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Positive trend in road safety measures or emergency response.</a:t>
            </a:r>
          </a:p>
          <a:p>
            <a:pPr marL="1143000" marR="0" lvl="2" indent="-22860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Continuous monitoring vital for sustained improvements.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Overall Insight: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Notable spike in crashes around 2016-2017, peaking at 120,000.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Average total injuries per crash significantly decrease post-2014, indicating positive safety trends.</a:t>
            </a:r>
          </a:p>
        </p:txBody>
      </p:sp>
      <p:pic>
        <p:nvPicPr>
          <p:cNvPr id="4" name="Picture 3" descr="Uploaded image">
            <a:extLst>
              <a:ext uri="{FF2B5EF4-FFF2-40B4-BE49-F238E27FC236}">
                <a16:creationId xmlns:a16="http://schemas.microsoft.com/office/drawing/2014/main" id="{C4872180-761A-8892-76D3-C1E6437DAB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8"/>
          <a:stretch/>
        </p:blipFill>
        <p:spPr bwMode="auto">
          <a:xfrm>
            <a:off x="6264854" y="171371"/>
            <a:ext cx="4329359" cy="2743200"/>
          </a:xfrm>
          <a:prstGeom prst="rect">
            <a:avLst/>
          </a:prstGeom>
          <a:noFill/>
        </p:spPr>
      </p:pic>
      <p:pic>
        <p:nvPicPr>
          <p:cNvPr id="5" name="Picture 4" descr="Uploaded image">
            <a:extLst>
              <a:ext uri="{FF2B5EF4-FFF2-40B4-BE49-F238E27FC236}">
                <a16:creationId xmlns:a16="http://schemas.microsoft.com/office/drawing/2014/main" id="{16A0EC7F-7E4C-9CEE-814E-3C336FF7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4"/>
          <a:stretch/>
        </p:blipFill>
        <p:spPr bwMode="auto">
          <a:xfrm>
            <a:off x="6426572" y="2993994"/>
            <a:ext cx="4167641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124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46C5-260C-E55F-4B9D-37AAA622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Yearly Trend of Traffic Crashes</a:t>
            </a:r>
            <a:endParaRPr lang="en-US" sz="3400"/>
          </a:p>
        </p:txBody>
      </p:sp>
      <p:pic>
        <p:nvPicPr>
          <p:cNvPr id="7" name="Picture 6" descr="Uploaded image">
            <a:extLst>
              <a:ext uri="{FF2B5EF4-FFF2-40B4-BE49-F238E27FC236}">
                <a16:creationId xmlns:a16="http://schemas.microsoft.com/office/drawing/2014/main" id="{58F28014-7A78-2DD2-29E4-905DF5B1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45" y="1362240"/>
            <a:ext cx="6250063" cy="4078166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04EE-1B9A-9E09-06FF-515B3ACB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03001" cy="3492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Observation:</a:t>
            </a:r>
            <a:endParaRPr lang="en-US" sz="1400" b="0" i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Upward Trend:</a:t>
            </a:r>
            <a:r>
              <a:rPr lang="en-US" sz="1400" b="0" i="0">
                <a:effectLst/>
                <a:latin typeface="Söhne"/>
              </a:rPr>
              <a:t> Traffic crashes exhibit an ascending trend from 2015.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Peak in 2018:</a:t>
            </a:r>
            <a:r>
              <a:rPr lang="en-US" sz="1400" b="0" i="0">
                <a:effectLst/>
                <a:latin typeface="Söhne"/>
              </a:rPr>
              <a:t> Reaches a zenith with nearly 120,000 crashes.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Post-2018:</a:t>
            </a:r>
            <a:r>
              <a:rPr lang="en-US" sz="1400" b="0" i="0">
                <a:effectLst/>
                <a:latin typeface="Söhne"/>
              </a:rPr>
              <a:t> Slight decrease, maintaining levels around 100,000 to 110,000.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Interpretation:</a:t>
            </a:r>
            <a:endParaRPr lang="en-US" sz="1400" b="0" i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Initial Increase:</a:t>
            </a:r>
            <a:r>
              <a:rPr lang="en-US" sz="1400" b="0" i="0">
                <a:effectLst/>
                <a:latin typeface="Söhne"/>
              </a:rPr>
              <a:t> Addressed factors, halting the rise.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Persistent High Numbers:</a:t>
            </a:r>
            <a:r>
              <a:rPr lang="en-US" sz="1400" b="0" i="0">
                <a:effectLst/>
                <a:latin typeface="Söhne"/>
              </a:rPr>
              <a:t> Possible ongoing issues in traffic management or urban planning.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8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108E0-F1F4-E02C-9E0D-79F1E139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Traffic Control Devices By Crash Frequency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pic>
        <p:nvPicPr>
          <p:cNvPr id="4" name="Picture 3" descr="Uploaded image">
            <a:extLst>
              <a:ext uri="{FF2B5EF4-FFF2-40B4-BE49-F238E27FC236}">
                <a16:creationId xmlns:a16="http://schemas.microsoft.com/office/drawing/2014/main" id="{22B23351-0E40-01E9-DEF3-0AB61B6DF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96" y="1230674"/>
            <a:ext cx="7312457" cy="4296068"/>
          </a:xfrm>
          <a:prstGeom prst="rect">
            <a:avLst/>
          </a:prstGeom>
          <a:noFill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1AB3-E2E6-62FE-FA41-B930F9EF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049" y="2268007"/>
            <a:ext cx="4152371" cy="3557016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lack of controls is associated with the highest number of crashes, with approximately 450,000 incidents, emphasizing the need for adequate traffic control measures.</a:t>
            </a: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signals are related to over 200,000 crashes, which may suggest issues with signal timing or driver compliance.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8689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B889F-731D-AE82-A6DF-ABC92B91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 b="1" dirty="0"/>
              <a:t>Most Traffic Crash Analysis by Lighting and Weather Conditions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7E00-F461-612D-424D-9E260BAC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4960466" cy="3429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800" b="1" i="0" dirty="0">
                <a:effectLst/>
                <a:latin typeface="Söhne"/>
              </a:rPr>
              <a:t>Crashes by Lighting Conditions:</a:t>
            </a:r>
            <a:endParaRPr lang="en-US" sz="8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800" b="0" i="1" dirty="0">
                <a:effectLst/>
                <a:latin typeface="Söhne"/>
              </a:rPr>
              <a:t>Daylight:</a:t>
            </a:r>
            <a:r>
              <a:rPr lang="en-US" sz="800" b="0" i="0" dirty="0">
                <a:effectLst/>
                <a:latin typeface="Söhne"/>
              </a:rPr>
              <a:t> Over 400,000 incidents.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800" b="0" i="1" dirty="0">
                <a:effectLst/>
                <a:latin typeface="Söhne"/>
              </a:rPr>
              <a:t>Darkness without Street Lights:</a:t>
            </a:r>
            <a:r>
              <a:rPr lang="en-US" sz="800" b="0" i="0" dirty="0">
                <a:effectLst/>
                <a:latin typeface="Söhne"/>
              </a:rPr>
              <a:t> Approximately 150,000 crashes.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800" b="1" i="0" dirty="0">
                <a:effectLst/>
                <a:latin typeface="Söhne"/>
              </a:rPr>
              <a:t>Crashes by Weather Conditions:</a:t>
            </a:r>
            <a:endParaRPr lang="en-US" sz="8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800" b="0" i="1" dirty="0">
                <a:effectLst/>
                <a:latin typeface="Söhne"/>
              </a:rPr>
              <a:t>Clear Weather:</a:t>
            </a:r>
            <a:r>
              <a:rPr lang="en-US" sz="800" b="0" i="0" dirty="0">
                <a:effectLst/>
                <a:latin typeface="Söhne"/>
              </a:rPr>
              <a:t> Nearly 620,000 crashes.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800" b="0" i="1" dirty="0">
                <a:effectLst/>
                <a:latin typeface="Söhne"/>
              </a:rPr>
              <a:t>Rain:</a:t>
            </a:r>
            <a:r>
              <a:rPr lang="en-US" sz="800" b="0" i="0" dirty="0">
                <a:effectLst/>
                <a:latin typeface="Söhne"/>
              </a:rPr>
              <a:t> Around 70,000 incidents.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800" b="0" i="1" dirty="0">
                <a:effectLst/>
                <a:latin typeface="Söhne"/>
              </a:rPr>
              <a:t>Unknown:</a:t>
            </a:r>
            <a:r>
              <a:rPr lang="en-US" sz="800" b="0" i="0" dirty="0">
                <a:effectLst/>
                <a:latin typeface="Söhne"/>
              </a:rPr>
              <a:t> Approximately 70,000 crashes.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800" b="0" i="1" dirty="0">
                <a:effectLst/>
                <a:latin typeface="Söhne"/>
              </a:rPr>
              <a:t>Snow:</a:t>
            </a:r>
            <a:r>
              <a:rPr lang="en-US" sz="800" b="0" i="0" dirty="0">
                <a:effectLst/>
                <a:latin typeface="Söhne"/>
              </a:rPr>
              <a:t> About 70,000 incidents.</a:t>
            </a:r>
          </a:p>
          <a:p>
            <a:pPr>
              <a:lnSpc>
                <a:spcPct val="100000"/>
              </a:lnSpc>
            </a:pPr>
            <a:r>
              <a:rPr lang="en-US" sz="800" b="1" i="0" dirty="0">
                <a:effectLst/>
                <a:latin typeface="Söhne"/>
              </a:rPr>
              <a:t>Key Insights:</a:t>
            </a:r>
            <a:endParaRPr lang="en-US" sz="800" b="0" i="0" dirty="0">
              <a:effectLst/>
              <a:latin typeface="Söhne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00" b="1" i="0" dirty="0">
                <a:effectLst/>
                <a:latin typeface="Söhne"/>
              </a:rPr>
              <a:t>Daylight Incidents:</a:t>
            </a:r>
            <a:r>
              <a:rPr lang="en-US" sz="800" b="0" i="0" dirty="0">
                <a:effectLst/>
                <a:latin typeface="Söhne"/>
              </a:rPr>
              <a:t> High number indicates a correlation with increased traffic volume and better visibility during the day.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00" b="1" i="0" dirty="0">
                <a:effectLst/>
                <a:latin typeface="Söhne"/>
              </a:rPr>
              <a:t>Darkness Impact:</a:t>
            </a:r>
            <a:r>
              <a:rPr lang="en-US" sz="800" b="0" i="0" dirty="0">
                <a:effectLst/>
                <a:latin typeface="Söhne"/>
              </a:rPr>
              <a:t> Significant number underlines the importance of street lighting for road safety.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00" b="1" i="0" dirty="0">
                <a:effectLst/>
                <a:latin typeface="Söhne"/>
              </a:rPr>
              <a:t>Clear Weather Dominance:</a:t>
            </a:r>
            <a:r>
              <a:rPr lang="en-US" sz="800" b="0" i="0" dirty="0">
                <a:effectLst/>
                <a:latin typeface="Söhne"/>
              </a:rPr>
              <a:t> Majority of crashes occur in clear weather, hinting at potential factors like driver overconfidence or inattention.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800" b="1" i="0" dirty="0">
                <a:effectLst/>
                <a:latin typeface="Söhne"/>
              </a:rPr>
              <a:t>Weather Influence:</a:t>
            </a:r>
            <a:r>
              <a:rPr lang="en-US" sz="800" b="0" i="0" dirty="0">
                <a:effectLst/>
                <a:latin typeface="Söhne"/>
              </a:rPr>
              <a:t> Rain, unknown, and snow contribute to a significant number of incidents, emphasizing the impact of weather conditions on road safety.</a:t>
            </a:r>
          </a:p>
          <a:p>
            <a:pPr>
              <a:lnSpc>
                <a:spcPct val="100000"/>
              </a:lnSpc>
            </a:pPr>
            <a:endParaRPr lang="en-US" sz="800" dirty="0"/>
          </a:p>
        </p:txBody>
      </p:sp>
      <p:pic>
        <p:nvPicPr>
          <p:cNvPr id="5" name="Picture 4" descr="Uploaded image">
            <a:extLst>
              <a:ext uri="{FF2B5EF4-FFF2-40B4-BE49-F238E27FC236}">
                <a16:creationId xmlns:a16="http://schemas.microsoft.com/office/drawing/2014/main" id="{4C661455-EE55-978B-86EC-6764B4A2CA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20"/>
          <a:stretch/>
        </p:blipFill>
        <p:spPr bwMode="auto">
          <a:xfrm>
            <a:off x="7520767" y="728210"/>
            <a:ext cx="4014476" cy="2651760"/>
          </a:xfrm>
          <a:prstGeom prst="rect">
            <a:avLst/>
          </a:prstGeom>
          <a:noFill/>
        </p:spPr>
      </p:pic>
      <p:pic>
        <p:nvPicPr>
          <p:cNvPr id="4" name="Picture 3" descr="Uploaded image">
            <a:extLst>
              <a:ext uri="{FF2B5EF4-FFF2-40B4-BE49-F238E27FC236}">
                <a16:creationId xmlns:a16="http://schemas.microsoft.com/office/drawing/2014/main" id="{705FCA1E-7C75-5DD8-129C-A9F07F096A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503761" y="3478030"/>
            <a:ext cx="4048488" cy="2651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347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C4078-4AC0-4075-3446-FE1C89FE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Key Findings on Crash Types and Frequencies in Chicago</a:t>
            </a:r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2F93-7069-B095-B1A7-DE83DDF6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86" y="2114220"/>
            <a:ext cx="7105504" cy="43603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Parked Motor Vehicle Collisions: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Observation:</a:t>
            </a:r>
            <a:r>
              <a:rPr lang="en-US" sz="1200" b="0" i="0" dirty="0">
                <a:effectLst/>
                <a:latin typeface="Söhne"/>
              </a:rPr>
              <a:t> Most frequent type.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Potential Issues:</a:t>
            </a:r>
            <a:r>
              <a:rPr lang="en-US" sz="1200" b="0" i="0" dirty="0">
                <a:effectLst/>
                <a:latin typeface="Söhne"/>
              </a:rPr>
              <a:t> Street parking layouts, driver inattention, parking regulation.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Rear-End Collisions: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Observation:</a:t>
            </a:r>
            <a:r>
              <a:rPr lang="en-US" sz="1200" b="0" i="0" dirty="0">
                <a:effectLst/>
                <a:latin typeface="Söhne"/>
              </a:rPr>
              <a:t> Second most common.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Potential Factors:</a:t>
            </a:r>
            <a:r>
              <a:rPr lang="en-US" sz="1200" b="0" i="0" dirty="0">
                <a:effectLst/>
                <a:latin typeface="Söhne"/>
              </a:rPr>
              <a:t> Driver distraction, tailgating, traffic flow fluctuations, CTA stops.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Sideswipe Collisions (Same Direction):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Observation:</a:t>
            </a:r>
            <a:r>
              <a:rPr lang="en-US" sz="1200" b="0" i="0" dirty="0">
                <a:effectLst/>
                <a:latin typeface="Söhne"/>
              </a:rPr>
              <a:t> Prevalent.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Possible Causes:</a:t>
            </a:r>
            <a:r>
              <a:rPr lang="en-US" sz="1200" b="0" i="0" dirty="0">
                <a:effectLst/>
                <a:latin typeface="Söhne"/>
              </a:rPr>
              <a:t> Lane changing, merging, interaction with CTA buses.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Turning Accidents and Angle Collisions: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Observation:</a:t>
            </a:r>
            <a:r>
              <a:rPr lang="en-US" sz="1200" b="0" i="0" dirty="0">
                <a:effectLst/>
                <a:latin typeface="Söhne"/>
              </a:rPr>
              <a:t> Common, especially at intersections.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Potential Challenges:</a:t>
            </a:r>
            <a:r>
              <a:rPr lang="en-US" sz="1200" b="0" i="0" dirty="0">
                <a:effectLst/>
                <a:latin typeface="Söhne"/>
              </a:rPr>
              <a:t> Traffic signal timings, intersection design, driver behaviors.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Collisions with Fixed Objects:</a:t>
            </a:r>
            <a:endParaRPr lang="en-US" sz="1200" b="0" i="0" dirty="0">
              <a:effectLst/>
              <a:latin typeface="Söhne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Observation:</a:t>
            </a:r>
            <a:r>
              <a:rPr lang="en-US" sz="1200" b="0" i="0" dirty="0">
                <a:effectLst/>
                <a:latin typeface="Söhne"/>
              </a:rPr>
              <a:t> Considerable.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200" b="0" i="1" dirty="0">
                <a:effectLst/>
                <a:latin typeface="Söhne"/>
              </a:rPr>
              <a:t>Possible Links:</a:t>
            </a:r>
            <a:r>
              <a:rPr lang="en-US" sz="1200" b="0" i="0" dirty="0">
                <a:effectLst/>
                <a:latin typeface="Söhne"/>
              </a:rPr>
              <a:t> Driver error, poor visibility, road design challenges.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4" name="Picture 3" descr="A graph showing different types of crumbled crumbles&#10;&#10;Description automatically generated">
            <a:extLst>
              <a:ext uri="{FF2B5EF4-FFF2-40B4-BE49-F238E27FC236}">
                <a16:creationId xmlns:a16="http://schemas.microsoft.com/office/drawing/2014/main" id="{243C70DE-A23D-DB81-4907-FD3FABD4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60" y="1978027"/>
            <a:ext cx="4958165" cy="28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49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73</TotalTime>
  <Words>957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Avenir Next LT Pro</vt:lpstr>
      <vt:lpstr>Calibri</vt:lpstr>
      <vt:lpstr>Rockwell</vt:lpstr>
      <vt:lpstr>Rockwell Condensed</vt:lpstr>
      <vt:lpstr>Segoe UI</vt:lpstr>
      <vt:lpstr>Söhne</vt:lpstr>
      <vt:lpstr>Symbol</vt:lpstr>
      <vt:lpstr>Wingdings</vt:lpstr>
      <vt:lpstr>AccentBoxVTI</vt:lpstr>
      <vt:lpstr>Wood Type</vt:lpstr>
      <vt:lpstr>Chicago Traffic Analysis: Uncovering Trends for CTA Strategy </vt:lpstr>
      <vt:lpstr>Objectives</vt:lpstr>
      <vt:lpstr>Overview</vt:lpstr>
      <vt:lpstr>Temporal trends (time of day, day of week, and month) of traffic crashes in Chicago from 2013 to 2023.  </vt:lpstr>
      <vt:lpstr> </vt:lpstr>
      <vt:lpstr>Yearly Trend of Traffic Crashes</vt:lpstr>
      <vt:lpstr>Top 10 Traffic Control Devices By Crash Frequency: </vt:lpstr>
      <vt:lpstr>Most Traffic Crash Analysis by Lighting and Weather Conditions</vt:lpstr>
      <vt:lpstr>Top 5 Key Findings on Crash Types and Frequencies in Chicago</vt:lpstr>
      <vt:lpstr>Actionable insights for the CTA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Traffic Analysis: Uncovering Trends for CTA Strategy </dc:title>
  <dc:creator>Himamshu C</dc:creator>
  <cp:lastModifiedBy>Himamshu C</cp:lastModifiedBy>
  <cp:revision>11</cp:revision>
  <dcterms:created xsi:type="dcterms:W3CDTF">2023-12-07T09:23:47Z</dcterms:created>
  <dcterms:modified xsi:type="dcterms:W3CDTF">2023-12-07T10:48:25Z</dcterms:modified>
</cp:coreProperties>
</file>