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Franklin Gothic Demi" panose="020B0703020102020204" pitchFamily="34" charset="0"/>
      <p:regular r:id="rId12"/>
      <p:italic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AEC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" Type="http://schemas.openxmlformats.org/officeDocument/2006/relationships/image" Target="../media/image2.jp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24" Type="http://schemas.openxmlformats.org/officeDocument/2006/relationships/image" Target="../media/image21.sv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1" y="1299860"/>
            <a:ext cx="5687530" cy="54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Government of Jammu and Kashmir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1355</a:t>
            </a:r>
            <a:endParaRPr lang="en-IN" b="0" i="0" dirty="0">
              <a:solidFill>
                <a:srgbClr val="212529"/>
              </a:solidFill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Developing solutions to effective       market linkage and promotion of One District One Product.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BAZINGAA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HIMANCHAL KHATTRI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Institute C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ode (AISHE): </a:t>
            </a:r>
            <a:r>
              <a:rPr lang="en-IN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U-0643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GALGOTIAS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UNIVERSITY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40907" y="148172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473AC-2332-3F5C-F542-C3BD9A994AF5}"/>
              </a:ext>
            </a:extLst>
          </p:cNvPr>
          <p:cNvSpPr txBox="1"/>
          <p:nvPr/>
        </p:nvSpPr>
        <p:spPr>
          <a:xfrm flipH="1">
            <a:off x="5823750" y="6055360"/>
            <a:ext cx="48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AEC896"/>
                </a:solidFill>
                <a:latin typeface="Franklin Gothic Demi" panose="020B0703020102020204" pitchFamily="34" charset="0"/>
                <a:ea typeface="Franklin Gothic"/>
                <a:cs typeface="Forte Forward" panose="020F0502020204030204" pitchFamily="2" charset="0"/>
                <a:sym typeface="Franklin Gothic"/>
              </a:rPr>
              <a:t>Theme</a:t>
            </a:r>
            <a:r>
              <a:rPr lang="en-US" sz="1800" dirty="0">
                <a:solidFill>
                  <a:srgbClr val="AEC8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1" dirty="0">
                <a:solidFill>
                  <a:srgbClr val="AEC896"/>
                </a:solidFill>
                <a:latin typeface="Franklin Gothic Demi" panose="020B0703020102020204" pitchFamily="34" charset="0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sz="1800" dirty="0">
                <a:solidFill>
                  <a:srgbClr val="AEC8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IN" sz="1800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Heritage &amp; Culture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Franklin Gothic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7" y="-124863"/>
            <a:ext cx="6096000" cy="6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0485" y="503036"/>
            <a:ext cx="6822028" cy="62208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 :</a:t>
            </a:r>
            <a:endParaRPr dirty="0"/>
          </a:p>
          <a:p>
            <a:pPr marL="0" lvl="0" indent="0"/>
            <a:r>
              <a:rPr lang="en-US" sz="1400" dirty="0"/>
              <a:t>We’re here for a solution by creating an </a:t>
            </a:r>
            <a:r>
              <a:rPr lang="en-US" sz="1400" b="1" dirty="0"/>
              <a:t>android</a:t>
            </a:r>
            <a:r>
              <a:rPr lang="en-US" sz="1400" dirty="0"/>
              <a:t> and </a:t>
            </a:r>
            <a:r>
              <a:rPr lang="en-US" sz="1400" b="1" dirty="0"/>
              <a:t>web-based</a:t>
            </a:r>
            <a:r>
              <a:rPr lang="en-US" sz="1400" dirty="0"/>
              <a:t> portals that will serve as a platform for local artisan , vendors and craftsmen to showcase their rich cultures and traditions under the scheme of </a:t>
            </a:r>
            <a:r>
              <a:rPr lang="en-US" sz="1400" b="1" dirty="0"/>
              <a:t>ODOP</a:t>
            </a:r>
            <a:r>
              <a:rPr lang="en-US" sz="1400" dirty="0"/>
              <a:t> , </a:t>
            </a:r>
            <a:r>
              <a:rPr lang="en-IN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to promote local startups 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and boost rural and  small-scale industries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.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Prototype will function as follows </a:t>
            </a:r>
            <a:r>
              <a:rPr lang="en-IN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</a:t>
            </a:r>
            <a:r>
              <a:rPr lang="en-IN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: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</a:endParaRPr>
          </a:p>
        </p:txBody>
      </p:sp>
      <p:pic>
        <p:nvPicPr>
          <p:cNvPr id="3" name="Picture Placeholder 2" descr="A diagram of a payment method&#10;&#10;Description automatically generated">
            <a:extLst>
              <a:ext uri="{FF2B5EF4-FFF2-40B4-BE49-F238E27FC236}">
                <a16:creationId xmlns:a16="http://schemas.microsoft.com/office/drawing/2014/main" id="{D281ABC2-AE21-82B3-4909-71C5E888D59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634" r="1634"/>
          <a:stretch>
            <a:fillRect/>
          </a:stretch>
        </p:blipFill>
        <p:spPr>
          <a:xfrm>
            <a:off x="6983322" y="217980"/>
            <a:ext cx="5084391" cy="35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061200" y="3820783"/>
            <a:ext cx="4889376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7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832EB30-1408-9791-3F9C-778DE584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569" y="4301834"/>
            <a:ext cx="646359" cy="646359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61A62659-0230-92B0-922F-04924E0EE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494" y="4157512"/>
            <a:ext cx="601186" cy="849294"/>
          </a:xfrm>
          <a:prstGeom prst="rect">
            <a:avLst/>
          </a:prstGeom>
        </p:spPr>
      </p:pic>
      <p:pic>
        <p:nvPicPr>
          <p:cNvPr id="10" name="Picture 9" descr="A logo of a html website&#10;&#10;Description automatically generated with medium confidence">
            <a:extLst>
              <a:ext uri="{FF2B5EF4-FFF2-40B4-BE49-F238E27FC236}">
                <a16:creationId xmlns:a16="http://schemas.microsoft.com/office/drawing/2014/main" id="{1D3939A9-8580-CBFA-D5DE-32281A388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33" b="89778" l="9778" r="89778">
                        <a14:foregroundMark x1="18222" y1="11556" x2="62667" y2="20889"/>
                        <a14:foregroundMark x1="62667" y1="20889" x2="87111" y2="16000"/>
                        <a14:foregroundMark x1="87111" y1="16000" x2="57778" y2="2222"/>
                        <a14:foregroundMark x1="57778" y1="2222" x2="19556" y2="8444"/>
                        <a14:foregroundMark x1="19556" y1="8444" x2="19556" y2="10667"/>
                        <a14:foregroundMark x1="19556" y1="4889" x2="16889" y2="24889"/>
                        <a14:foregroundMark x1="17778" y1="1778" x2="16889" y2="19556"/>
                        <a14:foregroundMark x1="19111" y1="1333" x2="36000" y2="3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1200" y="4157512"/>
            <a:ext cx="849294" cy="849294"/>
          </a:xfrm>
          <a:prstGeom prst="rect">
            <a:avLst/>
          </a:prstGeom>
        </p:spPr>
      </p:pic>
      <p:pic>
        <p:nvPicPr>
          <p:cNvPr id="11" name="Picture 10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F3E53F57-144F-AC80-52A7-4351C663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800" y="5973560"/>
            <a:ext cx="1023287" cy="464013"/>
          </a:xfrm>
          <a:prstGeom prst="rect">
            <a:avLst/>
          </a:prstGeom>
        </p:spPr>
      </p:pic>
      <p:pic>
        <p:nvPicPr>
          <p:cNvPr id="12" name="Picture 11" descr="A blue and white symbol&#10;&#10;Description automatically generated">
            <a:extLst>
              <a:ext uri="{FF2B5EF4-FFF2-40B4-BE49-F238E27FC236}">
                <a16:creationId xmlns:a16="http://schemas.microsoft.com/office/drawing/2014/main" id="{7FD9C2FB-2D68-2203-B1D0-2A2AE521C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7531" y="5189707"/>
            <a:ext cx="692963" cy="600951"/>
          </a:xfrm>
          <a:prstGeom prst="rect">
            <a:avLst/>
          </a:prstGeom>
        </p:spPr>
      </p:pic>
      <p:pic>
        <p:nvPicPr>
          <p:cNvPr id="13" name="Picture 12" descr="A logo with a smile&#10;&#10;Description automatically generated">
            <a:extLst>
              <a:ext uri="{FF2B5EF4-FFF2-40B4-BE49-F238E27FC236}">
                <a16:creationId xmlns:a16="http://schemas.microsoft.com/office/drawing/2014/main" id="{2AAA42EF-AA8F-DC1E-2B2B-D6F504E2CD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9992" y="5973560"/>
            <a:ext cx="1088596" cy="563213"/>
          </a:xfrm>
          <a:prstGeom prst="rect">
            <a:avLst/>
          </a:prstGeom>
        </p:spPr>
      </p:pic>
      <p:pic>
        <p:nvPicPr>
          <p:cNvPr id="14" name="Picture 13" descr="A blue and yellow snake logo&#10;&#10;Description automatically generated">
            <a:extLst>
              <a:ext uri="{FF2B5EF4-FFF2-40B4-BE49-F238E27FC236}">
                <a16:creationId xmlns:a16="http://schemas.microsoft.com/office/drawing/2014/main" id="{92CB4C55-4767-37CB-EAB7-44E1D662C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0745" y="4250761"/>
            <a:ext cx="769473" cy="844982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E498C15-409A-210E-3C9A-33BF5E77E9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3455" y1="53552" x2="49818" y2="84699"/>
                        <a14:foregroundMark x1="49818" y1="84699" x2="67636" y2="66667"/>
                        <a14:foregroundMark x1="67636" y1="66667" x2="52727" y2="51366"/>
                        <a14:foregroundMark x1="60000" y1="78142" x2="60000" y2="78142"/>
                        <a14:foregroundMark x1="54545" y1="84153" x2="67636" y2="74317"/>
                        <a14:foregroundMark x1="60000" y1="69399" x2="60000" y2="69399"/>
                        <a14:foregroundMark x1="53091" y1="71585" x2="53091" y2="71585"/>
                        <a14:backgroundMark x1="48364" y1="86339" x2="48364" y2="86339"/>
                        <a14:backgroundMark x1="49091" y1="86339" x2="49091" y2="86339"/>
                        <a14:backgroundMark x1="49818" y1="85792" x2="49818" y2="85792"/>
                        <a14:backgroundMark x1="48364" y1="84699" x2="48364" y2="84699"/>
                        <a14:backgroundMark x1="49818" y1="84699" x2="49818" y2="84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6308" y="5673581"/>
            <a:ext cx="1578346" cy="1050318"/>
          </a:xfrm>
          <a:prstGeom prst="rect">
            <a:avLst/>
          </a:prstGeom>
        </p:spPr>
      </p:pic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F45F1CCD-31A9-076C-DC80-6E5B786BD9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654" y="5227020"/>
            <a:ext cx="1132635" cy="566318"/>
          </a:xfrm>
          <a:prstGeom prst="rect">
            <a:avLst/>
          </a:prstGeom>
        </p:spPr>
      </p:pic>
      <p:pic>
        <p:nvPicPr>
          <p:cNvPr id="17" name="Picture 16" descr="A logo for a blockchain technology&#10;&#10;Description automatically generated">
            <a:extLst>
              <a:ext uri="{FF2B5EF4-FFF2-40B4-BE49-F238E27FC236}">
                <a16:creationId xmlns:a16="http://schemas.microsoft.com/office/drawing/2014/main" id="{47F6CDE1-DC75-D45D-341B-CC15220172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46691" y="5620850"/>
            <a:ext cx="915923" cy="915923"/>
          </a:xfrm>
          <a:prstGeom prst="rect">
            <a:avLst/>
          </a:prstGeom>
        </p:spPr>
      </p:pic>
      <p:pic>
        <p:nvPicPr>
          <p:cNvPr id="18" name="Picture 17" descr="A logo of a device&#10;&#10;Description automatically generated">
            <a:extLst>
              <a:ext uri="{FF2B5EF4-FFF2-40B4-BE49-F238E27FC236}">
                <a16:creationId xmlns:a16="http://schemas.microsoft.com/office/drawing/2014/main" id="{2F2DD013-8D93-370D-A552-26833D1187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74435" y="4250761"/>
            <a:ext cx="700545" cy="697432"/>
          </a:xfrm>
          <a:prstGeom prst="rect">
            <a:avLst/>
          </a:prstGeom>
        </p:spPr>
      </p:pic>
      <p:pic>
        <p:nvPicPr>
          <p:cNvPr id="19" name="Picture 18" descr="A yellow and black logo&#10;&#10;Description automatically generated">
            <a:extLst>
              <a:ext uri="{FF2B5EF4-FFF2-40B4-BE49-F238E27FC236}">
                <a16:creationId xmlns:a16="http://schemas.microsoft.com/office/drawing/2014/main" id="{90E0B9EE-36B2-1F74-A7F8-70DC53CFAF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64860" y="4184857"/>
            <a:ext cx="821950" cy="821950"/>
          </a:xfrm>
          <a:prstGeom prst="rect">
            <a:avLst/>
          </a:prstGeom>
        </p:spPr>
      </p:pic>
      <p:pic>
        <p:nvPicPr>
          <p:cNvPr id="20" name="Picture 19" descr="A logo with blue triangles&#10;&#10;Description automatically generated">
            <a:extLst>
              <a:ext uri="{FF2B5EF4-FFF2-40B4-BE49-F238E27FC236}">
                <a16:creationId xmlns:a16="http://schemas.microsoft.com/office/drawing/2014/main" id="{D70E9DCF-4E5B-67E4-05A9-1B975822F0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50183" y="5200327"/>
            <a:ext cx="1024864" cy="484138"/>
          </a:xfrm>
          <a:prstGeom prst="rect">
            <a:avLst/>
          </a:prstGeom>
        </p:spPr>
      </p:pic>
      <p:pic>
        <p:nvPicPr>
          <p:cNvPr id="21" name="Picture 20" descr="A green robot with two ears&#10;&#10;Description automatically generated">
            <a:extLst>
              <a:ext uri="{FF2B5EF4-FFF2-40B4-BE49-F238E27FC236}">
                <a16:creationId xmlns:a16="http://schemas.microsoft.com/office/drawing/2014/main" id="{F06482E1-B7AD-6823-062F-4DE149D0556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25081" y="5818767"/>
            <a:ext cx="497229" cy="583703"/>
          </a:xfrm>
          <a:prstGeom prst="rect">
            <a:avLst/>
          </a:prstGeom>
        </p:spPr>
      </p:pic>
      <p:pic>
        <p:nvPicPr>
          <p:cNvPr id="22" name="Picture 21" descr="A green leaf with text&#10;&#10;Description automatically generated">
            <a:extLst>
              <a:ext uri="{FF2B5EF4-FFF2-40B4-BE49-F238E27FC236}">
                <a16:creationId xmlns:a16="http://schemas.microsoft.com/office/drawing/2014/main" id="{5DDCF8B7-6F59-F4B1-A5C6-C667C3EB61E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8027" y="5123869"/>
            <a:ext cx="632156" cy="632156"/>
          </a:xfrm>
          <a:prstGeom prst="rect">
            <a:avLst/>
          </a:prstGeom>
        </p:spPr>
      </p:pic>
      <p:pic>
        <p:nvPicPr>
          <p:cNvPr id="23" name="Picture 22" descr="A purple oval with black letters&#10;&#10;Description automatically generated">
            <a:extLst>
              <a:ext uri="{FF2B5EF4-FFF2-40B4-BE49-F238E27FC236}">
                <a16:creationId xmlns:a16="http://schemas.microsoft.com/office/drawing/2014/main" id="{210D8BCA-EF42-4F6B-AED7-0CA56E8A59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93163" y="5194754"/>
            <a:ext cx="897713" cy="484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10542E-5F12-6904-77FC-0F651480812F}"/>
              </a:ext>
            </a:extLst>
          </p:cNvPr>
          <p:cNvSpPr txBox="1"/>
          <p:nvPr/>
        </p:nvSpPr>
        <p:spPr>
          <a:xfrm>
            <a:off x="124287" y="2118476"/>
            <a:ext cx="67837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Users, including artisans, producers, buyers, and government officials, can register on the platform.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KYC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verification is performed to ensure the authenticity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Artisans and producers from different districts of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Jammu and Kashmir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can select their respective district and the specific product they want to promote under the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ODOP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core of the platform relies 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B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lockchain technology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for data security and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Registered artisans and producers can list their products on the platform, including product details, images, pricing, and production capacity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platform includes an e-commerce marketplace where buyers, both domestic and international, can browse and purchase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ODOP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Blockchain records and verifies eligibility criteria, simplifying the application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platform’s 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algorithm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provides insights into market trends, demand, and supply patterns, helping artisans make informed decisions.</a:t>
            </a: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Buyers can leave reviews and feedback; this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feedback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loop helps artisans improve their products and build trust with consumers.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Government officials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have access to real-time data on the platform, enabling them to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monitor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progress of the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ODOP scheme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effectively.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8F474-D03D-D291-B9F7-BEE3D62EB11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19617" y="282441"/>
            <a:ext cx="1761869" cy="964392"/>
          </a:xfrm>
          <a:prstGeom prst="rect">
            <a:avLst/>
          </a:prstGeom>
        </p:spPr>
      </p:pic>
      <p:pic>
        <p:nvPicPr>
          <p:cNvPr id="25" name="Graphic 24" descr="Blog with solid fill">
            <a:extLst>
              <a:ext uri="{FF2B5EF4-FFF2-40B4-BE49-F238E27FC236}">
                <a16:creationId xmlns:a16="http://schemas.microsoft.com/office/drawing/2014/main" id="{2C843B50-3551-CE47-E3AA-CB38469C6CC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83111" y="2383327"/>
            <a:ext cx="405970" cy="405970"/>
          </a:xfrm>
          <a:prstGeom prst="rect">
            <a:avLst/>
          </a:prstGeom>
        </p:spPr>
      </p:pic>
      <p:pic>
        <p:nvPicPr>
          <p:cNvPr id="27" name="Graphic 26" descr="Loan with solid fill">
            <a:extLst>
              <a:ext uri="{FF2B5EF4-FFF2-40B4-BE49-F238E27FC236}">
                <a16:creationId xmlns:a16="http://schemas.microsoft.com/office/drawing/2014/main" id="{AEECA158-6081-6BA3-9CE8-00381B15D2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26653" y="189086"/>
            <a:ext cx="570053" cy="570053"/>
          </a:xfrm>
          <a:prstGeom prst="rect">
            <a:avLst/>
          </a:prstGeom>
        </p:spPr>
      </p:pic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396815A4-BE7E-AEFE-B899-57A12CA6A68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36566" y="2901110"/>
            <a:ext cx="581487" cy="581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278129"/>
            <a:ext cx="5780809" cy="114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1280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576578"/>
            <a:ext cx="4838701" cy="42814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When the local products of each districts gets registered on the platform  ,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 awareness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will spread about the rich culture and heritage of every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unique Districts 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Buyers, both domestic and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international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, can explore and purchase ODOP products.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platform supports rural artisans and small-scale industries, helping them grow and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contribute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to the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local economy.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Promoting ODOP products through the platform encourages sustainable,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eco-friendly 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production practices and products often reflect the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cultural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heritage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of a region 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The platform can highlight and preserve these cultural elements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All of this help reducing 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unemployment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figures 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400" b="1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12804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Showstopper’s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576578"/>
            <a:ext cx="4838701" cy="42814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Secure and transparent payment processing using blockchain technology ensures that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transactions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are tamper proof and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trustworthy .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>
              <a:solidFill>
                <a:srgbClr val="D1D5DB"/>
              </a:solidFill>
              <a:latin typeface="Söhne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By using ml algorithm , trends can be sorted,  and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it will be helpful for the manufacturers to keep track of their inventory 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sym typeface="Libre Franklin"/>
              </a:rPr>
              <a:t>An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sym typeface="Libre Franklin"/>
              </a:rPr>
              <a:t>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sym typeface="Libre Franklin"/>
              </a:rPr>
              <a:t> chatbot can also be integrated to assist the users in case of any case assistance 24/7  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sym typeface="Libre Franklin"/>
              </a:rPr>
              <a:t>Regional and other official  languages can also be added 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ibre Franklin" pitchFamily="2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  <a:sym typeface="Libre Franklin"/>
              </a:rPr>
              <a:t>An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  <a:sym typeface="Libre Franklin"/>
              </a:rPr>
              <a:t>API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  <a:sym typeface="Libre Franklin"/>
              </a:rPr>
              <a:t> using google maps to make platform more responsive can also be used .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i="0" dirty="0">
              <a:solidFill>
                <a:schemeClr val="dk1"/>
              </a:solidFill>
              <a:effectLst/>
              <a:latin typeface="Libre Franklin"/>
              <a:sym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Mobile-Friendly and User-Friendly Interface.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By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itchFamily="2" charset="0"/>
              </a:rPr>
              <a:t>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nsuring  that the platform is accessible and easy to navigate on mobile devices, catering to a wider audience.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Himanchal 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Khattri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 : </a:t>
            </a:r>
            <a:r>
              <a:rPr lang="en-US" sz="1200" dirty="0" err="1"/>
              <a:t>Btech</a:t>
            </a:r>
            <a:r>
              <a:rPr lang="en-US" sz="1200" dirty="0"/>
              <a:t> 				Stream : CSE		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Anmol Sharma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			Year : 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Ayush Abhishek Gupta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			Year : 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Lalit Chaudhary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		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Neha Kushwaha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			Year : 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Utkarsh Bhola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			Year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777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Noto Sans Symbols</vt:lpstr>
      <vt:lpstr>Libre Franklin</vt:lpstr>
      <vt:lpstr>Arial</vt:lpstr>
      <vt:lpstr>Franklin Gothic</vt:lpstr>
      <vt:lpstr>Calibri</vt:lpstr>
      <vt:lpstr>Söhne</vt:lpstr>
      <vt:lpstr>montserratregular</vt:lpstr>
      <vt:lpstr>Franklin Gothic Demi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himanchal 03</cp:lastModifiedBy>
  <cp:revision>6</cp:revision>
  <dcterms:created xsi:type="dcterms:W3CDTF">2022-02-11T07:14:46Z</dcterms:created>
  <dcterms:modified xsi:type="dcterms:W3CDTF">2023-09-26T06:28:11Z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