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4"/>
  </p:notesMasterIdLst>
  <p:sldIdLst>
    <p:sldId id="515" r:id="rId3"/>
    <p:sldId id="605" r:id="rId4"/>
    <p:sldId id="616" r:id="rId5"/>
    <p:sldId id="582" r:id="rId6"/>
    <p:sldId id="608" r:id="rId7"/>
    <p:sldId id="607" r:id="rId8"/>
    <p:sldId id="610" r:id="rId9"/>
    <p:sldId id="609" r:id="rId10"/>
    <p:sldId id="620" r:id="rId11"/>
    <p:sldId id="606" r:id="rId12"/>
    <p:sldId id="612" r:id="rId1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3" autoAdjust="0"/>
    <p:restoredTop sz="94458" autoAdjust="0"/>
  </p:normalViewPr>
  <p:slideViewPr>
    <p:cSldViewPr showGuides="1">
      <p:cViewPr varScale="1">
        <p:scale>
          <a:sx n="137" d="100"/>
          <a:sy n="137" d="100"/>
        </p:scale>
        <p:origin x="1456" y="200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9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svcdev/msa-modern-platform/tree/master/springboot-apicomm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479146"/>
              </p:ext>
            </p:extLst>
          </p:nvPr>
        </p:nvGraphicFramePr>
        <p:xfrm>
          <a:off x="321420" y="908720"/>
          <a:ext cx="9240092" cy="5654167"/>
        </p:xfrm>
        <a:graphic>
          <a:graphicData uri="http://schemas.openxmlformats.org/drawingml/2006/table">
            <a:tbl>
              <a:tblPr firstRow="1" firstCol="1" bandRow="1"/>
              <a:tblGrid>
                <a:gridCol w="201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Swagger + APIM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기반의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Communication Pattern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Swagger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기반의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명세서를 사용하기 위한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Annotation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기반의 코드를 사용자가 작성해야 하며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기본 유형은 패턴 예제로 제공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추가 구성 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io.springfoxspringfox-swagger2, io.springfoxspringfox-swagger-ui</a:t>
                      </a:r>
                    </a:p>
                    <a:p>
                      <a:pPr algn="l" defTabSz="914400">
                        <a:defRPr sz="1800"/>
                      </a:pP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sym typeface="Helvetica Neue"/>
                        </a:rPr>
                        <a:t>추가 구성 없음</a:t>
                      </a:r>
                      <a:endParaRPr sz="14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</a:t>
            </a:r>
          </a:p>
          <a:p>
            <a:pPr defTabSz="484886">
              <a:spcBef>
                <a:spcPts val="3400"/>
              </a:spcBef>
              <a:defRPr sz="2656"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elvetica Neue"/>
                <a:cs typeface="Helvetica Neue"/>
                <a:sym typeface="Helvetica Neue"/>
              </a:rPr>
              <a:t>Swagger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Helvetica Neue"/>
                <a:sym typeface="Helvetica Neue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>
                <a:latin typeface="+mj-lt"/>
                <a:hlinkClick r:id="rId2"/>
              </a:rPr>
              <a:t>https://github.com/cloudsvcdev/msa-modern-platform/tree/master/springboot-apicomm-pattern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API Comm.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Swagger &amp; Gateway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고민할 부분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8A9FA-37A2-AF44-9116-EE8FF318D73C}"/>
              </a:ext>
            </a:extLst>
          </p:cNvPr>
          <p:cNvSpPr/>
          <p:nvPr/>
        </p:nvSpPr>
        <p:spPr>
          <a:xfrm>
            <a:off x="273051" y="1162051"/>
            <a:ext cx="9359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무엇인지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패턴의 구조는 어떻게 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무엇을 차별화해서 개발자에게 제공하는지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이것을 가지고 실제 적으로 작성한 코드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향후 </a:t>
            </a:r>
            <a:r>
              <a:rPr lang="en" altLang="ko-KR" sz="1600"/>
              <a:t>F/W</a:t>
            </a:r>
            <a:r>
              <a:rPr lang="ko-KR" altLang="en-US" sz="1600"/>
              <a:t>화 하고자 할때 어떤 방식을 접근할지 설명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6102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API Communication Pattern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𝜇Service </a:t>
            </a:r>
            <a:r>
              <a:rPr kumimoji="1" lang="ko-KR" altLang="en-US" dirty="0"/>
              <a:t>간의 연동을 위한 서비스 영역에서의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관리 및 </a:t>
            </a:r>
            <a:r>
              <a:rPr kumimoji="1" lang="en-US" altLang="ko-KR" dirty="0"/>
              <a:t>Gateway </a:t>
            </a:r>
            <a:r>
              <a:rPr kumimoji="1" lang="ko-KR" altLang="en-US" dirty="0"/>
              <a:t>기반의 통신 규격 관리을 위한 마이크로 서비스 패턴을 의미한다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/>
              <a:t>API Communication Pattern</a:t>
            </a:r>
            <a:r>
              <a:rPr lang="ko-KR" altLang="en-US"/>
              <a:t>에서는 마이크로 서비스의 등록된 </a:t>
            </a:r>
            <a:r>
              <a:rPr lang="en" altLang="ko-KR"/>
              <a:t>Swagger </a:t>
            </a:r>
            <a:r>
              <a:rPr lang="ko-KR" altLang="en-US"/>
              <a:t>명세와 </a:t>
            </a:r>
            <a:r>
              <a:rPr lang="en" altLang="ko-KR"/>
              <a:t>API Kong Registry</a:t>
            </a:r>
            <a:r>
              <a:rPr lang="ko-KR" altLang="en-US"/>
              <a:t>의 등록을 기반으로 동작하는 패턴에 대한 설명을 목적으로 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/>
              <a:t>Spring </a:t>
            </a:r>
            <a:r>
              <a:rPr lang="ko-KR" altLang="en-US"/>
              <a:t>진영에서 사용하는 </a:t>
            </a:r>
            <a:r>
              <a:rPr lang="en" altLang="ko-KR"/>
              <a:t>Spring Cloud Gateway(Zuul) </a:t>
            </a:r>
            <a:r>
              <a:rPr lang="ko-KR" altLang="en-US"/>
              <a:t>기반 보다는 </a:t>
            </a:r>
            <a:r>
              <a:rPr lang="en" altLang="ko-KR"/>
              <a:t>Kong API Gateway </a:t>
            </a:r>
            <a:r>
              <a:rPr lang="ko-KR" altLang="en-US"/>
              <a:t>기반의 마이크로 서비스간의 통신을 바탕으로 패턴을 제시하는 차이점이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API Comm.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명세서 제공 및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통신을 위한 </a:t>
            </a:r>
            <a:r>
              <a:rPr kumimoji="1" lang="en-US" altLang="ko-KR" dirty="0"/>
              <a:t>Gateway </a:t>
            </a:r>
            <a:r>
              <a:rPr kumimoji="1" lang="ko-KR" altLang="en-US" dirty="0"/>
              <a:t>등록 절차의 표준화 전략을 기반으로 하는 패턴이다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7113240" y="2345163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396437" y="2440107"/>
            <a:ext cx="1584176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/api-docs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80613" y="2656131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841312" y="2954573"/>
            <a:ext cx="1290454" cy="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7185248" y="1851257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API Gateway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4104571" y="1906729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API Management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84661" y="3809364"/>
            <a:ext cx="2568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Swagger</a:t>
            </a:r>
            <a:r>
              <a:rPr kumimoji="1" lang="ko-KR" altLang="en-US" sz="1200" b="1" dirty="0"/>
              <a:t> 기반의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문서 표준화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67651" y="3809364"/>
            <a:ext cx="2471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API Gateway</a:t>
            </a:r>
            <a:r>
              <a:rPr kumimoji="1" lang="ko-KR" altLang="en-US" sz="1200" b="1" dirty="0"/>
              <a:t> 및 </a:t>
            </a:r>
            <a:r>
              <a:rPr kumimoji="1" lang="en-US" altLang="ko-KR" sz="1200" b="1" dirty="0"/>
              <a:t>API Policy </a:t>
            </a:r>
            <a:r>
              <a:rPr kumimoji="1" lang="ko-KR" altLang="en-US" sz="1200" b="1" dirty="0"/>
              <a:t>관리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914095" y="3839130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기반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사용자 설정 구성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Swagger </a:t>
            </a:r>
            <a:r>
              <a:rPr kumimoji="1" lang="ko-KR" altLang="en-US" sz="1200" dirty="0"/>
              <a:t>문서 규격에 따른 </a:t>
            </a:r>
            <a:r>
              <a:rPr kumimoji="1" lang="en-US" altLang="ko-KR" sz="1200" dirty="0"/>
              <a:t>𝜇Service </a:t>
            </a:r>
            <a:r>
              <a:rPr kumimoji="1" lang="ko-KR" altLang="en-US" sz="1200" dirty="0"/>
              <a:t>연동 및 서비스 담당자 별 공통 인터페이스 구성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Api-docs</a:t>
            </a:r>
            <a:r>
              <a:rPr kumimoji="1" lang="ko-KR" altLang="en-US" sz="1200" dirty="0"/>
              <a:t> 기반의 </a:t>
            </a:r>
            <a:r>
              <a:rPr kumimoji="1" lang="en-US" altLang="ko-KR" sz="1200" dirty="0"/>
              <a:t>swagger </a:t>
            </a:r>
            <a:r>
              <a:rPr kumimoji="1" lang="ko-KR" altLang="en-US" sz="1200" dirty="0"/>
              <a:t>정의 내역 기반으로 </a:t>
            </a:r>
            <a:r>
              <a:rPr kumimoji="1" lang="en-US" altLang="ko-KR" sz="1200" dirty="0"/>
              <a:t>API Management</a:t>
            </a:r>
            <a:r>
              <a:rPr kumimoji="1" lang="ko-KR" altLang="en-US" sz="1200" dirty="0"/>
              <a:t>에게 내역 제공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Swagger-ui </a:t>
            </a:r>
            <a:r>
              <a:rPr kumimoji="1" lang="ko-KR" altLang="en-US" sz="1200" dirty="0"/>
              <a:t>기반의 사용자 문서 규격화 제공 화면 제공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다수의 </a:t>
            </a:r>
            <a:r>
              <a:rPr kumimoji="1" lang="en-US" altLang="ko-KR" sz="1200" b="1" dirty="0"/>
              <a:t>API Gateway </a:t>
            </a:r>
            <a:r>
              <a:rPr kumimoji="1" lang="ko-KR" altLang="en-US" sz="1200" b="1" dirty="0"/>
              <a:t>서비스 내역 관리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Kong </a:t>
            </a:r>
            <a:r>
              <a:rPr kumimoji="1" lang="ko-KR" altLang="en-US" sz="1200" dirty="0"/>
              <a:t>등의 다양한 </a:t>
            </a:r>
            <a:r>
              <a:rPr kumimoji="1" lang="en-US" altLang="ko-KR" sz="1200" dirty="0"/>
              <a:t>API Gateway </a:t>
            </a:r>
            <a:r>
              <a:rPr kumimoji="1" lang="ko-KR" altLang="en-US" sz="1200" dirty="0"/>
              <a:t>등록 관리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API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Policy (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Traffic control </a:t>
            </a:r>
            <a:r>
              <a:rPr kumimoji="1" lang="ko-KR" altLang="en-US" sz="1200" dirty="0"/>
              <a:t>등</a:t>
            </a:r>
            <a:r>
              <a:rPr kumimoji="1" lang="en-US" altLang="ko-KR" sz="1200" dirty="0"/>
              <a:t>) </a:t>
            </a:r>
            <a:r>
              <a:rPr kumimoji="1" lang="ko-KR" altLang="en-US" sz="1200" dirty="0"/>
              <a:t>기반 설정 관리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Swagger API </a:t>
            </a:r>
            <a:r>
              <a:rPr kumimoji="1" lang="ko-KR" altLang="en-US" sz="1200" b="1" dirty="0"/>
              <a:t>내역 관리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𝜇Service</a:t>
            </a:r>
            <a:r>
              <a:rPr kumimoji="1" lang="ko-KR" altLang="en-US" sz="1200" dirty="0"/>
              <a:t>에서 도출된 </a:t>
            </a:r>
            <a:r>
              <a:rPr kumimoji="1" lang="en-US" altLang="ko-KR" sz="1200" dirty="0"/>
              <a:t>API docs </a:t>
            </a:r>
            <a:r>
              <a:rPr kumimoji="1" lang="ko-KR" altLang="en-US" sz="1200" dirty="0"/>
              <a:t>내역을 등록 관리하여 </a:t>
            </a:r>
            <a:r>
              <a:rPr kumimoji="1" lang="en-US" altLang="ko-KR" sz="1200" dirty="0"/>
              <a:t>API Gateway </a:t>
            </a:r>
            <a:r>
              <a:rPr kumimoji="1" lang="ko-KR" altLang="en-US" sz="1200" dirty="0"/>
              <a:t>와 연동</a:t>
            </a: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API Management</a:t>
            </a:r>
            <a:r>
              <a:rPr kumimoji="1" lang="ko-KR" altLang="en-US" sz="1200" b="1" dirty="0"/>
              <a:t>로 부터의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API </a:t>
            </a:r>
            <a:r>
              <a:rPr kumimoji="1" lang="ko-KR" altLang="en-US" sz="1200" dirty="0"/>
              <a:t>명세 내역을 </a:t>
            </a:r>
            <a:r>
              <a:rPr kumimoji="1" lang="en-US" altLang="ko-KR" sz="1200" dirty="0"/>
              <a:t>APIM</a:t>
            </a:r>
            <a:r>
              <a:rPr kumimoji="1" lang="ko-KR" altLang="en-US" sz="1200" dirty="0"/>
              <a:t>을 통해 등록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API Gateway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Routing,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Security,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Traffic control </a:t>
            </a:r>
            <a:r>
              <a:rPr kumimoji="1" lang="ko-KR" altLang="en-US" sz="1200" dirty="0"/>
              <a:t>등의 제공 기능 동일 사용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API </a:t>
            </a:r>
            <a:r>
              <a:rPr kumimoji="1" lang="ko-KR" altLang="en-US" sz="1200" dirty="0"/>
              <a:t>등록 정보 기반으로</a:t>
            </a:r>
            <a:r>
              <a:rPr kumimoji="1" lang="en-US" altLang="ko-KR" sz="1200" dirty="0"/>
              <a:t> 𝜇Service</a:t>
            </a:r>
            <a:r>
              <a:rPr kumimoji="1" lang="ko-KR" altLang="en-US" sz="1200" dirty="0"/>
              <a:t>간의 통신 처리 </a:t>
            </a:r>
            <a:endParaRPr kumimoji="1" lang="en-US" altLang="ko-KR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752DCEE-84AC-F940-91DD-ADB1C23D1C9E}"/>
              </a:ext>
            </a:extLst>
          </p:cNvPr>
          <p:cNvSpPr/>
          <p:nvPr/>
        </p:nvSpPr>
        <p:spPr>
          <a:xfrm>
            <a:off x="4113120" y="2306501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193429E-D65C-E143-986B-CD87828E4924}"/>
              </a:ext>
            </a:extLst>
          </p:cNvPr>
          <p:cNvSpPr/>
          <p:nvPr/>
        </p:nvSpPr>
        <p:spPr>
          <a:xfrm>
            <a:off x="1412731" y="3088179"/>
            <a:ext cx="1584176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/swagger-ui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API Management </a:t>
            </a:r>
            <a:r>
              <a:rPr kumimoji="1" lang="ko-KR" altLang="en-US" dirty="0"/>
              <a:t>기반의 서비스 플로우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Kong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Kong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Swagger Document</a:t>
            </a:r>
            <a:r>
              <a:rPr kumimoji="1" lang="ko-KR" altLang="en-US" dirty="0"/>
              <a:t> 기능 미제공</a:t>
            </a:r>
            <a:r>
              <a:rPr kumimoji="1" lang="en-US" altLang="ko-KR" dirty="0"/>
              <a:t>(Ent. </a:t>
            </a:r>
            <a:r>
              <a:rPr kumimoji="1" lang="ko-KR" altLang="en-US" dirty="0"/>
              <a:t>버젼은 </a:t>
            </a:r>
            <a:r>
              <a:rPr kumimoji="1" lang="en-US" altLang="ko-KR" dirty="0"/>
              <a:t>Kong Studio</a:t>
            </a:r>
            <a:r>
              <a:rPr kumimoji="1" lang="ko-KR" altLang="en-US" dirty="0"/>
              <a:t>로 별도 제공</a:t>
            </a:r>
            <a:r>
              <a:rPr kumimoji="1" lang="en-US" altLang="ko-KR" dirty="0"/>
              <a:t>)</a:t>
            </a:r>
            <a:r>
              <a:rPr kumimoji="1" lang="ko-KR" altLang="en-US" dirty="0"/>
              <a:t> 부분을 </a:t>
            </a:r>
            <a:r>
              <a:rPr kumimoji="1" lang="en-US" altLang="ko-KR" dirty="0"/>
              <a:t>APIM</a:t>
            </a:r>
            <a:r>
              <a:rPr kumimoji="1" lang="ko-KR" altLang="en-US" dirty="0"/>
              <a:t>을 통하여 제공하여 </a:t>
            </a:r>
            <a:r>
              <a:rPr kumimoji="1" lang="en-US" altLang="ko-KR" dirty="0"/>
              <a:t>𝜇Service</a:t>
            </a:r>
            <a:r>
              <a:rPr kumimoji="1" lang="ko-KR" altLang="en-US" dirty="0"/>
              <a:t>에서 구성한 </a:t>
            </a:r>
            <a:r>
              <a:rPr kumimoji="1" lang="en-US" altLang="ko-KR" dirty="0"/>
              <a:t>Swagger API</a:t>
            </a:r>
            <a:r>
              <a:rPr kumimoji="1" lang="ko-KR" altLang="en-US" dirty="0"/>
              <a:t> 내역을 기반으로 </a:t>
            </a:r>
            <a:r>
              <a:rPr kumimoji="1" lang="en-US" altLang="ko-KR" dirty="0"/>
              <a:t>API Endpoint</a:t>
            </a:r>
            <a:r>
              <a:rPr kumimoji="1" lang="ko-KR" altLang="en-US" dirty="0"/>
              <a:t> 관리 제공 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Kong API Gateway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Service Discovery </a:t>
            </a:r>
            <a:r>
              <a:rPr kumimoji="1" lang="ko-KR" altLang="en-US" sz="1200" b="1" dirty="0"/>
              <a:t>요청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Kong API Gateway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K8S</a:t>
            </a:r>
            <a:r>
              <a:rPr kumimoji="1" lang="ko-KR" altLang="en-US" sz="1400" dirty="0"/>
              <a:t>로 부터 </a:t>
            </a:r>
            <a:r>
              <a:rPr kumimoji="1" lang="en-US" altLang="ko-KR" sz="1400" dirty="0"/>
              <a:t>Service/Pod </a:t>
            </a:r>
            <a:r>
              <a:rPr kumimoji="1" lang="ko-KR" altLang="en-US" sz="1400" dirty="0"/>
              <a:t>등의 리소스 정보를 수집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𝜇Service</a:t>
            </a:r>
            <a:r>
              <a:rPr kumimoji="1" lang="ko-KR" altLang="en-US" sz="1400" dirty="0"/>
              <a:t>의 배포에 따른 자동 대상 인지</a:t>
            </a: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83947" y="2868760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Application property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actuator endpoint enable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3" y="3759713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사용자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목록 등록 과정</a:t>
            </a:r>
            <a:endParaRPr kumimoji="1"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00621-198B-F34B-9308-8477AF5A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3" y="2475914"/>
            <a:ext cx="4271610" cy="28782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CF80ED-D142-F244-9C94-D15879725C4F}"/>
              </a:ext>
            </a:extLst>
          </p:cNvPr>
          <p:cNvSpPr txBox="1"/>
          <p:nvPr/>
        </p:nvSpPr>
        <p:spPr>
          <a:xfrm>
            <a:off x="4907734" y="3174576"/>
            <a:ext cx="47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APIM 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Kong</a:t>
            </a:r>
            <a:r>
              <a:rPr kumimoji="1" lang="ko-KR" altLang="en-US" sz="1400" dirty="0"/>
              <a:t> 을 통한 </a:t>
            </a:r>
            <a:r>
              <a:rPr kumimoji="1" lang="en-US" altLang="ko-KR" sz="1400" dirty="0"/>
              <a:t>Swagger </a:t>
            </a:r>
            <a:r>
              <a:rPr kumimoji="1" lang="ko-KR" altLang="en-US" sz="1400" dirty="0"/>
              <a:t>등록 가능 </a:t>
            </a:r>
            <a:r>
              <a:rPr kumimoji="1" lang="en-US" altLang="ko-KR" sz="1400" dirty="0"/>
              <a:t>𝜇Service</a:t>
            </a:r>
            <a:r>
              <a:rPr kumimoji="1" lang="ko-KR" altLang="en-US" sz="1400" dirty="0"/>
              <a:t> 내역 인지 </a:t>
            </a:r>
            <a:endParaRPr kumimoji="1"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27CB4-8928-5342-A7B9-85C2FA8E2091}"/>
              </a:ext>
            </a:extLst>
          </p:cNvPr>
          <p:cNvSpPr txBox="1"/>
          <p:nvPr/>
        </p:nvSpPr>
        <p:spPr>
          <a:xfrm>
            <a:off x="4880992" y="4090003"/>
            <a:ext cx="4751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Swagger </a:t>
            </a:r>
            <a:r>
              <a:rPr kumimoji="1" lang="ko-KR" altLang="en-US" sz="1400" dirty="0"/>
              <a:t>명세 기준으로 등록 가능한 서비스 명세로 </a:t>
            </a:r>
            <a:r>
              <a:rPr kumimoji="1" lang="en-US" altLang="ko-KR" sz="1400" dirty="0"/>
              <a:t>𝜇Service</a:t>
            </a:r>
            <a:r>
              <a:rPr kumimoji="1" lang="ko-KR" altLang="en-US" sz="1400" dirty="0"/>
              <a:t> 의 서비스 등록 절차 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400" dirty="0"/>
              <a:t>배포한 </a:t>
            </a:r>
            <a:r>
              <a:rPr kumimoji="1" lang="en-US" altLang="ko-KR" sz="1400" dirty="0"/>
              <a:t>𝜇Service</a:t>
            </a:r>
            <a:r>
              <a:rPr kumimoji="1" lang="ko-KR" altLang="en-US" sz="1400" dirty="0"/>
              <a:t> 의 </a:t>
            </a:r>
            <a:r>
              <a:rPr kumimoji="1" lang="en-US" altLang="ko-KR" sz="1400" dirty="0"/>
              <a:t>Swagger Document </a:t>
            </a:r>
            <a:r>
              <a:rPr kumimoji="1" lang="ko-KR" altLang="en-US" sz="1400" dirty="0"/>
              <a:t>기준의 서비스 내역 등록</a:t>
            </a:r>
            <a:endParaRPr kumimoji="1"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C3649-39A3-F44D-8FC8-F07DFDD12673}"/>
              </a:ext>
            </a:extLst>
          </p:cNvPr>
          <p:cNvSpPr txBox="1"/>
          <p:nvPr/>
        </p:nvSpPr>
        <p:spPr>
          <a:xfrm>
            <a:off x="4908305" y="5097401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4.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명세 요청 및 </a:t>
            </a:r>
            <a:r>
              <a:rPr kumimoji="1" lang="en-US" altLang="ko-KR" sz="1200" b="1" dirty="0"/>
              <a:t>API Gateway </a:t>
            </a:r>
            <a:r>
              <a:rPr kumimoji="1" lang="ko-KR" altLang="en-US" sz="1200" b="1" dirty="0"/>
              <a:t>사용 연동</a:t>
            </a:r>
            <a:endParaRPr kumimoji="1" lang="en-US" altLang="ko-KR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054D50-409B-E640-966E-010ACC67370F}"/>
              </a:ext>
            </a:extLst>
          </p:cNvPr>
          <p:cNvSpPr txBox="1"/>
          <p:nvPr/>
        </p:nvSpPr>
        <p:spPr>
          <a:xfrm>
            <a:off x="4907734" y="5436317"/>
            <a:ext cx="475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𝜇Service </a:t>
            </a:r>
            <a:r>
              <a:rPr kumimoji="1" lang="ko-KR" altLang="en-US" sz="1400" dirty="0"/>
              <a:t>간의 통신을 위한 서비스 </a:t>
            </a:r>
            <a:r>
              <a:rPr kumimoji="1" lang="en-US" altLang="ko-KR" sz="1400" dirty="0"/>
              <a:t>Endpoint </a:t>
            </a:r>
            <a:r>
              <a:rPr kumimoji="1" lang="ko-KR" altLang="en-US" sz="1400" dirty="0"/>
              <a:t>등록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API </a:t>
            </a:r>
            <a:r>
              <a:rPr kumimoji="1" lang="ko-KR" altLang="en-US" dirty="0"/>
              <a:t>문서 규격화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Swagger </a:t>
            </a:r>
            <a:r>
              <a:rPr kumimoji="1" lang="ko-KR" altLang="en-US" dirty="0"/>
              <a:t>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Swagger</a:t>
            </a:r>
            <a:r>
              <a:rPr kumimoji="1" lang="ko-KR" altLang="en-US" dirty="0"/>
              <a:t> 기본 사용 방법 기반으로 패턴 구성하며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의존 관계 및 기본 예제 유형을 제공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BE2312-A107-684C-8AA7-8300AF39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5" y="1436282"/>
            <a:ext cx="2807741" cy="1634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C3939-06CC-5348-B60E-482BBED9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5" y="3334037"/>
            <a:ext cx="2160240" cy="585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BD3D4F-FE31-DF4A-96D0-EA81B6D2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75" y="4296561"/>
            <a:ext cx="3896865" cy="909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53AF61-D15E-CA48-967C-F19404300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75" y="5625297"/>
            <a:ext cx="4383803" cy="88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FEAF7-B0C1-EA4F-BBE7-3D533FFF372E}"/>
              </a:ext>
            </a:extLst>
          </p:cNvPr>
          <p:cNvSpPr txBox="1"/>
          <p:nvPr/>
        </p:nvSpPr>
        <p:spPr>
          <a:xfrm>
            <a:off x="4880992" y="137474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사용을 위한 의존관계 설정</a:t>
            </a:r>
            <a:endParaRPr kumimoji="1"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B6B1A-3302-4349-9122-3CB73C8EAF7D}"/>
              </a:ext>
            </a:extLst>
          </p:cNvPr>
          <p:cNvSpPr txBox="1"/>
          <p:nvPr/>
        </p:nvSpPr>
        <p:spPr>
          <a:xfrm>
            <a:off x="4880992" y="1734788"/>
            <a:ext cx="475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Swagger API </a:t>
            </a:r>
            <a:r>
              <a:rPr kumimoji="1" lang="ko-KR" altLang="en-US" sz="1400" dirty="0"/>
              <a:t>기반 사용을 위한 의존성 설정 자동 구성</a:t>
            </a:r>
            <a:endParaRPr kumimoji="1"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0AE45-680D-0848-9D44-9D2103B4DB8F}"/>
              </a:ext>
            </a:extLst>
          </p:cNvPr>
          <p:cNvSpPr txBox="1"/>
          <p:nvPr/>
        </p:nvSpPr>
        <p:spPr>
          <a:xfrm>
            <a:off x="4883947" y="2868760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의 코드 레벨에서의 구성 주입</a:t>
            </a:r>
            <a:endParaRPr kumimoji="1"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C7507-7959-E94D-8FD5-94C65197364E}"/>
              </a:ext>
            </a:extLst>
          </p:cNvPr>
          <p:cNvSpPr txBox="1"/>
          <p:nvPr/>
        </p:nvSpPr>
        <p:spPr>
          <a:xfrm>
            <a:off x="4881563" y="4130584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별 </a:t>
            </a: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명세 작성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사용자 영역</a:t>
            </a:r>
            <a:r>
              <a:rPr kumimoji="1" lang="en-US" altLang="ko-KR" sz="12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83515-D117-B743-BBBA-17E30758FC53}"/>
              </a:ext>
            </a:extLst>
          </p:cNvPr>
          <p:cNvSpPr txBox="1"/>
          <p:nvPr/>
        </p:nvSpPr>
        <p:spPr>
          <a:xfrm>
            <a:off x="4907734" y="3174576"/>
            <a:ext cx="475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@EnableSwagger2</a:t>
            </a:r>
            <a:r>
              <a:rPr kumimoji="1" lang="ko-KR" altLang="en-US" sz="1400" dirty="0"/>
              <a:t> 기반의 </a:t>
            </a:r>
            <a:r>
              <a:rPr kumimoji="1" lang="en-US" altLang="ko-KR" sz="1400" dirty="0"/>
              <a:t>Swagger </a:t>
            </a:r>
            <a:r>
              <a:rPr kumimoji="1" lang="ko-KR" altLang="en-US" sz="1400" dirty="0"/>
              <a:t>사용 주입</a:t>
            </a:r>
            <a:endParaRPr kumimoji="1"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7CE94-6109-1743-8974-E7B1D0F413E8}"/>
              </a:ext>
            </a:extLst>
          </p:cNvPr>
          <p:cNvSpPr txBox="1"/>
          <p:nvPr/>
        </p:nvSpPr>
        <p:spPr>
          <a:xfrm>
            <a:off x="4880992" y="4460874"/>
            <a:ext cx="4751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API </a:t>
            </a:r>
            <a:r>
              <a:rPr kumimoji="1" lang="ko-KR" altLang="en-US" sz="1400" dirty="0"/>
              <a:t>명세는 기존 </a:t>
            </a:r>
            <a:r>
              <a:rPr kumimoji="1" lang="en-US" altLang="ko-KR" sz="1400" dirty="0"/>
              <a:t>Swagger </a:t>
            </a:r>
            <a:r>
              <a:rPr kumimoji="1" lang="ko-KR" altLang="en-US" sz="1400" dirty="0"/>
              <a:t>방식으로 사용자 영역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@ApiOperation, @ApiResponse, @ApiParam</a:t>
            </a:r>
            <a:r>
              <a:rPr kumimoji="1" lang="ko-KR" altLang="en-US" sz="1400" dirty="0"/>
              <a:t> 등을 통한 문서화 작성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400" dirty="0"/>
              <a:t>서비스 배포 후 </a:t>
            </a:r>
            <a:r>
              <a:rPr kumimoji="1" lang="en-US" altLang="ko-KR" sz="1400" dirty="0"/>
              <a:t>Swagger-UI</a:t>
            </a:r>
            <a:r>
              <a:rPr kumimoji="1" lang="ko-KR" altLang="en-US" sz="1400" dirty="0"/>
              <a:t>을 통한 </a:t>
            </a:r>
            <a:r>
              <a:rPr kumimoji="1" lang="en-US" altLang="ko-KR" sz="1400" dirty="0"/>
              <a:t>API</a:t>
            </a:r>
            <a:r>
              <a:rPr kumimoji="1" lang="ko-KR" altLang="en-US" sz="1400" dirty="0"/>
              <a:t> 명세 제공</a:t>
            </a:r>
            <a:endParaRPr kumimoji="1"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42E59-670F-F548-937F-5DED6C04FEBE}"/>
              </a:ext>
            </a:extLst>
          </p:cNvPr>
          <p:cNvSpPr txBox="1"/>
          <p:nvPr/>
        </p:nvSpPr>
        <p:spPr>
          <a:xfrm>
            <a:off x="4908305" y="5625297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4.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설정 구성</a:t>
            </a:r>
            <a:endParaRPr kumimoji="1"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9F0A6-0F10-7E46-A5D6-F98879E91094}"/>
              </a:ext>
            </a:extLst>
          </p:cNvPr>
          <p:cNvSpPr txBox="1"/>
          <p:nvPr/>
        </p:nvSpPr>
        <p:spPr>
          <a:xfrm>
            <a:off x="4907734" y="5964213"/>
            <a:ext cx="4751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Swagger </a:t>
            </a:r>
            <a:r>
              <a:rPr kumimoji="1" lang="ko-KR" altLang="en-US" sz="1400" dirty="0"/>
              <a:t>사용을 위한 설정 코드 작성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400" dirty="0"/>
              <a:t>기본 템플릿 코드 제공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BasePackage,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API Path</a:t>
            </a:r>
            <a:r>
              <a:rPr kumimoji="1" lang="ko-KR" altLang="en-US" sz="1400" dirty="0"/>
              <a:t> 등 사용자 수정 영역</a:t>
            </a:r>
            <a:endParaRPr kumimoji="1" lang="en-US" altLang="ko-KR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90963B-7115-D143-9E68-EAC31DA4C25F}"/>
              </a:ext>
            </a:extLst>
          </p:cNvPr>
          <p:cNvSpPr/>
          <p:nvPr/>
        </p:nvSpPr>
        <p:spPr>
          <a:xfrm>
            <a:off x="270975" y="12972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FD367C-FB9E-4E48-9493-3BD0A62347F0}"/>
              </a:ext>
            </a:extLst>
          </p:cNvPr>
          <p:cNvSpPr/>
          <p:nvPr/>
        </p:nvSpPr>
        <p:spPr>
          <a:xfrm>
            <a:off x="268791" y="3215570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62F0EA-2FF3-F141-87D0-39FE3C9AD4C1}"/>
              </a:ext>
            </a:extLst>
          </p:cNvPr>
          <p:cNvSpPr/>
          <p:nvPr/>
        </p:nvSpPr>
        <p:spPr>
          <a:xfrm>
            <a:off x="257276" y="413058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AA881AC-22FB-0546-B2BA-29D3208FC460}"/>
              </a:ext>
            </a:extLst>
          </p:cNvPr>
          <p:cNvSpPr/>
          <p:nvPr/>
        </p:nvSpPr>
        <p:spPr>
          <a:xfrm>
            <a:off x="257276" y="5463976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4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3051" y="2309699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580944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API Gateway </a:t>
            </a:r>
            <a:r>
              <a:rPr kumimoji="1" lang="ko-KR" altLang="en-US" dirty="0"/>
              <a:t>로 플랫폼 환경에서 제공하는 </a:t>
            </a:r>
            <a:r>
              <a:rPr kumimoji="1" lang="en-US" altLang="ko-KR" dirty="0"/>
              <a:t>Kong </a:t>
            </a:r>
            <a:r>
              <a:rPr kumimoji="1" lang="ko-KR" altLang="en-US" dirty="0"/>
              <a:t>등은 사전 구성된 상태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Modern Service</a:t>
            </a:r>
            <a:r>
              <a:rPr kumimoji="1" lang="ko-KR" altLang="en-US" dirty="0"/>
              <a:t>에서 제공할 </a:t>
            </a:r>
            <a:r>
              <a:rPr kumimoji="1" lang="en-US" altLang="ko-KR" dirty="0"/>
              <a:t>Kong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APIM(API Gateway Management)</a:t>
            </a:r>
            <a:r>
              <a:rPr kumimoji="1" lang="ko-KR" altLang="en-US" dirty="0"/>
              <a:t>을 기반으로 등록 관리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78092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API </a:t>
            </a:r>
            <a:r>
              <a:rPr kumimoji="1" lang="ko-KR" altLang="en-US" dirty="0"/>
              <a:t>문서를 규격화 제공 가능하여 </a:t>
            </a:r>
            <a:r>
              <a:rPr kumimoji="1" lang="en-US" altLang="ko-KR" dirty="0"/>
              <a:t>𝜇Service</a:t>
            </a:r>
            <a:r>
              <a:rPr kumimoji="1" lang="ko-KR" altLang="en-US" dirty="0"/>
              <a:t> 통신을 위한 명세를 별도 작성 없이 코드 레벨에서 작성 관리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범용 </a:t>
            </a:r>
            <a:r>
              <a:rPr kumimoji="1" lang="en-US" altLang="ko-KR" dirty="0"/>
              <a:t>Swagger Documents </a:t>
            </a:r>
            <a:r>
              <a:rPr kumimoji="1" lang="ko-KR" altLang="en-US" dirty="0"/>
              <a:t>으로 접근성이 빠름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29544" y="507456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Gateway</a:t>
            </a:r>
            <a:r>
              <a:rPr kumimoji="1" lang="ko-KR" altLang="en-US" dirty="0"/>
              <a:t> 유형별로 제공하는 방식에 차이가 있음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차별화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en-US" altLang="ko-KR" dirty="0"/>
              <a:t>MSA </a:t>
            </a:r>
            <a:r>
              <a:rPr kumimoji="1" lang="ko-KR" altLang="en-US" dirty="0"/>
              <a:t>패턴으로써</a:t>
            </a:r>
            <a:r>
              <a:rPr kumimoji="1" lang="en-US" altLang="ko-KR" dirty="0"/>
              <a:t>.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2480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사용성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286777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플랫폼 환경 구성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APIM</a:t>
            </a:r>
            <a:r>
              <a:rPr kumimoji="1" lang="ko-KR" altLang="en-US" dirty="0"/>
              <a:t>에서 제공하는 차별화</a:t>
            </a:r>
            <a:r>
              <a:rPr kumimoji="1" lang="en-US" altLang="ko-KR" dirty="0"/>
              <a:t>(Swagger </a:t>
            </a:r>
            <a:r>
              <a:rPr kumimoji="1" lang="ko-KR" altLang="en-US" dirty="0"/>
              <a:t>연동 및 </a:t>
            </a:r>
            <a:r>
              <a:rPr kumimoji="1" lang="en-US" altLang="ko-KR" dirty="0"/>
              <a:t>API Gateway </a:t>
            </a:r>
            <a:r>
              <a:rPr kumimoji="1" lang="ko-KR" altLang="en-US" dirty="0"/>
              <a:t>관리 기능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내역을 바탕으로 사용자 편의성 확보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69901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사용자의 </a:t>
            </a:r>
            <a:r>
              <a:rPr kumimoji="1" lang="en-US" altLang="ko-KR" dirty="0"/>
              <a:t>Swagger </a:t>
            </a:r>
            <a:r>
              <a:rPr kumimoji="1" lang="ko-KR" altLang="en-US" dirty="0"/>
              <a:t>사용 코드 설정만으로 </a:t>
            </a:r>
            <a:r>
              <a:rPr kumimoji="1" lang="en-US" altLang="ko-KR" dirty="0"/>
              <a:t>APIM</a:t>
            </a:r>
            <a:r>
              <a:rPr kumimoji="1" lang="ko-KR" altLang="en-US" dirty="0"/>
              <a:t> 서비스를 통한 시너지 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12B6F-88E6-814F-AAC0-AC6F02362C57}"/>
              </a:ext>
            </a:extLst>
          </p:cNvPr>
          <p:cNvSpPr txBox="1"/>
          <p:nvPr/>
        </p:nvSpPr>
        <p:spPr>
          <a:xfrm>
            <a:off x="580563" y="267629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라이브러리 의존 관계 및 설정 정보를 제공하여 즉시 배포 사용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기본 설정 방식에 대한 기본값을 제공하여 변경 사항에 대한 가이드 제공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 경험이 많은 </a:t>
            </a:r>
            <a:r>
              <a:rPr kumimoji="1" lang="en-US" altLang="ko-KR" dirty="0"/>
              <a:t>Swagger</a:t>
            </a:r>
            <a:r>
              <a:rPr kumimoji="1" lang="ko-KR" altLang="en-US" dirty="0"/>
              <a:t>와 사용 경험이 적은 </a:t>
            </a:r>
            <a:r>
              <a:rPr kumimoji="1" lang="en-US" altLang="ko-KR" dirty="0"/>
              <a:t>Kong </a:t>
            </a:r>
            <a:r>
              <a:rPr kumimoji="1" lang="ko-KR" altLang="en-US" dirty="0"/>
              <a:t>등의 유기적인 결합으로 사용성 향상</a:t>
            </a:r>
          </a:p>
        </p:txBody>
      </p:sp>
    </p:spTree>
    <p:extLst>
      <p:ext uri="{BB962C8B-B14F-4D97-AF65-F5344CB8AC3E}">
        <p14:creationId xmlns:p14="http://schemas.microsoft.com/office/powerpoint/2010/main" val="41519550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86931</TotalTime>
  <Words>825</Words>
  <Application>Microsoft Macintosh PowerPoint</Application>
  <PresentationFormat>A4 용지(210x297mm)</PresentationFormat>
  <Paragraphs>116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API Comm. Pattern</vt:lpstr>
      <vt:lpstr>고민할 부분</vt:lpstr>
      <vt:lpstr>패턴 정의 및 목적</vt:lpstr>
      <vt:lpstr>패턴 동작 구조</vt:lpstr>
      <vt:lpstr>API Management 기반의 서비스 플로우 - Kong</vt:lpstr>
      <vt:lpstr>API 문서 규격화 – Swagger 기반</vt:lpstr>
      <vt:lpstr>장단점 및 제약 사항</vt:lpstr>
      <vt:lpstr>차별화 포인트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1362</cp:revision>
  <cp:lastPrinted>2020-02-17T09:24:03Z</cp:lastPrinted>
  <dcterms:created xsi:type="dcterms:W3CDTF">2015-05-26T08:56:36Z</dcterms:created>
  <dcterms:modified xsi:type="dcterms:W3CDTF">2020-04-03T08:38:55Z</dcterms:modified>
</cp:coreProperties>
</file>