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13"/>
  </p:notesMasterIdLst>
  <p:sldIdLst>
    <p:sldId id="515" r:id="rId3"/>
    <p:sldId id="605" r:id="rId4"/>
    <p:sldId id="582" r:id="rId5"/>
    <p:sldId id="608" r:id="rId6"/>
    <p:sldId id="613" r:id="rId7"/>
    <p:sldId id="610" r:id="rId8"/>
    <p:sldId id="607" r:id="rId9"/>
    <p:sldId id="609" r:id="rId10"/>
    <p:sldId id="606" r:id="rId11"/>
    <p:sldId id="612" r:id="rId12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1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3075" userDrawn="1">
          <p15:clr>
            <a:srgbClr val="A4A3A4"/>
          </p15:clr>
        </p15:guide>
        <p15:guide id="6" pos="3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8F8F8"/>
    <a:srgbClr val="FFFFFF"/>
    <a:srgbClr val="FF5B5B"/>
    <a:srgbClr val="FFC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493" autoAdjust="0"/>
  </p:normalViewPr>
  <p:slideViewPr>
    <p:cSldViewPr showGuides="1">
      <p:cViewPr varScale="1">
        <p:scale>
          <a:sx n="151" d="100"/>
          <a:sy n="151" d="100"/>
        </p:scale>
        <p:origin x="2488" y="192"/>
      </p:cViewPr>
      <p:guideLst>
        <p:guide orient="horz" pos="2387"/>
        <p:guide orient="horz" pos="4156"/>
        <p:guide pos="217"/>
        <p:guide pos="6068"/>
        <p:guide pos="3075"/>
        <p:guide pos="3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9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r">
              <a:defRPr sz="1200"/>
            </a:lvl1pPr>
          </a:lstStyle>
          <a:p>
            <a:fld id="{49DD08BD-F8BF-4EC6-A8CA-CBF4F2D314DD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5" tIns="45514" rIns="91035" bIns="455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3" y="4721187"/>
            <a:ext cx="5444490" cy="4472702"/>
          </a:xfrm>
          <a:prstGeom prst="rect">
            <a:avLst/>
          </a:prstGeom>
        </p:spPr>
        <p:txBody>
          <a:bodyPr vert="horz" lIns="91035" tIns="45514" rIns="91035" bIns="455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9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r">
              <a:defRPr sz="1200"/>
            </a:lvl1pPr>
          </a:lstStyle>
          <a:p>
            <a:fld id="{A367724D-3A99-4AE2-8223-102F08991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7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6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4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033400" y="1943835"/>
            <a:ext cx="8420100" cy="1079232"/>
          </a:xfrm>
          <a:prstGeom prst="rect">
            <a:avLst/>
          </a:prstGeom>
        </p:spPr>
        <p:txBody>
          <a:bodyPr>
            <a:normAutofit/>
          </a:bodyPr>
          <a:lstStyle>
            <a:lvl1pPr algn="l" latinLnBrk="0">
              <a:lnSpc>
                <a:spcPct val="150000"/>
              </a:lnSpc>
              <a:spcAft>
                <a:spcPts val="600"/>
              </a:spcAft>
              <a:defRPr sz="2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7"/>
          <p:cNvGrpSpPr/>
          <p:nvPr userDrawn="1"/>
        </p:nvGrpSpPr>
        <p:grpSpPr>
          <a:xfrm>
            <a:off x="8020052" y="315912"/>
            <a:ext cx="1612900" cy="492126"/>
            <a:chOff x="8020050" y="315912"/>
            <a:chExt cx="1612900" cy="492126"/>
          </a:xfrm>
        </p:grpSpPr>
        <p:sp>
          <p:nvSpPr>
            <p:cNvPr id="10" name="직사각형 9"/>
            <p:cNvSpPr/>
            <p:nvPr/>
          </p:nvSpPr>
          <p:spPr>
            <a:xfrm>
              <a:off x="8020050" y="317500"/>
              <a:ext cx="1612900" cy="4889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Strictly Confidential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020050" y="806450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020050" y="315912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02" y="5092965"/>
            <a:ext cx="1755195" cy="9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6E85-48D0-4F95-8168-4655670B718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0BB8-C975-4D2D-92B7-3EBF015A24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udsvcdev/springboot-metric-exporter-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060848"/>
            <a:ext cx="9906000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kumimoji="1" lang="en-US" altLang="ko-KR" sz="3000" dirty="0">
                <a:solidFill>
                  <a:prstClr val="black"/>
                </a:solidFill>
              </a:rPr>
              <a:t>MSA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Pattern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Definition</a:t>
            </a:r>
            <a:endParaRPr lang="en-US" altLang="ko-KR" sz="30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50" y="4617132"/>
            <a:ext cx="990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2020. 03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16769" y="6309320"/>
            <a:ext cx="684076" cy="476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9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9252-B1B4-F04F-8E99-25D327BF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소스 코드 정보</a:t>
            </a:r>
          </a:p>
        </p:txBody>
      </p:sp>
      <p:sp>
        <p:nvSpPr>
          <p:cNvPr id="7" name="Github(private)…">
            <a:extLst>
              <a:ext uri="{FF2B5EF4-FFF2-40B4-BE49-F238E27FC236}">
                <a16:creationId xmlns:a16="http://schemas.microsoft.com/office/drawing/2014/main" id="{0326B85E-BC42-424D-AD67-58A7A69E4A5F}"/>
              </a:ext>
            </a:extLst>
          </p:cNvPr>
          <p:cNvSpPr txBox="1">
            <a:spLocks/>
          </p:cNvSpPr>
          <p:nvPr/>
        </p:nvSpPr>
        <p:spPr>
          <a:xfrm>
            <a:off x="390402" y="836712"/>
            <a:ext cx="9504486" cy="23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484886" rtl="0" eaLnBrk="1" fontAlgn="auto" latinLnBrk="0" hangingPunct="1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Pct val="145000"/>
              <a:buNone/>
              <a:tabLst/>
              <a:defRPr sz="2656"/>
            </a:pP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(private) </a:t>
            </a:r>
          </a:p>
          <a:p>
            <a:pPr marL="293369" indent="-368934" defTabSz="484886">
              <a:spcBef>
                <a:spcPts val="3400"/>
              </a:spcBef>
              <a:defRPr sz="2656"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Library :</a:t>
            </a:r>
            <a:endParaRPr kumimoji="0" lang="en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2975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9486-C9A0-F744-B4A4-61DE5DA4F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Backend-for Frontend </a:t>
            </a:r>
            <a:r>
              <a:rPr kumimoji="1" lang="ko-KR" altLang="en-US" dirty="0"/>
              <a:t>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6A5F2-CE2D-8D46-ACF1-055E3AE44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Frontend </a:t>
            </a:r>
            <a:r>
              <a:rPr kumimoji="1" lang="ko-KR" altLang="en-US" dirty="0"/>
              <a:t>맞춤 </a:t>
            </a:r>
            <a:r>
              <a:rPr kumimoji="1" lang="en-US" altLang="ko-KR" dirty="0"/>
              <a:t>Backend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목적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Frontend </a:t>
            </a:r>
            <a:r>
              <a:rPr kumimoji="1" lang="ko-KR" altLang="en-US" dirty="0"/>
              <a:t>애플리케이션에 최적화된 </a:t>
            </a:r>
            <a:r>
              <a:rPr kumimoji="1" lang="en-US" altLang="ko-KR" dirty="0"/>
              <a:t>Backend API </a:t>
            </a:r>
            <a:r>
              <a:rPr kumimoji="1" lang="ko-KR" altLang="en-US" dirty="0"/>
              <a:t>의 제공 </a:t>
            </a:r>
            <a:endParaRPr kumimoji="1"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6FD60-11FB-5A43-9029-7B1625661672}"/>
              </a:ext>
            </a:extLst>
          </p:cNvPr>
          <p:cNvSpPr/>
          <p:nvPr/>
        </p:nvSpPr>
        <p:spPr>
          <a:xfrm>
            <a:off x="267398" y="1772816"/>
            <a:ext cx="9359900" cy="4107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Frontend </a:t>
            </a:r>
            <a:r>
              <a:rPr lang="ko-KR" altLang="en-US" sz="1600" dirty="0"/>
              <a:t>애플리케이션은 </a:t>
            </a:r>
            <a:r>
              <a:rPr lang="ko-KR" altLang="en-US" sz="1600" dirty="0" err="1"/>
              <a:t>백엔드와</a:t>
            </a:r>
            <a:r>
              <a:rPr lang="ko-KR" altLang="en-US" sz="1600" dirty="0"/>
              <a:t> 다른 형태의 복잡도를 가진다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모바일 </a:t>
            </a:r>
            <a:r>
              <a:rPr lang="ko-KR" altLang="en-US" sz="1600" dirty="0" err="1"/>
              <a:t>프론트엔드는</a:t>
            </a:r>
            <a:r>
              <a:rPr lang="ko-KR" altLang="en-US" sz="1600" dirty="0"/>
              <a:t> </a:t>
            </a:r>
            <a:r>
              <a:rPr lang="en-US" altLang="ko-KR" sz="1600" dirty="0"/>
              <a:t>bandwidth</a:t>
            </a:r>
            <a:r>
              <a:rPr lang="ko-KR" altLang="en-US" sz="1600" dirty="0"/>
              <a:t>의 영향을 받는다</a:t>
            </a:r>
            <a:r>
              <a:rPr lang="en-US" altLang="ko-KR" sz="1600" dirty="0"/>
              <a:t>.</a:t>
            </a:r>
            <a:r>
              <a:rPr lang="ko-KR" altLang="en-US" sz="1600" dirty="0"/>
              <a:t> 일반 </a:t>
            </a:r>
            <a:r>
              <a:rPr lang="en-US" altLang="ko-KR" sz="1600" dirty="0"/>
              <a:t>API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그대로 사용할 경우 실제 사용하지 않는 데이터까지 주고받을 수 있음</a:t>
            </a:r>
            <a:r>
              <a:rPr lang="en-US" altLang="ko-KR" sz="1600" dirty="0"/>
              <a:t>. API </a:t>
            </a:r>
            <a:r>
              <a:rPr lang="ko-KR" altLang="en-US" sz="1600" dirty="0"/>
              <a:t>호출 한번에 </a:t>
            </a:r>
            <a:r>
              <a:rPr lang="en-US" altLang="ko-KR" sz="1600" dirty="0"/>
              <a:t>1MB</a:t>
            </a:r>
            <a:r>
              <a:rPr lang="ko-KR" altLang="en-US" sz="1600" dirty="0"/>
              <a:t>의 데이터를 교환해야 한다면</a:t>
            </a:r>
            <a:r>
              <a:rPr lang="en-US" altLang="ko-KR" sz="1600" dirty="0"/>
              <a:t>?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그중에</a:t>
            </a:r>
            <a:r>
              <a:rPr lang="ko-KR" altLang="en-US" sz="1600" dirty="0"/>
              <a:t> 실제 화면에 표시되는 데이터는 </a:t>
            </a:r>
            <a:r>
              <a:rPr lang="en-US" altLang="ko-KR" sz="1600" dirty="0"/>
              <a:t>1KB</a:t>
            </a:r>
            <a:r>
              <a:rPr lang="ko-KR" altLang="en-US" sz="1600" dirty="0"/>
              <a:t> 분량밖에 안된다면</a:t>
            </a:r>
            <a:r>
              <a:rPr lang="en-US" altLang="ko-KR" sz="1600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모바일 환경의 </a:t>
            </a:r>
            <a:r>
              <a:rPr lang="en-US" altLang="ko-KR" sz="1600" dirty="0"/>
              <a:t>latency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유선환경과</a:t>
            </a:r>
            <a:r>
              <a:rPr lang="ko-KR" altLang="en-US" sz="1600" dirty="0"/>
              <a:t> 비교되지 않게 </a:t>
            </a:r>
            <a:r>
              <a:rPr lang="ko-KR" altLang="en-US" sz="1600" dirty="0" err="1"/>
              <a:t>오래걸린다</a:t>
            </a:r>
            <a:r>
              <a:rPr lang="en-US" altLang="ko-KR" sz="1600" dirty="0"/>
              <a:t>.</a:t>
            </a:r>
            <a:r>
              <a:rPr lang="ko-KR" altLang="en-US" sz="1600" dirty="0"/>
              <a:t> 복수의 </a:t>
            </a:r>
            <a:r>
              <a:rPr lang="en-US" altLang="ko-KR" sz="1600" dirty="0"/>
              <a:t>API </a:t>
            </a:r>
            <a:r>
              <a:rPr lang="ko-KR" altLang="en-US" sz="1600" dirty="0"/>
              <a:t>호출이 순차적으로 필요한 상황에서 이를 </a:t>
            </a:r>
            <a:r>
              <a:rPr lang="ko-KR" altLang="en-US" sz="1600" dirty="0" err="1"/>
              <a:t>프론트엔드에서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스케쥴하여</a:t>
            </a:r>
            <a:r>
              <a:rPr lang="ko-KR" altLang="en-US" sz="1600" dirty="0"/>
              <a:t> 호출하게 되면 </a:t>
            </a:r>
            <a:r>
              <a:rPr lang="en-US" altLang="ko-KR" sz="1600" dirty="0"/>
              <a:t>latency</a:t>
            </a:r>
            <a:r>
              <a:rPr lang="ko-KR" altLang="en-US" sz="1600" dirty="0"/>
              <a:t>에 의한 지연으로 사용자가 실제 데이터를 보기까지 </a:t>
            </a:r>
            <a:r>
              <a:rPr lang="en-US" altLang="ko-KR" sz="1600" dirty="0"/>
              <a:t>latency</a:t>
            </a:r>
            <a:r>
              <a:rPr lang="ko-KR" altLang="en-US" sz="1600" dirty="0"/>
              <a:t>의 합 만큼 긴 시간이 걸릴 것이다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대 고객서비스가 중요한 경우 </a:t>
            </a:r>
            <a:r>
              <a:rPr lang="ko-KR" altLang="en-US" sz="1600" dirty="0" err="1"/>
              <a:t>프론트엔드를</a:t>
            </a:r>
            <a:r>
              <a:rPr lang="ko-KR" altLang="en-US" sz="1600" dirty="0"/>
              <a:t> 위한 별도의 조직이 필요로 하며</a:t>
            </a:r>
            <a:r>
              <a:rPr lang="en-US" altLang="ko-KR" sz="1600" dirty="0"/>
              <a:t>,</a:t>
            </a:r>
            <a:r>
              <a:rPr lang="ko-KR" altLang="en-US" sz="1600" dirty="0"/>
              <a:t> 이들은 자신들이 설계한 </a:t>
            </a:r>
            <a:r>
              <a:rPr lang="ko-KR" altLang="en-US" sz="1600" dirty="0" err="1"/>
              <a:t>프론트엔드에</a:t>
            </a:r>
            <a:r>
              <a:rPr lang="ko-KR" altLang="en-US" sz="1600" dirty="0"/>
              <a:t> 적합한 </a:t>
            </a:r>
            <a:r>
              <a:rPr lang="en-US" altLang="ko-KR" sz="1600" dirty="0"/>
              <a:t>API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별도 설계할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Backend-for Frontend </a:t>
            </a:r>
            <a:r>
              <a:rPr lang="ko-KR" altLang="en-US" sz="1600" dirty="0"/>
              <a:t>패턴은 접속 단말의 </a:t>
            </a:r>
            <a:r>
              <a:rPr lang="en-US" altLang="ko-KR" sz="1600" dirty="0"/>
              <a:t>UX</a:t>
            </a:r>
            <a:r>
              <a:rPr lang="ko-KR" altLang="en-US" sz="1600" dirty="0"/>
              <a:t>에 맞춘 전용의 </a:t>
            </a:r>
            <a:r>
              <a:rPr lang="en-US" altLang="ko-KR" sz="1600" dirty="0"/>
              <a:t>API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개발하고</a:t>
            </a:r>
            <a:r>
              <a:rPr lang="en-US" altLang="ko-KR" sz="1600" dirty="0"/>
              <a:t>,</a:t>
            </a:r>
            <a:r>
              <a:rPr lang="ko-KR" altLang="en-US" sz="1600" dirty="0"/>
              <a:t> 이 </a:t>
            </a:r>
            <a:r>
              <a:rPr lang="en-US" altLang="ko-KR" sz="1600" dirty="0"/>
              <a:t>API</a:t>
            </a:r>
            <a:r>
              <a:rPr lang="ko-KR" altLang="en-US" sz="1600" dirty="0"/>
              <a:t>는 이미 가동중인 기존 </a:t>
            </a:r>
            <a:r>
              <a:rPr lang="en-US" altLang="ko-KR" sz="1600" dirty="0"/>
              <a:t>API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가공함을 말한다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3297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ko-KR" altLang="en-US" dirty="0"/>
              <a:t>마이크로서비스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의 결과물을 </a:t>
            </a:r>
            <a:r>
              <a:rPr kumimoji="1" lang="ko-KR" altLang="en-US" dirty="0" err="1"/>
              <a:t>프론트엔드</a:t>
            </a:r>
            <a:r>
              <a:rPr kumimoji="1" lang="ko-KR" altLang="en-US" dirty="0"/>
              <a:t> 환경에 맞게 최적화 하여 제공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D9ED-296E-014B-8EF3-7898688F8049}"/>
              </a:ext>
            </a:extLst>
          </p:cNvPr>
          <p:cNvSpPr txBox="1"/>
          <p:nvPr/>
        </p:nvSpPr>
        <p:spPr>
          <a:xfrm>
            <a:off x="3455499" y="1312147"/>
            <a:ext cx="205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Backend-for Frontend</a:t>
            </a:r>
            <a:endParaRPr kumimoji="1"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4DB12-865F-054A-B8EC-042079150FDC}"/>
              </a:ext>
            </a:extLst>
          </p:cNvPr>
          <p:cNvSpPr txBox="1"/>
          <p:nvPr/>
        </p:nvSpPr>
        <p:spPr>
          <a:xfrm>
            <a:off x="7053008" y="1196752"/>
            <a:ext cx="257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Microservices</a:t>
            </a:r>
          </a:p>
          <a:p>
            <a:pPr algn="ctr"/>
            <a:r>
              <a:rPr kumimoji="1" lang="en-US" altLang="ko-KR" sz="1400" b="1" dirty="0"/>
              <a:t>/Backends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503179" y="522164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/>
              <a:t>프론트엔드</a:t>
            </a:r>
            <a:r>
              <a:rPr kumimoji="1" lang="ko-KR" altLang="en-US" sz="1200" b="1" dirty="0"/>
              <a:t> 앱의 최초 접점으로써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API</a:t>
            </a:r>
            <a:r>
              <a:rPr kumimoji="1" lang="ko-KR" altLang="en-US" sz="1200" b="1" dirty="0" err="1"/>
              <a:t>를</a:t>
            </a:r>
            <a:r>
              <a:rPr kumimoji="1" lang="ko-KR" altLang="en-US" sz="1200" b="1" dirty="0"/>
              <a:t> 제공</a:t>
            </a:r>
            <a:endParaRPr kumimoji="1" lang="en-US" altLang="ko-KR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287155" y="5365665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3728864" y="5221649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/>
              <a:t>프론트엔드</a:t>
            </a:r>
            <a:r>
              <a:rPr kumimoji="1" lang="ko-KR" altLang="en-US" sz="1200" b="1" dirty="0"/>
              <a:t> 환경 및 </a:t>
            </a:r>
            <a:r>
              <a:rPr kumimoji="1" lang="en-US" altLang="ko-KR" sz="1200" b="1" dirty="0"/>
              <a:t>UX</a:t>
            </a:r>
            <a:r>
              <a:rPr kumimoji="1" lang="ko-KR" altLang="en-US" sz="1200" b="1" dirty="0"/>
              <a:t>에 맞는</a:t>
            </a:r>
            <a:endParaRPr kumimoji="1" lang="en-US" altLang="ko-KR" sz="1200" b="1" dirty="0"/>
          </a:p>
          <a:p>
            <a:r>
              <a:rPr kumimoji="1" lang="ko-KR" altLang="en-US" sz="1200" b="1" dirty="0"/>
              <a:t>전용의 </a:t>
            </a:r>
            <a:r>
              <a:rPr kumimoji="1" lang="en-US" altLang="ko-KR" sz="1200" b="1" dirty="0"/>
              <a:t>API</a:t>
            </a:r>
            <a:r>
              <a:rPr kumimoji="1" lang="ko-KR" altLang="en-US" sz="1200" b="1" dirty="0" err="1"/>
              <a:t>를</a:t>
            </a:r>
            <a:r>
              <a:rPr kumimoji="1" lang="ko-KR" altLang="en-US" sz="1200" b="1" dirty="0"/>
              <a:t> 제공</a:t>
            </a:r>
            <a:endParaRPr kumimoji="1" lang="en-US" altLang="ko-KR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512840" y="5326526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17E68-C6CD-8642-B625-F1A060D43AF6}"/>
              </a:ext>
            </a:extLst>
          </p:cNvPr>
          <p:cNvSpPr txBox="1"/>
          <p:nvPr/>
        </p:nvSpPr>
        <p:spPr>
          <a:xfrm>
            <a:off x="6905833" y="5221648"/>
            <a:ext cx="1809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Microservices </a:t>
            </a:r>
            <a:r>
              <a:rPr kumimoji="1" lang="ko-KR" altLang="en-US" sz="1200" b="1" dirty="0"/>
              <a:t>에 대한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Abstraction Layer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49C7B1-EE21-C743-B586-C4658645163C}"/>
              </a:ext>
            </a:extLst>
          </p:cNvPr>
          <p:cNvSpPr/>
          <p:nvPr/>
        </p:nvSpPr>
        <p:spPr>
          <a:xfrm>
            <a:off x="6640762" y="5365665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F1839-FF7B-E44B-BFFC-13CC67D5948E}"/>
              </a:ext>
            </a:extLst>
          </p:cNvPr>
          <p:cNvSpPr txBox="1"/>
          <p:nvPr/>
        </p:nvSpPr>
        <p:spPr>
          <a:xfrm>
            <a:off x="431171" y="572570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통일된 사용자 </a:t>
            </a:r>
            <a:r>
              <a:rPr kumimoji="1" lang="ko-KR" altLang="en-US" sz="1200" b="1" dirty="0" err="1"/>
              <a:t>진입점</a:t>
            </a:r>
            <a:r>
              <a:rPr kumimoji="1" lang="en-US" altLang="ko-KR" sz="1200" b="1" dirty="0"/>
              <a:t>/Ingress</a:t>
            </a:r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API Gateway</a:t>
            </a:r>
            <a:r>
              <a:rPr kumimoji="1" lang="ko-KR" altLang="en-US" sz="1200" b="1" dirty="0" err="1"/>
              <a:t>로서의</a:t>
            </a:r>
            <a:r>
              <a:rPr kumimoji="1" lang="ko-KR" altLang="en-US" sz="1200" b="1" dirty="0"/>
              <a:t> 기능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일관된 </a:t>
            </a:r>
            <a:r>
              <a:rPr kumimoji="1" lang="ko-KR" altLang="en-US" sz="1200" b="1" dirty="0" err="1"/>
              <a:t>보안처리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Backend/Microservices </a:t>
            </a:r>
            <a:r>
              <a:rPr kumimoji="1" lang="ko-KR" altLang="en-US" sz="1200" b="1" dirty="0"/>
              <a:t>보호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Spring MVC </a:t>
            </a:r>
            <a:r>
              <a:rPr kumimoji="1" lang="ko-KR" altLang="en-US" sz="1200" b="1" dirty="0"/>
              <a:t>상응 기능 제공</a:t>
            </a:r>
            <a:endParaRPr kumimoji="1" lang="en-US" altLang="ko-KR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557829" y="569620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복수의 </a:t>
            </a:r>
            <a:r>
              <a:rPr kumimoji="1" lang="en-US" altLang="ko-KR" sz="1200" b="1" dirty="0"/>
              <a:t>API </a:t>
            </a:r>
            <a:r>
              <a:rPr kumimoji="1" lang="ko-KR" altLang="en-US" sz="1200" b="1" dirty="0"/>
              <a:t>호출에 대한 </a:t>
            </a:r>
            <a:r>
              <a:rPr kumimoji="1" lang="en-US" altLang="ko-KR" sz="1200" b="1" dirty="0"/>
              <a:t>round-trip </a:t>
            </a:r>
            <a:r>
              <a:rPr kumimoji="1" lang="ko-KR" altLang="en-US" sz="1200" b="1" dirty="0"/>
              <a:t>시간 절약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간추린 데이터로 대역폭 절감</a:t>
            </a:r>
            <a:endParaRPr kumimoji="1"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6695867" y="5725705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BFF</a:t>
            </a:r>
            <a:r>
              <a:rPr kumimoji="1" lang="ko-KR" altLang="en-US" sz="1200" b="1" dirty="0"/>
              <a:t>는 직접 </a:t>
            </a:r>
            <a:r>
              <a:rPr kumimoji="1" lang="en-US" altLang="ko-KR" sz="1200" b="1" dirty="0"/>
              <a:t>API</a:t>
            </a:r>
            <a:r>
              <a:rPr kumimoji="1" lang="ko-KR" altLang="en-US" sz="1200" b="1" dirty="0" err="1"/>
              <a:t>를</a:t>
            </a:r>
            <a:r>
              <a:rPr kumimoji="1" lang="ko-KR" altLang="en-US" sz="1200" b="1" dirty="0"/>
              <a:t> 구현하고</a:t>
            </a:r>
            <a:r>
              <a:rPr kumimoji="1" lang="en-US" altLang="ko-KR" sz="1200" b="1" dirty="0"/>
              <a:t>,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Microservices</a:t>
            </a:r>
            <a:r>
              <a:rPr kumimoji="1" lang="ko-KR" altLang="en-US" sz="1200" b="1" dirty="0"/>
              <a:t>와는 </a:t>
            </a:r>
            <a:r>
              <a:rPr kumimoji="1" lang="en-US" altLang="ko-KR" sz="1200" b="1" dirty="0"/>
              <a:t>Queue</a:t>
            </a:r>
            <a:r>
              <a:rPr kumimoji="1" lang="ko-KR" altLang="en-US" sz="1200" b="1" dirty="0"/>
              <a:t>와 같은 다른 프로토콜로 통신할 수도 있다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Swagger </a:t>
            </a:r>
            <a:r>
              <a:rPr kumimoji="1" lang="ko-KR" altLang="en-US" sz="1200" b="1" dirty="0"/>
              <a:t>연동 통한 </a:t>
            </a:r>
            <a:r>
              <a:rPr kumimoji="1" lang="en-US" altLang="ko-KR" sz="1200" b="1" dirty="0"/>
              <a:t>API Gateway</a:t>
            </a:r>
            <a:r>
              <a:rPr kumimoji="1" lang="ko-KR" altLang="en-US" sz="1200" b="1" dirty="0" err="1"/>
              <a:t>로써의</a:t>
            </a:r>
            <a:r>
              <a:rPr kumimoji="1" lang="ko-KR" altLang="en-US" sz="1200" b="1" dirty="0"/>
              <a:t> 기능</a:t>
            </a:r>
            <a:r>
              <a:rPr kumimoji="1" lang="en-US" altLang="ko-KR" sz="1200" b="1" dirty="0"/>
              <a:t>,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backend </a:t>
            </a:r>
            <a:r>
              <a:rPr kumimoji="1" lang="ko-KR" altLang="en-US" sz="1200" b="1" dirty="0"/>
              <a:t>추상화</a:t>
            </a:r>
            <a:endParaRPr kumimoji="1" lang="en-US" altLang="ko-KR" sz="1200" dirty="0"/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3C6149E4-A776-1B42-A6C2-04BE8203C5BB}"/>
              </a:ext>
            </a:extLst>
          </p:cNvPr>
          <p:cNvSpPr/>
          <p:nvPr/>
        </p:nvSpPr>
        <p:spPr>
          <a:xfrm>
            <a:off x="2360712" y="1691931"/>
            <a:ext cx="4456356" cy="3249237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7DDF83E4-8AEE-0241-AD34-EA220D67E0EE}"/>
              </a:ext>
            </a:extLst>
          </p:cNvPr>
          <p:cNvSpPr/>
          <p:nvPr/>
        </p:nvSpPr>
        <p:spPr>
          <a:xfrm>
            <a:off x="1787279" y="3226286"/>
            <a:ext cx="1767692" cy="2871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ios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/v1/order-history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2DA299-3727-4F4E-8D93-CB121040055A}"/>
              </a:ext>
            </a:extLst>
          </p:cNvPr>
          <p:cNvGrpSpPr/>
          <p:nvPr/>
        </p:nvGrpSpPr>
        <p:grpSpPr>
          <a:xfrm>
            <a:off x="85020" y="3200085"/>
            <a:ext cx="1209250" cy="1209250"/>
            <a:chOff x="196015" y="2960995"/>
            <a:chExt cx="1209250" cy="120925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022CB05-E009-1341-8241-33DB68D0B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015" y="2960995"/>
              <a:ext cx="1209250" cy="120925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1B8387-E167-6E4E-98F0-2FBFEBE47087}"/>
                </a:ext>
              </a:extLst>
            </p:cNvPr>
            <p:cNvSpPr txBox="1"/>
            <p:nvPr/>
          </p:nvSpPr>
          <p:spPr>
            <a:xfrm>
              <a:off x="400887" y="3324857"/>
              <a:ext cx="7954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100" b="1" dirty="0"/>
                <a:t>Frontend</a:t>
              </a:r>
            </a:p>
            <a:p>
              <a:pPr algn="ctr"/>
              <a:r>
                <a:rPr kumimoji="1" lang="en-US" altLang="ko-KR" sz="1100" b="1" dirty="0"/>
                <a:t>(Mobile)</a:t>
              </a:r>
              <a:endParaRPr kumimoji="1" lang="ko-KR" altLang="en-US" sz="11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1090B6-9F19-2441-A07D-B54ADEA3D595}"/>
              </a:ext>
            </a:extLst>
          </p:cNvPr>
          <p:cNvGrpSpPr/>
          <p:nvPr/>
        </p:nvGrpSpPr>
        <p:grpSpPr>
          <a:xfrm>
            <a:off x="171677" y="1489429"/>
            <a:ext cx="1422400" cy="1422400"/>
            <a:chOff x="1136373" y="2192057"/>
            <a:chExt cx="1422400" cy="14224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FF40D7B-9694-8640-A91B-E90FD235E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6373" y="2192057"/>
              <a:ext cx="1422400" cy="1422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D471EF-34FB-4146-9FE3-C6E97C8BED46}"/>
                </a:ext>
              </a:extLst>
            </p:cNvPr>
            <p:cNvSpPr txBox="1"/>
            <p:nvPr/>
          </p:nvSpPr>
          <p:spPr>
            <a:xfrm>
              <a:off x="1365583" y="2594173"/>
              <a:ext cx="9572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/>
                <a:t>Frontend</a:t>
              </a:r>
            </a:p>
            <a:p>
              <a:pPr algn="ctr"/>
              <a:r>
                <a:rPr kumimoji="1" lang="en-US" altLang="ko-KR" sz="1400" b="1" dirty="0"/>
                <a:t>(PC)</a:t>
              </a:r>
              <a:endParaRPr kumimoji="1" lang="ko-KR" altLang="en-US" sz="1400" b="1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2B581BF-AA53-2B43-ABF6-5C25ABF03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181" y="2941734"/>
            <a:ext cx="1670516" cy="1460994"/>
          </a:xfrm>
          <a:prstGeom prst="rect">
            <a:avLst/>
          </a:prstGeom>
        </p:spPr>
      </p:pic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E6721874-7A95-4E49-82B6-4E6E76D6744C}"/>
              </a:ext>
            </a:extLst>
          </p:cNvPr>
          <p:cNvSpPr/>
          <p:nvPr/>
        </p:nvSpPr>
        <p:spPr>
          <a:xfrm>
            <a:off x="7060617" y="3464968"/>
            <a:ext cx="2371058" cy="3240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http://order-service:8080/v1/history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A2FFCB3-7686-614A-B6CE-0B02F8E43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285" y="1724715"/>
            <a:ext cx="1153666" cy="1160922"/>
          </a:xfrm>
          <a:prstGeom prst="rect">
            <a:avLst/>
          </a:prstGeom>
        </p:spPr>
      </p:pic>
      <p:sp>
        <p:nvSpPr>
          <p:cNvPr id="39" name="모서리가 둥근 직사각형 7">
            <a:extLst>
              <a:ext uri="{FF2B5EF4-FFF2-40B4-BE49-F238E27FC236}">
                <a16:creationId xmlns:a16="http://schemas.microsoft.com/office/drawing/2014/main" id="{F9046F15-5BC3-6742-ACCB-16EA5E25EF5C}"/>
              </a:ext>
            </a:extLst>
          </p:cNvPr>
          <p:cNvSpPr/>
          <p:nvPr/>
        </p:nvSpPr>
        <p:spPr>
          <a:xfrm>
            <a:off x="7055547" y="2096816"/>
            <a:ext cx="2371058" cy="3240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http://account-service:8080/v1/detail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52BA015-62FB-0B43-8C46-A762ACDC8CE8}"/>
              </a:ext>
            </a:extLst>
          </p:cNvPr>
          <p:cNvSpPr/>
          <p:nvPr/>
        </p:nvSpPr>
        <p:spPr>
          <a:xfrm>
            <a:off x="3748175" y="2852936"/>
            <a:ext cx="2969231" cy="10386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Tailoring</a:t>
            </a:r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82977A6-80AF-9246-8FDB-A22E8AB2C8AD}"/>
              </a:ext>
            </a:extLst>
          </p:cNvPr>
          <p:cNvSpPr/>
          <p:nvPr/>
        </p:nvSpPr>
        <p:spPr>
          <a:xfrm>
            <a:off x="5041878" y="3423625"/>
            <a:ext cx="171601" cy="216024"/>
          </a:xfrm>
          <a:prstGeom prst="plus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9A8657E-4492-1F4E-A3F3-F8427DE006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9765" y="3321235"/>
            <a:ext cx="1085355" cy="420340"/>
          </a:xfrm>
          <a:prstGeom prst="rect">
            <a:avLst/>
          </a:prstGeom>
        </p:spPr>
      </p:pic>
      <p:sp>
        <p:nvSpPr>
          <p:cNvPr id="55" name="모서리가 둥근 직사각형 7">
            <a:extLst>
              <a:ext uri="{FF2B5EF4-FFF2-40B4-BE49-F238E27FC236}">
                <a16:creationId xmlns:a16="http://schemas.microsoft.com/office/drawing/2014/main" id="{E36ED1B0-5EAD-F245-B6F7-749063D86DE8}"/>
              </a:ext>
            </a:extLst>
          </p:cNvPr>
          <p:cNvSpPr/>
          <p:nvPr/>
        </p:nvSpPr>
        <p:spPr>
          <a:xfrm>
            <a:off x="1784649" y="2385980"/>
            <a:ext cx="1767693" cy="34029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/pc/v1/order/history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모서리가 둥근 직사각형 7">
            <a:extLst>
              <a:ext uri="{FF2B5EF4-FFF2-40B4-BE49-F238E27FC236}">
                <a16:creationId xmlns:a16="http://schemas.microsoft.com/office/drawing/2014/main" id="{93CD6C5F-6A42-0B4F-B893-2F8D73D46726}"/>
              </a:ext>
            </a:extLst>
          </p:cNvPr>
          <p:cNvSpPr/>
          <p:nvPr/>
        </p:nvSpPr>
        <p:spPr>
          <a:xfrm>
            <a:off x="1779382" y="1986782"/>
            <a:ext cx="1767693" cy="34029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/pc/v1/account/detail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71E8876-C2CD-1141-A343-009E752315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1177" y="3252034"/>
            <a:ext cx="1136319" cy="568160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7F0823A-0D16-404F-B116-7248803DB210}"/>
              </a:ext>
            </a:extLst>
          </p:cNvPr>
          <p:cNvCxnSpPr>
            <a:stCxn id="39" idx="1"/>
            <a:endCxn id="56" idx="3"/>
          </p:cNvCxnSpPr>
          <p:nvPr/>
        </p:nvCxnSpPr>
        <p:spPr>
          <a:xfrm rot="10800000">
            <a:off x="3547075" y="2156930"/>
            <a:ext cx="3508472" cy="10192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BBA6161-A6AA-6D42-B6E3-D8F0FA46B401}"/>
              </a:ext>
            </a:extLst>
          </p:cNvPr>
          <p:cNvCxnSpPr>
            <a:stCxn id="30" idx="1"/>
            <a:endCxn id="55" idx="3"/>
          </p:cNvCxnSpPr>
          <p:nvPr/>
        </p:nvCxnSpPr>
        <p:spPr>
          <a:xfrm rot="10800000">
            <a:off x="3552343" y="2556128"/>
            <a:ext cx="3508275" cy="1070876"/>
          </a:xfrm>
          <a:prstGeom prst="bentConnector3">
            <a:avLst>
              <a:gd name="adj1" fmla="val 24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42E2C2-C5C7-774D-A8C4-C4044D1899A0}"/>
              </a:ext>
            </a:extLst>
          </p:cNvPr>
          <p:cNvCxnSpPr>
            <a:stCxn id="39" idx="1"/>
            <a:endCxn id="54" idx="0"/>
          </p:cNvCxnSpPr>
          <p:nvPr/>
        </p:nvCxnSpPr>
        <p:spPr>
          <a:xfrm flipH="1">
            <a:off x="4422443" y="2258852"/>
            <a:ext cx="2633104" cy="10623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7A4C98-59F0-C746-8793-6F36E362C729}"/>
              </a:ext>
            </a:extLst>
          </p:cNvPr>
          <p:cNvCxnSpPr>
            <a:stCxn id="30" idx="1"/>
            <a:endCxn id="57" idx="3"/>
          </p:cNvCxnSpPr>
          <p:nvPr/>
        </p:nvCxnSpPr>
        <p:spPr>
          <a:xfrm flipH="1" flipV="1">
            <a:off x="6467496" y="3536114"/>
            <a:ext cx="593121" cy="9089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042A761-23BA-A34F-AA4F-7FCFD67CB261}"/>
              </a:ext>
            </a:extLst>
          </p:cNvPr>
          <p:cNvCxnSpPr>
            <a:cxnSpLocks/>
            <a:stCxn id="51" idx="1"/>
            <a:endCxn id="29" idx="3"/>
          </p:cNvCxnSpPr>
          <p:nvPr/>
        </p:nvCxnSpPr>
        <p:spPr>
          <a:xfrm flipH="1" flipV="1">
            <a:off x="3554971" y="3369836"/>
            <a:ext cx="193204" cy="243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04450EB-4880-4D49-8755-83287FFE097B}"/>
              </a:ext>
            </a:extLst>
          </p:cNvPr>
          <p:cNvSpPr/>
          <p:nvPr/>
        </p:nvSpPr>
        <p:spPr>
          <a:xfrm>
            <a:off x="4484946" y="2096816"/>
            <a:ext cx="1123859" cy="5400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Routing</a:t>
            </a:r>
          </a:p>
        </p:txBody>
      </p:sp>
      <p:sp>
        <p:nvSpPr>
          <p:cNvPr id="72" name="모서리가 둥근 직사각형 7">
            <a:extLst>
              <a:ext uri="{FF2B5EF4-FFF2-40B4-BE49-F238E27FC236}">
                <a16:creationId xmlns:a16="http://schemas.microsoft.com/office/drawing/2014/main" id="{1475C248-41A2-BC49-8363-BC86464BBFB4}"/>
              </a:ext>
            </a:extLst>
          </p:cNvPr>
          <p:cNvSpPr/>
          <p:nvPr/>
        </p:nvSpPr>
        <p:spPr>
          <a:xfrm>
            <a:off x="7055547" y="3961115"/>
            <a:ext cx="2371058" cy="2293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http://order-service:8080/v1/</a:t>
            </a:r>
            <a:r>
              <a:rPr kumimoji="1"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swagger.json</a:t>
            </a:r>
            <a:endParaRPr kumimoji="1"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모서리가 둥근 직사각형 7">
            <a:extLst>
              <a:ext uri="{FF2B5EF4-FFF2-40B4-BE49-F238E27FC236}">
                <a16:creationId xmlns:a16="http://schemas.microsoft.com/office/drawing/2014/main" id="{6036C7FB-0680-3644-B329-6680D5CE8327}"/>
              </a:ext>
            </a:extLst>
          </p:cNvPr>
          <p:cNvSpPr/>
          <p:nvPr/>
        </p:nvSpPr>
        <p:spPr>
          <a:xfrm>
            <a:off x="1787279" y="3933733"/>
            <a:ext cx="1767692" cy="2871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/&lt;generated-</a:t>
            </a:r>
            <a:r>
              <a:rPr kumimoji="1"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apis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AEB924-7E40-BF46-A58F-108F5BFF8435}"/>
              </a:ext>
            </a:extLst>
          </p:cNvPr>
          <p:cNvCxnSpPr>
            <a:stCxn id="72" idx="1"/>
            <a:endCxn id="74" idx="3"/>
          </p:cNvCxnSpPr>
          <p:nvPr/>
        </p:nvCxnSpPr>
        <p:spPr>
          <a:xfrm flipH="1">
            <a:off x="3554971" y="4075777"/>
            <a:ext cx="3500576" cy="150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62FD5D5-0AB4-C642-ABF1-9DCEEAB93799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424608" y="4609501"/>
            <a:ext cx="3744416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id="{B3CFD702-51EC-CB49-B312-8117DFFDFFB1}"/>
              </a:ext>
            </a:extLst>
          </p:cNvPr>
          <p:cNvSpPr/>
          <p:nvPr/>
        </p:nvSpPr>
        <p:spPr>
          <a:xfrm>
            <a:off x="1804615" y="4311854"/>
            <a:ext cx="953146" cy="592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/page1</a:t>
            </a:r>
          </a:p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/sub/page2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FCE54E52-470B-0747-B2D8-FAD1B6B5CC6A}"/>
              </a:ext>
            </a:extLst>
          </p:cNvPr>
          <p:cNvSpPr/>
          <p:nvPr/>
        </p:nvSpPr>
        <p:spPr>
          <a:xfrm>
            <a:off x="3008784" y="4408189"/>
            <a:ext cx="1894776" cy="3453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</a:t>
            </a:r>
            <a:r>
              <a:rPr kumimoji="1"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WebFlux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(MVC)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848B035E-691C-3C46-960D-DADF319AB0A6}"/>
              </a:ext>
            </a:extLst>
          </p:cNvPr>
          <p:cNvSpPr/>
          <p:nvPr/>
        </p:nvSpPr>
        <p:spPr>
          <a:xfrm>
            <a:off x="5169024" y="4313301"/>
            <a:ext cx="720080" cy="592400"/>
          </a:xfrm>
          <a:prstGeom prst="can">
            <a:avLst>
              <a:gd name="adj" fmla="val 1621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</a:p>
          <a:p>
            <a:pPr algn="ctr"/>
            <a:r>
              <a:rPr kumimoji="1"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</a:p>
          <a:p>
            <a:pPr algn="ctr"/>
            <a:r>
              <a:rPr kumimoji="1"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</a:p>
          <a:p>
            <a:pPr algn="ctr"/>
            <a:r>
              <a:rPr kumimoji="1"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7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7">
            <a:extLst>
              <a:ext uri="{FF2B5EF4-FFF2-40B4-BE49-F238E27FC236}">
                <a16:creationId xmlns:a16="http://schemas.microsoft.com/office/drawing/2014/main" id="{7719E96A-4EE2-5E4D-BF4F-6B92739B5DEC}"/>
              </a:ext>
            </a:extLst>
          </p:cNvPr>
          <p:cNvSpPr/>
          <p:nvPr/>
        </p:nvSpPr>
        <p:spPr>
          <a:xfrm>
            <a:off x="444044" y="3248645"/>
            <a:ext cx="3494306" cy="20456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Backend-for Frontend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API Gateway</a:t>
            </a:r>
            <a:r>
              <a:rPr kumimoji="1" lang="ko-KR" altLang="en-US" dirty="0" err="1"/>
              <a:t>로써의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BFF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Frontend</a:t>
            </a:r>
            <a:r>
              <a:rPr kumimoji="1" lang="ko-KR" altLang="en-US" dirty="0"/>
              <a:t>의 최초 접점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Backend/Microservices 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라우팅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ko-KR" altLang="en-US" sz="1200" b="1" dirty="0" err="1"/>
              <a:t>진입점</a:t>
            </a:r>
            <a:r>
              <a:rPr kumimoji="1" lang="ko-KR" altLang="en-US" sz="1200" b="1" dirty="0"/>
              <a:t> 보안</a:t>
            </a:r>
            <a:endParaRPr kumimoji="1"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80992" y="2060848"/>
            <a:ext cx="47519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프론트엔드의</a:t>
            </a:r>
            <a:r>
              <a:rPr kumimoji="1" lang="ko-KR" altLang="en-US" sz="1400" dirty="0"/>
              <a:t> 최초 </a:t>
            </a:r>
            <a:r>
              <a:rPr kumimoji="1" lang="ko-KR" altLang="en-US" sz="1400" dirty="0" err="1"/>
              <a:t>진입점으로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인증 및 각종 접근제어 기능 제공 가능</a:t>
            </a:r>
            <a:endParaRPr kumimoji="1" lang="en-US" altLang="ko-KR" sz="1400" dirty="0"/>
          </a:p>
          <a:p>
            <a:pPr marL="590550" lvl="1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미인증</a:t>
            </a:r>
            <a:r>
              <a:rPr kumimoji="1" lang="en-US" altLang="ko-KR" sz="1400" dirty="0"/>
              <a:t> API </a:t>
            </a:r>
            <a:r>
              <a:rPr kumimoji="1" lang="ko-KR" altLang="en-US" sz="1400" dirty="0"/>
              <a:t>호출 차단</a:t>
            </a:r>
            <a:endParaRPr kumimoji="1" lang="en-US" altLang="ko-KR" sz="14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프론트엔드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audit log </a:t>
            </a:r>
            <a:r>
              <a:rPr kumimoji="1" lang="ko-KR" altLang="en-US" sz="1400" dirty="0"/>
              <a:t>중앙화</a:t>
            </a:r>
            <a:endParaRPr kumimoji="1" lang="en-US" altLang="ko-KR" sz="1400" dirty="0"/>
          </a:p>
          <a:p>
            <a:pPr marL="590550" lvl="1" indent="-1333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65386" y="3933056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API </a:t>
            </a:r>
            <a:r>
              <a:rPr kumimoji="1" lang="ko-KR" altLang="en-US" sz="1200" b="1" dirty="0"/>
              <a:t>라우팅</a:t>
            </a:r>
            <a:endParaRPr kumimoji="1"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20746-ECC8-7B47-8F01-9D633CA24C63}"/>
              </a:ext>
            </a:extLst>
          </p:cNvPr>
          <p:cNvSpPr txBox="1"/>
          <p:nvPr/>
        </p:nvSpPr>
        <p:spPr>
          <a:xfrm>
            <a:off x="4881562" y="5373216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Swagger </a:t>
            </a:r>
            <a:r>
              <a:rPr kumimoji="1" lang="ko-KR" altLang="en-US" sz="1200" b="1" dirty="0"/>
              <a:t>기반 자동 </a:t>
            </a:r>
            <a:r>
              <a:rPr kumimoji="1" lang="en-US" altLang="ko-KR" sz="1200" b="1" dirty="0"/>
              <a:t>API </a:t>
            </a:r>
            <a:r>
              <a:rPr kumimoji="1" lang="ko-KR" altLang="en-US" sz="1200" b="1" dirty="0"/>
              <a:t>노출</a:t>
            </a:r>
            <a:endParaRPr kumimoji="1" lang="en-US" altLang="ko-KR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1AE553-FC45-9843-8B7E-1DF9211388FA}"/>
              </a:ext>
            </a:extLst>
          </p:cNvPr>
          <p:cNvSpPr txBox="1"/>
          <p:nvPr/>
        </p:nvSpPr>
        <p:spPr>
          <a:xfrm>
            <a:off x="4917956" y="5929535"/>
            <a:ext cx="464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1C5612-61B4-5549-84D1-26DDEE2FE367}"/>
              </a:ext>
            </a:extLst>
          </p:cNvPr>
          <p:cNvSpPr txBox="1"/>
          <p:nvPr/>
        </p:nvSpPr>
        <p:spPr>
          <a:xfrm>
            <a:off x="4887338" y="4283224"/>
            <a:ext cx="475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BFF</a:t>
            </a:r>
            <a:r>
              <a:rPr kumimoji="1" lang="ko-KR" altLang="en-US" sz="1400" dirty="0"/>
              <a:t>로 진입한 통신을 </a:t>
            </a:r>
            <a:r>
              <a:rPr kumimoji="1" lang="en-US" altLang="ko-KR" sz="1400" dirty="0"/>
              <a:t>Backend/Microservices</a:t>
            </a:r>
            <a:r>
              <a:rPr kumimoji="1" lang="ko-KR" altLang="en-US" sz="1400" dirty="0"/>
              <a:t>로 분배</a:t>
            </a:r>
            <a:endParaRPr kumimoji="1" lang="en-US" altLang="ko-KR" sz="14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개발단계에서 </a:t>
            </a:r>
            <a:r>
              <a:rPr kumimoji="1" lang="en-US" altLang="ko-KR" sz="1400" dirty="0"/>
              <a:t>Mock API </a:t>
            </a:r>
            <a:r>
              <a:rPr kumimoji="1" lang="ko-KR" altLang="en-US" sz="1400" dirty="0"/>
              <a:t>제공 용이</a:t>
            </a:r>
            <a:endParaRPr kumimoji="1" lang="en-US" altLang="ko-KR" sz="1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46AD65-5365-E249-8F1D-67A20110A887}"/>
              </a:ext>
            </a:extLst>
          </p:cNvPr>
          <p:cNvGrpSpPr/>
          <p:nvPr/>
        </p:nvGrpSpPr>
        <p:grpSpPr>
          <a:xfrm>
            <a:off x="1012346" y="998488"/>
            <a:ext cx="1422400" cy="1422400"/>
            <a:chOff x="1136373" y="2192057"/>
            <a:chExt cx="1422400" cy="14224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5EC2C79-0B2F-2B48-98C1-49A6A9F34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373" y="2192057"/>
              <a:ext cx="1422400" cy="1422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C672A3-6333-F147-A9A9-75F76BC9D940}"/>
                </a:ext>
              </a:extLst>
            </p:cNvPr>
            <p:cNvSpPr txBox="1"/>
            <p:nvPr/>
          </p:nvSpPr>
          <p:spPr>
            <a:xfrm>
              <a:off x="1365583" y="2594173"/>
              <a:ext cx="957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/>
                <a:t>Frontend</a:t>
              </a:r>
            </a:p>
          </p:txBody>
        </p:sp>
      </p:grp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AF0A862A-42AB-9743-A4F6-68CF42AFFB5C}"/>
              </a:ext>
            </a:extLst>
          </p:cNvPr>
          <p:cNvSpPr/>
          <p:nvPr/>
        </p:nvSpPr>
        <p:spPr>
          <a:xfrm>
            <a:off x="2189193" y="3716514"/>
            <a:ext cx="1617565" cy="20548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/some/random/attempt</a:t>
            </a:r>
            <a:endParaRPr kumimoji="1"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8B59AD-D33D-C147-A9EF-3FFBF41B21B8}"/>
              </a:ext>
            </a:extLst>
          </p:cNvPr>
          <p:cNvCxnSpPr>
            <a:cxnSpLocks/>
          </p:cNvCxnSpPr>
          <p:nvPr/>
        </p:nvCxnSpPr>
        <p:spPr>
          <a:xfrm>
            <a:off x="2208276" y="2217803"/>
            <a:ext cx="142265" cy="1498711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&quot;No&quot; Symbol 8">
            <a:extLst>
              <a:ext uri="{FF2B5EF4-FFF2-40B4-BE49-F238E27FC236}">
                <a16:creationId xmlns:a16="http://schemas.microsoft.com/office/drawing/2014/main" id="{8D3CD86A-73ED-E449-9315-BC0FC27ECA0D}"/>
              </a:ext>
            </a:extLst>
          </p:cNvPr>
          <p:cNvSpPr/>
          <p:nvPr/>
        </p:nvSpPr>
        <p:spPr>
          <a:xfrm>
            <a:off x="2155870" y="3061940"/>
            <a:ext cx="288032" cy="288032"/>
          </a:xfrm>
          <a:prstGeom prst="noSmoking">
            <a:avLst/>
          </a:prstGeom>
          <a:solidFill>
            <a:schemeClr val="accent2"/>
          </a:solidFill>
          <a:ln w="31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0F9FE2-56F5-C747-B1F2-BCE48216D9A9}"/>
              </a:ext>
            </a:extLst>
          </p:cNvPr>
          <p:cNvCxnSpPr>
            <a:cxnSpLocks/>
          </p:cNvCxnSpPr>
          <p:nvPr/>
        </p:nvCxnSpPr>
        <p:spPr>
          <a:xfrm flipH="1">
            <a:off x="1685905" y="2227408"/>
            <a:ext cx="73054" cy="1487986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&quot;No&quot; Symbol 34">
            <a:extLst>
              <a:ext uri="{FF2B5EF4-FFF2-40B4-BE49-F238E27FC236}">
                <a16:creationId xmlns:a16="http://schemas.microsoft.com/office/drawing/2014/main" id="{75A9BD03-BE48-4F44-BDF0-4A05096D7B47}"/>
              </a:ext>
            </a:extLst>
          </p:cNvPr>
          <p:cNvSpPr/>
          <p:nvPr/>
        </p:nvSpPr>
        <p:spPr>
          <a:xfrm>
            <a:off x="1548147" y="3118282"/>
            <a:ext cx="288032" cy="288032"/>
          </a:xfrm>
          <a:prstGeom prst="noSmoking">
            <a:avLst/>
          </a:prstGeom>
          <a:solidFill>
            <a:schemeClr val="accent2"/>
          </a:solidFill>
          <a:ln w="31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Folded Corner 35">
            <a:extLst>
              <a:ext uri="{FF2B5EF4-FFF2-40B4-BE49-F238E27FC236}">
                <a16:creationId xmlns:a16="http://schemas.microsoft.com/office/drawing/2014/main" id="{80C804A3-B626-0646-B9F3-7EBD623E0007}"/>
              </a:ext>
            </a:extLst>
          </p:cNvPr>
          <p:cNvSpPr/>
          <p:nvPr/>
        </p:nvSpPr>
        <p:spPr>
          <a:xfrm>
            <a:off x="1415832" y="2610315"/>
            <a:ext cx="567786" cy="288032"/>
          </a:xfrm>
          <a:prstGeom prst="foldedCorner">
            <a:avLst>
              <a:gd name="adj" fmla="val 3082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Invalid Token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5264F6-350E-B244-B8F6-9415E53D220E}"/>
              </a:ext>
            </a:extLst>
          </p:cNvPr>
          <p:cNvCxnSpPr>
            <a:cxnSpLocks/>
          </p:cNvCxnSpPr>
          <p:nvPr/>
        </p:nvCxnSpPr>
        <p:spPr>
          <a:xfrm flipH="1">
            <a:off x="1070460" y="2217803"/>
            <a:ext cx="164457" cy="20536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id="{98D74D7A-02EC-FE41-A4AE-27DF9984FF1B}"/>
              </a:ext>
            </a:extLst>
          </p:cNvPr>
          <p:cNvSpPr/>
          <p:nvPr/>
        </p:nvSpPr>
        <p:spPr>
          <a:xfrm>
            <a:off x="444044" y="6003684"/>
            <a:ext cx="1097527" cy="48915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Microservice A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모서리가 둥근 직사각형 7">
            <a:extLst>
              <a:ext uri="{FF2B5EF4-FFF2-40B4-BE49-F238E27FC236}">
                <a16:creationId xmlns:a16="http://schemas.microsoft.com/office/drawing/2014/main" id="{4C642883-18D0-EE47-AE44-C7A6742A81E4}"/>
              </a:ext>
            </a:extLst>
          </p:cNvPr>
          <p:cNvSpPr/>
          <p:nvPr/>
        </p:nvSpPr>
        <p:spPr>
          <a:xfrm>
            <a:off x="1874542" y="6003684"/>
            <a:ext cx="1097527" cy="48915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Microservice B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67ECE7-E526-7341-AFFD-B0CEA3A31F7E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 flipH="1">
            <a:off x="992808" y="5294296"/>
            <a:ext cx="1198389" cy="7093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7">
            <a:extLst>
              <a:ext uri="{FF2B5EF4-FFF2-40B4-BE49-F238E27FC236}">
                <a16:creationId xmlns:a16="http://schemas.microsoft.com/office/drawing/2014/main" id="{A954B3DF-53B7-8146-83BA-DBB1333408F1}"/>
              </a:ext>
            </a:extLst>
          </p:cNvPr>
          <p:cNvSpPr/>
          <p:nvPr/>
        </p:nvSpPr>
        <p:spPr>
          <a:xfrm>
            <a:off x="639608" y="4288540"/>
            <a:ext cx="1949058" cy="2871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/microservice-a/v1/…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모서리가 둥근 직사각형 7">
            <a:extLst>
              <a:ext uri="{FF2B5EF4-FFF2-40B4-BE49-F238E27FC236}">
                <a16:creationId xmlns:a16="http://schemas.microsoft.com/office/drawing/2014/main" id="{CDC0AB33-13A1-C341-BA4B-63A7BA6FA63E}"/>
              </a:ext>
            </a:extLst>
          </p:cNvPr>
          <p:cNvSpPr/>
          <p:nvPr/>
        </p:nvSpPr>
        <p:spPr>
          <a:xfrm>
            <a:off x="638636" y="4652715"/>
            <a:ext cx="1949058" cy="2871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/microservice-b/v2/…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모서리가 둥근 직사각형 7">
            <a:extLst>
              <a:ext uri="{FF2B5EF4-FFF2-40B4-BE49-F238E27FC236}">
                <a16:creationId xmlns:a16="http://schemas.microsoft.com/office/drawing/2014/main" id="{8EE0F554-CB14-9E45-AEE9-AAE17A1FF41C}"/>
              </a:ext>
            </a:extLst>
          </p:cNvPr>
          <p:cNvSpPr/>
          <p:nvPr/>
        </p:nvSpPr>
        <p:spPr>
          <a:xfrm>
            <a:off x="3265634" y="6003684"/>
            <a:ext cx="1097527" cy="48915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BF3F61-23A2-C846-8505-1DF8870C5FD7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2191197" y="5294296"/>
            <a:ext cx="232109" cy="7093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963AAE-F8B2-4B46-A638-3FB240A794A3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2191197" y="5294296"/>
            <a:ext cx="1623201" cy="7093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7">
            <a:extLst>
              <a:ext uri="{FF2B5EF4-FFF2-40B4-BE49-F238E27FC236}">
                <a16:creationId xmlns:a16="http://schemas.microsoft.com/office/drawing/2014/main" id="{6BD4EEA3-666E-AE4E-9720-005B76711D5E}"/>
              </a:ext>
            </a:extLst>
          </p:cNvPr>
          <p:cNvSpPr/>
          <p:nvPr/>
        </p:nvSpPr>
        <p:spPr>
          <a:xfrm>
            <a:off x="638636" y="3716514"/>
            <a:ext cx="1413107" cy="20548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/required</a:t>
            </a:r>
            <a:endParaRPr kumimoji="1"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Can 88">
            <a:extLst>
              <a:ext uri="{FF2B5EF4-FFF2-40B4-BE49-F238E27FC236}">
                <a16:creationId xmlns:a16="http://schemas.microsoft.com/office/drawing/2014/main" id="{38B1F869-144B-E947-B2C6-037F2A328364}"/>
              </a:ext>
            </a:extLst>
          </p:cNvPr>
          <p:cNvSpPr/>
          <p:nvPr/>
        </p:nvSpPr>
        <p:spPr>
          <a:xfrm>
            <a:off x="3152800" y="4334475"/>
            <a:ext cx="541124" cy="612358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6872FA-95F2-9C47-A991-E429777628B1}"/>
              </a:ext>
            </a:extLst>
          </p:cNvPr>
          <p:cNvCxnSpPr/>
          <p:nvPr/>
        </p:nvCxnSpPr>
        <p:spPr>
          <a:xfrm>
            <a:off x="2949208" y="3959029"/>
            <a:ext cx="293565" cy="338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FDE042C-5E5A-6142-BD5D-F1DADD4D8963}"/>
              </a:ext>
            </a:extLst>
          </p:cNvPr>
          <p:cNvCxnSpPr>
            <a:cxnSpLocks/>
          </p:cNvCxnSpPr>
          <p:nvPr/>
        </p:nvCxnSpPr>
        <p:spPr>
          <a:xfrm>
            <a:off x="2155870" y="3987012"/>
            <a:ext cx="940120" cy="359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0DA730-65A5-F24A-A116-E3F49053EF72}"/>
              </a:ext>
            </a:extLst>
          </p:cNvPr>
          <p:cNvCxnSpPr>
            <a:cxnSpLocks/>
          </p:cNvCxnSpPr>
          <p:nvPr/>
        </p:nvCxnSpPr>
        <p:spPr>
          <a:xfrm>
            <a:off x="2645476" y="4438940"/>
            <a:ext cx="450514" cy="94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4DB067F-FDE3-A543-A4F7-375201628397}"/>
              </a:ext>
            </a:extLst>
          </p:cNvPr>
          <p:cNvCxnSpPr>
            <a:cxnSpLocks/>
          </p:cNvCxnSpPr>
          <p:nvPr/>
        </p:nvCxnSpPr>
        <p:spPr>
          <a:xfrm flipV="1">
            <a:off x="2667377" y="4709920"/>
            <a:ext cx="428613" cy="9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5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7">
            <a:extLst>
              <a:ext uri="{FF2B5EF4-FFF2-40B4-BE49-F238E27FC236}">
                <a16:creationId xmlns:a16="http://schemas.microsoft.com/office/drawing/2014/main" id="{42DF3DA9-2110-314F-B171-1BA41E3BD5D0}"/>
              </a:ext>
            </a:extLst>
          </p:cNvPr>
          <p:cNvSpPr/>
          <p:nvPr/>
        </p:nvSpPr>
        <p:spPr>
          <a:xfrm>
            <a:off x="222859" y="2938876"/>
            <a:ext cx="4154077" cy="176656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 for Frontend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API Reconstruct, Aggregation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프론트엔드</a:t>
            </a:r>
            <a:r>
              <a:rPr kumimoji="1" lang="ko-KR" altLang="en-US" dirty="0"/>
              <a:t> 소프트웨어에 최적화된 </a:t>
            </a:r>
            <a:r>
              <a:rPr kumimoji="1" lang="en-US" altLang="ko-KR" dirty="0"/>
              <a:t>API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개발하고 </a:t>
            </a:r>
            <a:r>
              <a:rPr kumimoji="1" lang="ko-KR" altLang="en-US" dirty="0" err="1"/>
              <a:t>프론트엔드에서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2CF6F-BF81-DF40-B884-A8EA87146299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API Reconstruct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91358-4CB5-D34D-B0D7-53B076F5B683}"/>
              </a:ext>
            </a:extLst>
          </p:cNvPr>
          <p:cNvSpPr txBox="1"/>
          <p:nvPr/>
        </p:nvSpPr>
        <p:spPr>
          <a:xfrm>
            <a:off x="4880992" y="2060848"/>
            <a:ext cx="47519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Flaky Network</a:t>
            </a:r>
            <a:r>
              <a:rPr kumimoji="1" lang="ko-KR" altLang="en-US" sz="1400" dirty="0"/>
              <a:t>에 대비하여 가공된 데이터 제공</a:t>
            </a:r>
            <a:endParaRPr kumimoji="1" lang="en-US" altLang="ko-KR" sz="1400" dirty="0"/>
          </a:p>
          <a:p>
            <a:pPr marL="590550" lvl="1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필수 데이터만 제공하여 </a:t>
            </a:r>
            <a:r>
              <a:rPr kumimoji="1" lang="ko-KR" altLang="en-US" sz="1400" dirty="0" err="1"/>
              <a:t>짧은시간</a:t>
            </a:r>
            <a:r>
              <a:rPr kumimoji="1" lang="ko-KR" altLang="en-US" sz="1400" dirty="0"/>
              <a:t> 내에 전송 가능</a:t>
            </a:r>
            <a:endParaRPr kumimoji="1" lang="en-US" altLang="ko-KR" sz="14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Frontend</a:t>
            </a:r>
            <a:r>
              <a:rPr kumimoji="1" lang="ko-KR" altLang="en-US" sz="1400" dirty="0"/>
              <a:t>에서 활용하기 쉬운 형태로 </a:t>
            </a:r>
            <a:r>
              <a:rPr kumimoji="1" lang="en-US" altLang="ko-KR" sz="1400" dirty="0"/>
              <a:t>API </a:t>
            </a:r>
            <a:r>
              <a:rPr kumimoji="1" lang="ko-KR" altLang="en-US" sz="1400" dirty="0" err="1"/>
              <a:t>재가공</a:t>
            </a:r>
            <a:endParaRPr kumimoji="1" lang="en-US" altLang="ko-KR" sz="1400" dirty="0"/>
          </a:p>
          <a:p>
            <a:pPr marL="590550" lvl="1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graph-</a:t>
            </a:r>
            <a:r>
              <a:rPr kumimoji="1" lang="en-US" altLang="ko-KR" sz="1400" dirty="0" err="1"/>
              <a:t>ql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gRPC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등도 고려 가능</a:t>
            </a:r>
            <a:endParaRPr kumimoji="1" lang="en-US" altLang="ko-KR" sz="1400" dirty="0"/>
          </a:p>
          <a:p>
            <a:pPr marL="590550" lvl="1" indent="-1333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8AE3E-6C4A-D74C-9D0D-463A604ACA8B}"/>
              </a:ext>
            </a:extLst>
          </p:cNvPr>
          <p:cNvSpPr txBox="1"/>
          <p:nvPr/>
        </p:nvSpPr>
        <p:spPr>
          <a:xfrm>
            <a:off x="4865386" y="4101108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API Aggregation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F021D-0260-A44A-AC4C-D74A35D0BA08}"/>
              </a:ext>
            </a:extLst>
          </p:cNvPr>
          <p:cNvSpPr txBox="1"/>
          <p:nvPr/>
        </p:nvSpPr>
        <p:spPr>
          <a:xfrm>
            <a:off x="4880992" y="4546159"/>
            <a:ext cx="475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복수의 </a:t>
            </a:r>
            <a:r>
              <a:rPr kumimoji="1" lang="en-US" altLang="ko-KR" sz="1400" dirty="0"/>
              <a:t>API </a:t>
            </a:r>
            <a:r>
              <a:rPr kumimoji="1" lang="ko-KR" altLang="en-US" sz="1400" dirty="0"/>
              <a:t>호출에 상응하는 단일 </a:t>
            </a:r>
            <a:r>
              <a:rPr kumimoji="1" lang="en-US" altLang="ko-KR" sz="1400" dirty="0"/>
              <a:t>API 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제공</a:t>
            </a:r>
            <a:endParaRPr kumimoji="1" lang="en-US" altLang="ko-KR" sz="1400" dirty="0"/>
          </a:p>
          <a:p>
            <a:pPr marL="590550" lvl="1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Round-Trip Latency </a:t>
            </a:r>
            <a:r>
              <a:rPr kumimoji="1" lang="ko-KR" altLang="en-US" sz="1400" dirty="0"/>
              <a:t>감소</a:t>
            </a:r>
            <a:endParaRPr kumimoji="1" lang="en-US" altLang="ko-KR" sz="1400" dirty="0"/>
          </a:p>
        </p:txBody>
      </p:sp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24F1C6F9-1675-5B49-B60C-B2739804C329}"/>
              </a:ext>
            </a:extLst>
          </p:cNvPr>
          <p:cNvSpPr/>
          <p:nvPr/>
        </p:nvSpPr>
        <p:spPr>
          <a:xfrm>
            <a:off x="945328" y="2982938"/>
            <a:ext cx="1767692" cy="2871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ios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/v1/order-history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B07453-1EE0-DC43-93E9-A52049FD4E1B}"/>
              </a:ext>
            </a:extLst>
          </p:cNvPr>
          <p:cNvGrpSpPr/>
          <p:nvPr/>
        </p:nvGrpSpPr>
        <p:grpSpPr>
          <a:xfrm>
            <a:off x="1415796" y="1055540"/>
            <a:ext cx="1209250" cy="1209250"/>
            <a:chOff x="196015" y="2960995"/>
            <a:chExt cx="1209250" cy="12092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EFAB63-DE98-EB48-AFA4-B7DEEF2E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015" y="2960995"/>
              <a:ext cx="1209250" cy="12092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93D7D3-63BD-6E41-958C-C9F6A2AC705A}"/>
                </a:ext>
              </a:extLst>
            </p:cNvPr>
            <p:cNvSpPr txBox="1"/>
            <p:nvPr/>
          </p:nvSpPr>
          <p:spPr>
            <a:xfrm>
              <a:off x="400887" y="3324857"/>
              <a:ext cx="7954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100" b="1" dirty="0"/>
                <a:t>Frontend</a:t>
              </a:r>
            </a:p>
            <a:p>
              <a:pPr algn="ctr"/>
              <a:r>
                <a:rPr kumimoji="1" lang="en-US" altLang="ko-KR" sz="1100" b="1" dirty="0"/>
                <a:t>(Mobile)</a:t>
              </a:r>
              <a:endParaRPr kumimoji="1" lang="ko-KR" altLang="en-US" sz="1100" b="1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274EBEF-51EA-5A4F-9525-9AEEFB6B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876" y="5183488"/>
            <a:ext cx="1755035" cy="1534912"/>
          </a:xfrm>
          <a:prstGeom prst="rect">
            <a:avLst/>
          </a:prstGeom>
        </p:spPr>
      </p:pic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0F0F288D-E727-7C45-B456-6E9B5C3F0FC0}"/>
              </a:ext>
            </a:extLst>
          </p:cNvPr>
          <p:cNvSpPr/>
          <p:nvPr/>
        </p:nvSpPr>
        <p:spPr>
          <a:xfrm>
            <a:off x="2138617" y="4791572"/>
            <a:ext cx="2371058" cy="3240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http://order-service:8080/v1/history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C99CA-89DD-0142-8410-E196A7669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78" y="5557478"/>
            <a:ext cx="1153666" cy="1160922"/>
          </a:xfrm>
          <a:prstGeom prst="rect">
            <a:avLst/>
          </a:prstGeom>
        </p:spPr>
      </p:pic>
      <p:sp>
        <p:nvSpPr>
          <p:cNvPr id="18" name="모서리가 둥근 직사각형 7">
            <a:extLst>
              <a:ext uri="{FF2B5EF4-FFF2-40B4-BE49-F238E27FC236}">
                <a16:creationId xmlns:a16="http://schemas.microsoft.com/office/drawing/2014/main" id="{11E8D9DE-5E2A-5B41-8BF0-2E212654834C}"/>
              </a:ext>
            </a:extLst>
          </p:cNvPr>
          <p:cNvSpPr/>
          <p:nvPr/>
        </p:nvSpPr>
        <p:spPr>
          <a:xfrm>
            <a:off x="27502" y="5201776"/>
            <a:ext cx="2371058" cy="3240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http://account-service:8080/v1/detail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9900EAF-B55D-454E-8C5F-C91621A56762}"/>
              </a:ext>
            </a:extLst>
          </p:cNvPr>
          <p:cNvSpPr/>
          <p:nvPr/>
        </p:nvSpPr>
        <p:spPr>
          <a:xfrm>
            <a:off x="535806" y="3576715"/>
            <a:ext cx="2969231" cy="96944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Tailoring</a:t>
            </a:r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6E952E2B-9AD1-6C48-A358-6098E2969806}"/>
              </a:ext>
            </a:extLst>
          </p:cNvPr>
          <p:cNvSpPr/>
          <p:nvPr/>
        </p:nvSpPr>
        <p:spPr>
          <a:xfrm>
            <a:off x="1972035" y="4077072"/>
            <a:ext cx="171601" cy="216024"/>
          </a:xfrm>
          <a:prstGeom prst="plus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6BD1243-A8AC-8648-910A-52F5A1EAD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22" y="4016772"/>
            <a:ext cx="1085355" cy="4203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3997F0-4C5D-2246-B8D5-24B4C7E5E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1334" y="3940960"/>
            <a:ext cx="1136319" cy="5681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7570D7-B6BD-2541-8EA5-53AC1B5C8550}"/>
              </a:ext>
            </a:extLst>
          </p:cNvPr>
          <p:cNvCxnSpPr>
            <a:cxnSpLocks/>
            <a:stCxn id="18" idx="0"/>
            <a:endCxn id="21" idx="2"/>
          </p:cNvCxnSpPr>
          <p:nvPr/>
        </p:nvCxnSpPr>
        <p:spPr>
          <a:xfrm flipV="1">
            <a:off x="1213031" y="4437112"/>
            <a:ext cx="139569" cy="7646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45B413-EC3F-CB43-B458-33A6C849309B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H="1" flipV="1">
            <a:off x="2829494" y="4509120"/>
            <a:ext cx="494652" cy="2824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3562D5-2CBA-5247-8740-8F73C66B6262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H="1" flipV="1">
            <a:off x="1829174" y="3270038"/>
            <a:ext cx="191248" cy="3066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28DBE7A2-99A5-424A-8895-0D737D647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914" y="2321406"/>
            <a:ext cx="574403" cy="574403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F2AF4A-868B-8F4B-A31B-C5E3E61636B4}"/>
              </a:ext>
            </a:extLst>
          </p:cNvPr>
          <p:cNvCxnSpPr/>
          <p:nvPr/>
        </p:nvCxnSpPr>
        <p:spPr>
          <a:xfrm>
            <a:off x="2024348" y="2276872"/>
            <a:ext cx="0" cy="6378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B721CBA-D5CF-7C4D-910B-9D755C2F4B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7204" y="2441911"/>
            <a:ext cx="337684" cy="3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4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MVC </a:t>
            </a:r>
            <a:r>
              <a:rPr kumimoji="1" lang="ko-KR" altLang="en-US" dirty="0"/>
              <a:t>영역의 통합 제공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프론트엔드</a:t>
            </a:r>
            <a:r>
              <a:rPr kumimoji="1" lang="ko-KR" altLang="en-US" dirty="0"/>
              <a:t> 애플리케이션과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의 통합 제공</a:t>
            </a:r>
            <a:r>
              <a:rPr kumimoji="1" lang="en-US" altLang="ko-KR" dirty="0"/>
              <a:t>, </a:t>
            </a:r>
            <a:r>
              <a:rPr kumimoji="1" lang="ko-KR" altLang="en-US" dirty="0"/>
              <a:t>효율적 개발 라이프사이클 구현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80992" y="1484784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Spring </a:t>
            </a:r>
            <a:r>
              <a:rPr kumimoji="1" lang="en-US" altLang="ko-KR" sz="1200" b="1" dirty="0" err="1"/>
              <a:t>WebFlux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통한 비동기 </a:t>
            </a:r>
            <a:r>
              <a:rPr kumimoji="1" lang="en-US" altLang="ko-KR" sz="1200" b="1" dirty="0"/>
              <a:t>MVC </a:t>
            </a:r>
            <a:r>
              <a:rPr kumimoji="1" lang="ko-KR" altLang="en-US" sz="1200" b="1" dirty="0"/>
              <a:t>기능 제공</a:t>
            </a:r>
            <a:endParaRPr kumimoji="1"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80992" y="1844824"/>
            <a:ext cx="47519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Frontend</a:t>
            </a:r>
            <a:r>
              <a:rPr kumimoji="1" lang="ko-KR" altLang="en-US" sz="1400" dirty="0"/>
              <a:t> 웹 리소스와 </a:t>
            </a:r>
            <a:r>
              <a:rPr kumimoji="1" lang="en-US" altLang="ko-KR" sz="1400" dirty="0"/>
              <a:t>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통합 제공하는 단일 포인트</a:t>
            </a:r>
            <a:endParaRPr kumimoji="1" lang="en-US" altLang="ko-KR" sz="14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프론트엔드</a:t>
            </a:r>
            <a:r>
              <a:rPr kumimoji="1" lang="ko-KR" altLang="en-US" sz="1400" dirty="0"/>
              <a:t> 최적 페이지 라우팅 및 </a:t>
            </a:r>
            <a:r>
              <a:rPr kumimoji="1" lang="en-US" altLang="ko-KR" sz="1400" dirty="0"/>
              <a:t>API </a:t>
            </a:r>
            <a:r>
              <a:rPr kumimoji="1" lang="ko-KR" altLang="en-US" sz="1400" dirty="0"/>
              <a:t>조합 가능</a:t>
            </a:r>
            <a:endParaRPr kumimoji="1" lang="en-US" altLang="ko-KR" sz="14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 err="1"/>
              <a:t>WebFlux</a:t>
            </a:r>
            <a:r>
              <a:rPr kumimoji="1" lang="en-US" altLang="ko-KR" sz="1400" dirty="0"/>
              <a:t> </a:t>
            </a:r>
            <a:r>
              <a:rPr kumimoji="1" lang="ko-KR" altLang="en-US" sz="1400" dirty="0" err="1"/>
              <a:t>도입시</a:t>
            </a:r>
            <a:r>
              <a:rPr kumimoji="1" lang="ko-KR" altLang="en-US" sz="1400" dirty="0"/>
              <a:t> 비동기 기능 통한 복원력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고가용성</a:t>
            </a:r>
            <a:r>
              <a:rPr kumimoji="1" lang="ko-KR" altLang="en-US" sz="1400" dirty="0"/>
              <a:t> 서비스 개발 가능</a:t>
            </a:r>
            <a:endParaRPr kumimoji="1" lang="en-US" altLang="ko-KR" sz="14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기존 애플리케이션의 빠른 </a:t>
            </a:r>
            <a:r>
              <a:rPr kumimoji="1" lang="en-US" altLang="ko-KR" sz="1400" dirty="0"/>
              <a:t>Migration </a:t>
            </a:r>
            <a:r>
              <a:rPr kumimoji="1" lang="ko-KR" altLang="en-US" sz="1400" dirty="0"/>
              <a:t>가능</a:t>
            </a:r>
            <a:endParaRPr kumimoji="1" lang="en-US" altLang="ko-KR" sz="14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spring-boot-web </a:t>
            </a:r>
            <a:r>
              <a:rPr kumimoji="1" lang="ko-KR" altLang="en-US" sz="1400" dirty="0"/>
              <a:t>활용도 가능하나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비동기 기능 구현에 약점이 있음</a:t>
            </a:r>
            <a:endParaRPr kumimoji="1"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65386" y="4058488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</a:t>
            </a:r>
            <a:r>
              <a:rPr kumimoji="1" lang="ko-KR" altLang="en-US" sz="1200" b="1" dirty="0"/>
              <a:t>단일 진입점으로서 컨벤션의 통일</a:t>
            </a:r>
            <a:endParaRPr kumimoji="1"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20746-ECC8-7B47-8F01-9D633CA24C63}"/>
              </a:ext>
            </a:extLst>
          </p:cNvPr>
          <p:cNvSpPr txBox="1"/>
          <p:nvPr/>
        </p:nvSpPr>
        <p:spPr>
          <a:xfrm>
            <a:off x="4881562" y="5498648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별도 </a:t>
            </a:r>
            <a:r>
              <a:rPr kumimoji="1" lang="ko-KR" altLang="en-US" sz="1200" b="1" dirty="0" err="1"/>
              <a:t>프론트엔드</a:t>
            </a:r>
            <a:r>
              <a:rPr kumimoji="1" lang="ko-KR" altLang="en-US" sz="1200" b="1" dirty="0"/>
              <a:t> 서비스 제공도 가능</a:t>
            </a:r>
            <a:endParaRPr kumimoji="1" lang="en-US" altLang="ko-KR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1AE553-FC45-9843-8B7E-1DF9211388FA}"/>
              </a:ext>
            </a:extLst>
          </p:cNvPr>
          <p:cNvSpPr txBox="1"/>
          <p:nvPr/>
        </p:nvSpPr>
        <p:spPr>
          <a:xfrm>
            <a:off x="4917956" y="5858688"/>
            <a:ext cx="4643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Java </a:t>
            </a:r>
            <a:r>
              <a:rPr kumimoji="1" lang="ko-KR" altLang="en-US" sz="1400" dirty="0"/>
              <a:t>스택 외의 언어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플랫폼 기반의 </a:t>
            </a:r>
            <a:r>
              <a:rPr kumimoji="1" lang="ko-KR" altLang="en-US" sz="1400" dirty="0" err="1"/>
              <a:t>프론트엔드</a:t>
            </a:r>
            <a:r>
              <a:rPr kumimoji="1" lang="ko-KR" altLang="en-US" sz="1400" dirty="0"/>
              <a:t> 서비스를 제공할 땐 </a:t>
            </a:r>
            <a:r>
              <a:rPr kumimoji="1" lang="en-US" altLang="ko-KR" sz="1400" dirty="0"/>
              <a:t>MVC </a:t>
            </a:r>
            <a:r>
              <a:rPr kumimoji="1" lang="ko-KR" altLang="en-US" sz="1400" dirty="0"/>
              <a:t>사용하지 않을 수 있음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BFF API</a:t>
            </a:r>
            <a:r>
              <a:rPr kumimoji="1" lang="ko-KR" altLang="en-US" sz="1400" dirty="0"/>
              <a:t>의 개발과 </a:t>
            </a:r>
            <a:r>
              <a:rPr kumimoji="1" lang="ko-KR" altLang="en-US" sz="1400" dirty="0" err="1"/>
              <a:t>프론트엔드</a:t>
            </a:r>
            <a:r>
              <a:rPr kumimoji="1" lang="en-US" altLang="ko-KR" sz="1400" dirty="0"/>
              <a:t>(HTML/JS/..) </a:t>
            </a:r>
            <a:r>
              <a:rPr kumimoji="1" lang="ko-KR" altLang="en-US" sz="1400" dirty="0"/>
              <a:t>개발의 라이프사이클이 달라질 수 있으므로 주의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1C5612-61B4-5549-84D1-26DDEE2FE367}"/>
              </a:ext>
            </a:extLst>
          </p:cNvPr>
          <p:cNvSpPr txBox="1"/>
          <p:nvPr/>
        </p:nvSpPr>
        <p:spPr>
          <a:xfrm>
            <a:off x="4887338" y="4408656"/>
            <a:ext cx="4751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API</a:t>
            </a:r>
            <a:r>
              <a:rPr kumimoji="1" lang="ko-KR" altLang="en-US" sz="1400" dirty="0"/>
              <a:t>개발과 </a:t>
            </a:r>
            <a:r>
              <a:rPr kumimoji="1" lang="en-US" altLang="ko-KR" sz="1400" dirty="0"/>
              <a:t>MVC</a:t>
            </a:r>
            <a:r>
              <a:rPr kumimoji="1" lang="ko-KR" altLang="en-US" sz="1400" dirty="0"/>
              <a:t>의 개발에 동일 개발 스택 활용 가능</a:t>
            </a:r>
            <a:endParaRPr kumimoji="1" lang="en-US" altLang="ko-KR" sz="14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엔터프라이즈 환경에 맞는 업무분장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개발업무 분배 용이</a:t>
            </a:r>
            <a:endParaRPr kumimoji="1" lang="en-US" altLang="ko-KR" sz="14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8B98A4-7968-EB4C-B814-FCE5BF48FEA8}"/>
              </a:ext>
            </a:extLst>
          </p:cNvPr>
          <p:cNvGrpSpPr/>
          <p:nvPr/>
        </p:nvGrpSpPr>
        <p:grpSpPr>
          <a:xfrm>
            <a:off x="53964" y="1598675"/>
            <a:ext cx="1422400" cy="1422400"/>
            <a:chOff x="1136373" y="2192057"/>
            <a:chExt cx="1422400" cy="14224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5F93B66-2F92-6348-B9E3-B92475A63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373" y="2192057"/>
              <a:ext cx="1422400" cy="1422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B2E244-08D6-9E4D-BDC3-4C7932289947}"/>
                </a:ext>
              </a:extLst>
            </p:cNvPr>
            <p:cNvSpPr txBox="1"/>
            <p:nvPr/>
          </p:nvSpPr>
          <p:spPr>
            <a:xfrm>
              <a:off x="1365583" y="2594173"/>
              <a:ext cx="957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/>
                <a:t>Frontend</a:t>
              </a:r>
            </a:p>
          </p:txBody>
        </p:sp>
      </p:grpSp>
      <p:sp>
        <p:nvSpPr>
          <p:cNvPr id="48" name="모서리가 둥근 직사각형 7">
            <a:extLst>
              <a:ext uri="{FF2B5EF4-FFF2-40B4-BE49-F238E27FC236}">
                <a16:creationId xmlns:a16="http://schemas.microsoft.com/office/drawing/2014/main" id="{A215DA71-CEF1-0D4D-9B4C-638FC704DD10}"/>
              </a:ext>
            </a:extLst>
          </p:cNvPr>
          <p:cNvSpPr/>
          <p:nvPr/>
        </p:nvSpPr>
        <p:spPr>
          <a:xfrm>
            <a:off x="632520" y="3064119"/>
            <a:ext cx="3494306" cy="204565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Backend-for Frontend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4BC0F8D-DC48-EE4A-B94F-8D6F2D559CB0}"/>
              </a:ext>
            </a:extLst>
          </p:cNvPr>
          <p:cNvSpPr/>
          <p:nvPr/>
        </p:nvSpPr>
        <p:spPr>
          <a:xfrm>
            <a:off x="488504" y="3705999"/>
            <a:ext cx="3816424" cy="22705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6720B44C-DC8D-CC4B-8F40-75881B8D274F}"/>
              </a:ext>
            </a:extLst>
          </p:cNvPr>
          <p:cNvSpPr/>
          <p:nvPr/>
        </p:nvSpPr>
        <p:spPr>
          <a:xfrm>
            <a:off x="488504" y="4503031"/>
            <a:ext cx="2736304" cy="22705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모서리가 둥근 직사각형 7">
            <a:extLst>
              <a:ext uri="{FF2B5EF4-FFF2-40B4-BE49-F238E27FC236}">
                <a16:creationId xmlns:a16="http://schemas.microsoft.com/office/drawing/2014/main" id="{616C3A8F-85BF-CF4B-9EDE-D5872D06D327}"/>
              </a:ext>
            </a:extLst>
          </p:cNvPr>
          <p:cNvSpPr/>
          <p:nvPr/>
        </p:nvSpPr>
        <p:spPr>
          <a:xfrm>
            <a:off x="823306" y="4218808"/>
            <a:ext cx="953146" cy="71343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/page1</a:t>
            </a:r>
          </a:p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/sub/page2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모서리가 둥근 직사각형 7">
            <a:extLst>
              <a:ext uri="{FF2B5EF4-FFF2-40B4-BE49-F238E27FC236}">
                <a16:creationId xmlns:a16="http://schemas.microsoft.com/office/drawing/2014/main" id="{5A26BC8A-FF45-9346-87CC-D34911B2C5EB}"/>
              </a:ext>
            </a:extLst>
          </p:cNvPr>
          <p:cNvSpPr/>
          <p:nvPr/>
        </p:nvSpPr>
        <p:spPr>
          <a:xfrm>
            <a:off x="1872455" y="4218808"/>
            <a:ext cx="1194411" cy="71343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</a:t>
            </a:r>
            <a:r>
              <a:rPr kumimoji="1"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WebFlux</a:t>
            </a:r>
            <a:r>
              <a: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(MVC)</a:t>
            </a:r>
            <a:endParaRPr kumimoji="1"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B05E0D2A-7116-D64C-B633-B7849CBF0E8C}"/>
              </a:ext>
            </a:extLst>
          </p:cNvPr>
          <p:cNvSpPr/>
          <p:nvPr/>
        </p:nvSpPr>
        <p:spPr>
          <a:xfrm>
            <a:off x="3224808" y="4218808"/>
            <a:ext cx="720080" cy="713438"/>
          </a:xfrm>
          <a:prstGeom prst="can">
            <a:avLst>
              <a:gd name="adj" fmla="val 1621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</a:p>
          <a:p>
            <a:pPr algn="ctr"/>
            <a:r>
              <a:rPr kumimoji="1"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</a:p>
          <a:p>
            <a:pPr algn="ctr"/>
            <a:r>
              <a:rPr kumimoji="1"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</a:p>
          <a:p>
            <a:pPr algn="ctr"/>
            <a:r>
              <a:rPr kumimoji="1"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</a:p>
        </p:txBody>
      </p:sp>
      <p:sp>
        <p:nvSpPr>
          <p:cNvPr id="55" name="모서리가 둥근 직사각형 7">
            <a:extLst>
              <a:ext uri="{FF2B5EF4-FFF2-40B4-BE49-F238E27FC236}">
                <a16:creationId xmlns:a16="http://schemas.microsoft.com/office/drawing/2014/main" id="{8CD52A0D-907E-3C48-95C3-A20011C5E184}"/>
              </a:ext>
            </a:extLst>
          </p:cNvPr>
          <p:cNvSpPr/>
          <p:nvPr/>
        </p:nvSpPr>
        <p:spPr>
          <a:xfrm>
            <a:off x="2842777" y="3478377"/>
            <a:ext cx="1102111" cy="663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Aggregate</a:t>
            </a:r>
          </a:p>
          <a:p>
            <a:r>
              <a:rPr kumimoji="1"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Routing</a:t>
            </a:r>
            <a:endParaRPr kumimoji="1"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125CFB77-DFFE-1B44-BF1F-599A9BDF759B}"/>
              </a:ext>
            </a:extLst>
          </p:cNvPr>
          <p:cNvSpPr/>
          <p:nvPr/>
        </p:nvSpPr>
        <p:spPr>
          <a:xfrm>
            <a:off x="805053" y="3854633"/>
            <a:ext cx="1949058" cy="2871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/microservice-b/v2/…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모서리가 둥근 직사각형 7">
            <a:extLst>
              <a:ext uri="{FF2B5EF4-FFF2-40B4-BE49-F238E27FC236}">
                <a16:creationId xmlns:a16="http://schemas.microsoft.com/office/drawing/2014/main" id="{9D1C1E68-1229-4642-817A-6273BDFE8806}"/>
              </a:ext>
            </a:extLst>
          </p:cNvPr>
          <p:cNvSpPr/>
          <p:nvPr/>
        </p:nvSpPr>
        <p:spPr>
          <a:xfrm>
            <a:off x="806025" y="3490458"/>
            <a:ext cx="1949058" cy="2871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/microservice-a/v1/…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C8EB0C-ED49-194F-8111-729562B20407}"/>
              </a:ext>
            </a:extLst>
          </p:cNvPr>
          <p:cNvCxnSpPr/>
          <p:nvPr/>
        </p:nvCxnSpPr>
        <p:spPr>
          <a:xfrm>
            <a:off x="341315" y="2881592"/>
            <a:ext cx="0" cy="252028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6BFCCD-BC99-8341-85DB-17B881F9C139}"/>
              </a:ext>
            </a:extLst>
          </p:cNvPr>
          <p:cNvCxnSpPr/>
          <p:nvPr/>
        </p:nvCxnSpPr>
        <p:spPr>
          <a:xfrm>
            <a:off x="4376936" y="2881592"/>
            <a:ext cx="0" cy="252028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">
            <a:extLst>
              <a:ext uri="{FF2B5EF4-FFF2-40B4-BE49-F238E27FC236}">
                <a16:creationId xmlns:a16="http://schemas.microsoft.com/office/drawing/2014/main" id="{9A71C004-0E3F-8342-B990-FD8C5AA57373}"/>
              </a:ext>
            </a:extLst>
          </p:cNvPr>
          <p:cNvSpPr/>
          <p:nvPr/>
        </p:nvSpPr>
        <p:spPr>
          <a:xfrm>
            <a:off x="3245685" y="5488179"/>
            <a:ext cx="1300400" cy="3240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Backends</a:t>
            </a:r>
            <a:endParaRPr kumimoji="1"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모서리가 둥근 직사각형 7">
            <a:extLst>
              <a:ext uri="{FF2B5EF4-FFF2-40B4-BE49-F238E27FC236}">
                <a16:creationId xmlns:a16="http://schemas.microsoft.com/office/drawing/2014/main" id="{5098429E-2451-7040-92ED-4F440DC989A5}"/>
              </a:ext>
            </a:extLst>
          </p:cNvPr>
          <p:cNvSpPr/>
          <p:nvPr/>
        </p:nvSpPr>
        <p:spPr>
          <a:xfrm>
            <a:off x="3245685" y="5887496"/>
            <a:ext cx="1300400" cy="3240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Microservices</a:t>
            </a:r>
            <a:endParaRPr kumimoji="1"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9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장단점 및 제약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사전 조건</a:t>
            </a:r>
            <a:endParaRPr kumimoji="1"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349251" y="1916832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장점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39116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단점 및 특이사항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D0BD-CC4F-DC43-BD4C-3616B01A43D1}"/>
              </a:ext>
            </a:extLst>
          </p:cNvPr>
          <p:cNvSpPr txBox="1"/>
          <p:nvPr/>
        </p:nvSpPr>
        <p:spPr>
          <a:xfrm>
            <a:off x="488504" y="105273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UI</a:t>
            </a:r>
            <a:r>
              <a:rPr kumimoji="1" lang="ko-KR" altLang="en-US" dirty="0"/>
              <a:t> 조직과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조직간 </a:t>
            </a:r>
            <a:r>
              <a:rPr kumimoji="1" lang="ko-KR" altLang="en-US" dirty="0" err="1"/>
              <a:t>업무방식의</a:t>
            </a:r>
            <a:r>
              <a:rPr kumimoji="1" lang="ko-KR" altLang="en-US" dirty="0"/>
              <a:t> 차이가 커서 </a:t>
            </a:r>
            <a:r>
              <a:rPr kumimoji="1" lang="ko-KR" altLang="en-US" dirty="0" err="1"/>
              <a:t>프론트엔드에서</a:t>
            </a:r>
            <a:r>
              <a:rPr kumimoji="1" lang="ko-KR" altLang="en-US" dirty="0"/>
              <a:t> 사용하기 부적합한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가 유지될 수 밖에 없는 경우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7AE35-E430-CF4B-A492-557BA804BFF6}"/>
              </a:ext>
            </a:extLst>
          </p:cNvPr>
          <p:cNvSpPr txBox="1"/>
          <p:nvPr/>
        </p:nvSpPr>
        <p:spPr>
          <a:xfrm>
            <a:off x="560512" y="2386359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기존 엔터프라이즈 환경에서 모바일 환경을 도입하는 시나리오에서 </a:t>
            </a:r>
            <a:r>
              <a:rPr kumimoji="1" lang="ko-KR" altLang="en-US" dirty="0" err="1"/>
              <a:t>프론트엔드</a:t>
            </a:r>
            <a:r>
              <a:rPr kumimoji="1" lang="ko-KR" altLang="en-US" dirty="0"/>
              <a:t> 최적화 가능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Spring MVC </a:t>
            </a:r>
            <a:r>
              <a:rPr kumimoji="1" lang="ko-KR" altLang="en-US" dirty="0"/>
              <a:t>기능 도입 용이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</a:t>
            </a:r>
            <a:r>
              <a:rPr kumimoji="1" lang="en-US" altLang="ko-KR" dirty="0" err="1"/>
              <a:t>WebFlux</a:t>
            </a:r>
            <a:r>
              <a:rPr kumimoji="1" lang="ko-KR" altLang="en-US" dirty="0"/>
              <a:t>가 비동기 기능 및 기존 </a:t>
            </a:r>
            <a:r>
              <a:rPr kumimoji="1" lang="en-US" altLang="ko-KR" dirty="0"/>
              <a:t>MVC </a:t>
            </a:r>
            <a:r>
              <a:rPr kumimoji="1" lang="ko-KR" altLang="en-US" dirty="0"/>
              <a:t>기능을 모두 제공</a:t>
            </a:r>
            <a:endParaRPr kumimoji="1"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60512" y="432383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프론트엔드에서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직접 호출해도 </a:t>
            </a:r>
            <a:r>
              <a:rPr kumimoji="1" lang="ko-KR" altLang="en-US" dirty="0" err="1"/>
              <a:t>괜찮은경우</a:t>
            </a:r>
            <a:r>
              <a:rPr kumimoji="1" lang="ko-KR" altLang="en-US" dirty="0"/>
              <a:t> </a:t>
            </a:r>
            <a:r>
              <a:rPr kumimoji="1" lang="en-US" altLang="ko-KR" dirty="0"/>
              <a:t>BFF </a:t>
            </a:r>
            <a:r>
              <a:rPr kumimoji="1" lang="ko-KR" altLang="en-US" dirty="0"/>
              <a:t>불필요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BFF API</a:t>
            </a:r>
            <a:r>
              <a:rPr kumimoji="1" lang="ko-KR" altLang="en-US" dirty="0"/>
              <a:t> 제공을 위해서 </a:t>
            </a:r>
            <a:r>
              <a:rPr kumimoji="1" lang="en-US" altLang="ko-KR" dirty="0"/>
              <a:t>Backend/Microservices API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버저닝을</a:t>
            </a:r>
            <a:r>
              <a:rPr kumimoji="1" lang="ko-KR" altLang="en-US" dirty="0"/>
              <a:t> 지속적으로 추종해야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Major version up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Backend</a:t>
            </a:r>
            <a:r>
              <a:rPr kumimoji="1" lang="ko-KR" altLang="en-US" dirty="0"/>
              <a:t>와 맞추어 진행해야 하므로 복잡도 증가</a:t>
            </a:r>
            <a:r>
              <a:rPr kumimoji="1" lang="en-US" altLang="ko-KR" dirty="0"/>
              <a:t>. </a:t>
            </a:r>
            <a:r>
              <a:rPr kumimoji="1" lang="ko-KR" altLang="en-US" dirty="0"/>
              <a:t>복수의 </a:t>
            </a:r>
            <a:r>
              <a:rPr kumimoji="1" lang="en-US" altLang="ko-KR" dirty="0"/>
              <a:t>major </a:t>
            </a:r>
            <a:r>
              <a:rPr kumimoji="1" lang="ko-KR" altLang="en-US" dirty="0"/>
              <a:t>버전 </a:t>
            </a:r>
            <a:r>
              <a:rPr kumimoji="1" lang="ko-KR" altLang="en-US" dirty="0" err="1"/>
              <a:t>제공시</a:t>
            </a:r>
            <a:r>
              <a:rPr kumimoji="1" lang="ko-KR" altLang="en-US" dirty="0"/>
              <a:t> 관리 </a:t>
            </a:r>
            <a:r>
              <a:rPr kumimoji="1" lang="en-US" altLang="ko-KR" dirty="0"/>
              <a:t>Cost </a:t>
            </a:r>
            <a:r>
              <a:rPr kumimoji="1" lang="ko-KR" altLang="en-US" dirty="0"/>
              <a:t>급증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API Gateway </a:t>
            </a:r>
            <a:r>
              <a:rPr kumimoji="1" lang="ko-KR" altLang="en-US" dirty="0"/>
              <a:t>기능만을 위해 도입하기엔 관리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가 높음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별도 </a:t>
            </a:r>
            <a:r>
              <a:rPr kumimoji="1" lang="en-US" altLang="ko-KR" dirty="0"/>
              <a:t>SaaS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이용하는것이</a:t>
            </a:r>
            <a:r>
              <a:rPr kumimoji="1" lang="ko-KR" altLang="en-US" dirty="0"/>
              <a:t> 편리할 수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35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2C01-8EA5-9C48-B512-23D29C8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자동화 적용 범위</a:t>
            </a:r>
          </a:p>
        </p:txBody>
      </p:sp>
      <p:graphicFrame>
        <p:nvGraphicFramePr>
          <p:cNvPr id="6" name="표">
            <a:extLst>
              <a:ext uri="{FF2B5EF4-FFF2-40B4-BE49-F238E27FC236}">
                <a16:creationId xmlns:a16="http://schemas.microsoft.com/office/drawing/2014/main" id="{AACEFDA5-D209-4B49-9499-B9A7DFDBB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99649"/>
              </p:ext>
            </p:extLst>
          </p:nvPr>
        </p:nvGraphicFramePr>
        <p:xfrm>
          <a:off x="321420" y="908720"/>
          <a:ext cx="9312100" cy="5665512"/>
        </p:xfrm>
        <a:graphic>
          <a:graphicData uri="http://schemas.openxmlformats.org/drawingml/2006/table">
            <a:tbl>
              <a:tblPr firstRow="1" firstCol="1" bandRow="1"/>
              <a:tblGrid>
                <a:gridCol w="1463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98536437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유형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API Gateway Integration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API Reconstruct</a:t>
                      </a:r>
                    </a:p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API Aggregation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MVC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통합 제공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76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소스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코드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설정으로 가능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라우팅 및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API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개발 필요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MVC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용 컨트롤러 개발</a:t>
                      </a:r>
                      <a:endParaRPr lang="en-US" altLang="ko-KR"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Spring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WebFlux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(MVC)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에 맞는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HTML Publishing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Kubernetes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sym typeface="Helvetica Neue"/>
                        </a:rPr>
                        <a:t>.</a:t>
                      </a:r>
                      <a:endParaRPr sz="105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sym typeface="Helvetica Neue"/>
                        </a:rPr>
                        <a:t>.</a:t>
                      </a:r>
                      <a:endParaRPr sz="105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sym typeface="Helvetica Neue"/>
                        </a:rPr>
                        <a:t>.</a:t>
                      </a:r>
                      <a:endParaRPr sz="105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9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dependency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spring-cloud-starter-gateway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spring-boot-starter-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webflux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spring-boot-starter-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webflux</a:t>
                      </a:r>
                      <a:endParaRPr lang="en-US"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적용 불가시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spring-boot-starter-web)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Application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라우팅 설정을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spring.cloud.gateway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 property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하위에 구현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수정사항 없음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Static Resource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경로 정의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기본값 존재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)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6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89754</TotalTime>
  <Words>1018</Words>
  <Application>Microsoft Macintosh PowerPoint</Application>
  <PresentationFormat>A4 Paper (210x297 mm)</PresentationFormat>
  <Paragraphs>182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HY견고딕</vt:lpstr>
      <vt:lpstr>맑은 고딕</vt:lpstr>
      <vt:lpstr>궁서체 일반체</vt:lpstr>
      <vt:lpstr>Arial</vt:lpstr>
      <vt:lpstr>Helvetica Neue</vt:lpstr>
      <vt:lpstr>Tahoma</vt:lpstr>
      <vt:lpstr>1_Office 테마</vt:lpstr>
      <vt:lpstr>디자인 사용자 지정</vt:lpstr>
      <vt:lpstr>PowerPoint Presentation</vt:lpstr>
      <vt:lpstr>Backend-for Frontend 패턴</vt:lpstr>
      <vt:lpstr>패턴 정의 및 목적</vt:lpstr>
      <vt:lpstr>패턴 동작 구조</vt:lpstr>
      <vt:lpstr>API Gateway로써의 BFF</vt:lpstr>
      <vt:lpstr>API Reconstruct, Aggregation</vt:lpstr>
      <vt:lpstr>MVC 영역의 통합 제공 </vt:lpstr>
      <vt:lpstr>장단점 및 제약 사항</vt:lpstr>
      <vt:lpstr>자동화 적용 범위</vt:lpstr>
      <vt:lpstr>소스 코드 정보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Office User</cp:lastModifiedBy>
  <cp:revision>1388</cp:revision>
  <cp:lastPrinted>2020-02-17T09:24:03Z</cp:lastPrinted>
  <dcterms:created xsi:type="dcterms:W3CDTF">2015-05-26T08:56:36Z</dcterms:created>
  <dcterms:modified xsi:type="dcterms:W3CDTF">2020-04-01T09:08:13Z</dcterms:modified>
</cp:coreProperties>
</file>