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12"/>
  </p:notesMasterIdLst>
  <p:sldIdLst>
    <p:sldId id="515" r:id="rId3"/>
    <p:sldId id="605" r:id="rId4"/>
    <p:sldId id="582" r:id="rId5"/>
    <p:sldId id="608" r:id="rId6"/>
    <p:sldId id="607" r:id="rId7"/>
    <p:sldId id="610" r:id="rId8"/>
    <p:sldId id="609" r:id="rId9"/>
    <p:sldId id="606" r:id="rId10"/>
    <p:sldId id="612" r:id="rId11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pos="21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3075" userDrawn="1">
          <p15:clr>
            <a:srgbClr val="A4A3A4"/>
          </p15:clr>
        </p15:guide>
        <p15:guide id="6" pos="36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F5B5B"/>
    <a:srgbClr val="FF6600"/>
    <a:srgbClr val="FFC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8" autoAdjust="0"/>
    <p:restoredTop sz="94493" autoAdjust="0"/>
  </p:normalViewPr>
  <p:slideViewPr>
    <p:cSldViewPr showGuides="1">
      <p:cViewPr varScale="1">
        <p:scale>
          <a:sx n="151" d="100"/>
          <a:sy n="151" d="100"/>
        </p:scale>
        <p:origin x="2176" y="192"/>
      </p:cViewPr>
      <p:guideLst>
        <p:guide orient="horz" pos="2387"/>
        <p:guide orient="horz" pos="4156"/>
        <p:guide pos="217"/>
        <p:guide pos="6068"/>
        <p:guide pos="3075"/>
        <p:guide pos="3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9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r">
              <a:defRPr sz="1200"/>
            </a:lvl1pPr>
          </a:lstStyle>
          <a:p>
            <a:fld id="{49DD08BD-F8BF-4EC6-A8CA-CBF4F2D314DD}" type="datetimeFigureOut">
              <a:rPr lang="ko-KR" altLang="en-US" smtClean="0"/>
              <a:t>2020. 4. 6.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638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5" tIns="45514" rIns="91035" bIns="455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3" y="4721187"/>
            <a:ext cx="5444490" cy="4472702"/>
          </a:xfrm>
          <a:prstGeom prst="rect">
            <a:avLst/>
          </a:prstGeom>
        </p:spPr>
        <p:txBody>
          <a:bodyPr vert="horz" lIns="91035" tIns="45514" rIns="91035" bIns="455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9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r">
              <a:defRPr sz="1200"/>
            </a:lvl1pPr>
          </a:lstStyle>
          <a:p>
            <a:fld id="{A367724D-3A99-4AE2-8223-102F08991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3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7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방법에 대한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설정을 기술하고 여기에서 </a:t>
            </a:r>
            <a:endParaRPr kumimoji="1" lang="en-US" altLang="ko-KR" dirty="0"/>
          </a:p>
          <a:p>
            <a:r>
              <a:rPr kumimoji="1" lang="ko-KR" altLang="en-US" dirty="0"/>
              <a:t>개발자가 </a:t>
            </a:r>
            <a:endParaRPr kumimoji="1" lang="en-US" altLang="ko-KR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무엇을 해야 하는 지에 대한 항목과 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어떻게 코드를 개발해야 하고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무엇을 어떻게 설정해야 하고</a:t>
            </a:r>
            <a:endParaRPr kumimoji="1" lang="en-US" altLang="ko-KR" dirty="0"/>
          </a:p>
          <a:p>
            <a:r>
              <a:rPr kumimoji="1" lang="en-US" altLang="ko-KR" dirty="0"/>
              <a:t>4)</a:t>
            </a:r>
            <a:r>
              <a:rPr kumimoji="1" lang="ko-KR" altLang="en-US" dirty="0"/>
              <a:t> 무엇을 어떻게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해야 하는지를 기술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필요하다면 그 </a:t>
            </a:r>
            <a:r>
              <a:rPr kumimoji="1" lang="ko-KR" altLang="en-US" dirty="0" err="1"/>
              <a:t>다음장에</a:t>
            </a:r>
            <a:r>
              <a:rPr kumimoji="1" lang="ko-KR" altLang="en-US" dirty="0"/>
              <a:t> 코드 내용과 핵심 변경 사항을 기술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4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033400" y="1943835"/>
            <a:ext cx="8420100" cy="1079232"/>
          </a:xfrm>
          <a:prstGeom prst="rect">
            <a:avLst/>
          </a:prstGeom>
        </p:spPr>
        <p:txBody>
          <a:bodyPr>
            <a:normAutofit/>
          </a:bodyPr>
          <a:lstStyle>
            <a:lvl1pPr algn="l" latinLnBrk="0">
              <a:lnSpc>
                <a:spcPct val="150000"/>
              </a:lnSpc>
              <a:spcAft>
                <a:spcPts val="600"/>
              </a:spcAft>
              <a:defRPr sz="2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9" name="그룹 7"/>
          <p:cNvGrpSpPr/>
          <p:nvPr userDrawn="1"/>
        </p:nvGrpSpPr>
        <p:grpSpPr>
          <a:xfrm>
            <a:off x="8020052" y="315912"/>
            <a:ext cx="1612900" cy="492126"/>
            <a:chOff x="8020050" y="315912"/>
            <a:chExt cx="1612900" cy="492126"/>
          </a:xfrm>
        </p:grpSpPr>
        <p:sp>
          <p:nvSpPr>
            <p:cNvPr id="10" name="직사각형 9"/>
            <p:cNvSpPr/>
            <p:nvPr/>
          </p:nvSpPr>
          <p:spPr>
            <a:xfrm>
              <a:off x="8020050" y="317500"/>
              <a:ext cx="1612900" cy="4889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Strictly Confidential</a:t>
              </a:r>
              <a:r>
                <a:rPr kumimoji="0" lang="ko-KR" altLang="en-US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020050" y="806450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8020050" y="315912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02" y="5092965"/>
            <a:ext cx="1755195" cy="90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52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9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1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73051" y="584200"/>
            <a:ext cx="93599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>
            <a:noAutofit/>
          </a:bodyPr>
          <a:lstStyle>
            <a:lvl1pPr algn="l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>
            <a:noAutofit/>
          </a:bodyPr>
          <a:lstStyle>
            <a:lvl1pPr marL="0" indent="0" latinLnBrk="0">
              <a:buFont typeface="Arial" pitchFamily="34" charset="0"/>
              <a:buNone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latinLnBrk="0">
              <a:buFont typeface="Arial" pitchFamily="34" charset="0"/>
              <a:buChar char="•"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1600">
                <a:latin typeface="HY견고딕" pitchFamily="18" charset="-127"/>
                <a:ea typeface="HY견고딕" pitchFamily="18" charset="-127"/>
              </a:defRPr>
            </a:lvl4pPr>
            <a:lvl5pPr>
              <a:defRPr sz="16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6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9632950" y="6629400"/>
            <a:ext cx="273050" cy="228600"/>
          </a:xfrm>
        </p:spPr>
        <p:txBody>
          <a:bodyPr lIns="0" rIns="0"/>
          <a:lstStyle>
            <a:lvl1pPr algn="r">
              <a:defRPr sz="9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D4C23C9C-E718-4A31-BE85-6242B7D6DB8D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6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3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6E85-48D0-4F95-8168-4655670B718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0BB8-C975-4D2D-92B7-3EBF015A24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B2DF-237A-409E-9B39-4BEB5BD1F102}" type="datetimeFigureOut">
              <a:rPr lang="ko-KR" altLang="en-US" smtClean="0"/>
              <a:t>2020. 4. 6.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cs.spring.io/spring-boot/docs/current/reference/html/production-ready-featur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oudsvcdev/springboot-metric-exporter-patte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060848"/>
            <a:ext cx="9906000" cy="10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r>
              <a:rPr kumimoji="1" lang="en-US" altLang="ko-KR" sz="3000" dirty="0">
                <a:solidFill>
                  <a:prstClr val="black"/>
                </a:solidFill>
              </a:rPr>
              <a:t>MSA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Pattern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Definition</a:t>
            </a:r>
            <a:endParaRPr lang="en-US" altLang="ko-KR" sz="3000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50" y="4617132"/>
            <a:ext cx="990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2020. 03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16769" y="6309320"/>
            <a:ext cx="684076" cy="476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9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F9486-C9A0-F744-B4A4-61DE5DA4F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CQRS Pattern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6A5F2-CE2D-8D46-ACF1-055E3AE44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CQRS &amp; Backing Services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5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정의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목적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CQRS </a:t>
            </a:r>
            <a:r>
              <a:rPr kumimoji="1" lang="ko-KR" altLang="en-US" dirty="0"/>
              <a:t>패턴은 </a:t>
            </a:r>
            <a:r>
              <a:rPr kumimoji="1" lang="en-US" altLang="ko-KR" dirty="0"/>
              <a:t>Command Query Responsibility Segregation</a:t>
            </a:r>
            <a:r>
              <a:rPr kumimoji="1" lang="ko-KR" altLang="en-US" dirty="0"/>
              <a:t>으로 </a:t>
            </a:r>
            <a:r>
              <a:rPr kumimoji="1" lang="en-US" altLang="ko-KR" dirty="0"/>
              <a:t>𝜇Service </a:t>
            </a:r>
            <a:r>
              <a:rPr kumimoji="1" lang="ko-KR" altLang="en-US" dirty="0"/>
              <a:t>당 </a:t>
            </a:r>
            <a:r>
              <a:rPr kumimoji="1" lang="en-US" altLang="ko-KR" dirty="0"/>
              <a:t>Database</a:t>
            </a:r>
            <a:r>
              <a:rPr kumimoji="1" lang="ko-KR" altLang="en-US" dirty="0"/>
              <a:t>을 가져가는 경우에 여러 서비스의 데이터를 결합하여 </a:t>
            </a:r>
            <a:r>
              <a:rPr kumimoji="1" lang="en-US" altLang="ko-KR" dirty="0"/>
              <a:t>Query</a:t>
            </a:r>
            <a:r>
              <a:rPr kumimoji="1" lang="ko-KR" altLang="en-US" dirty="0"/>
              <a:t>하기 위한 방법으로 읽기 전용 복제 </a:t>
            </a:r>
            <a:r>
              <a:rPr kumimoji="1" lang="en-US" altLang="ko-KR" dirty="0"/>
              <a:t>View Database</a:t>
            </a:r>
            <a:r>
              <a:rPr kumimoji="1" lang="ko-KR" altLang="en-US" dirty="0"/>
              <a:t>을 구성하고 </a:t>
            </a:r>
            <a:r>
              <a:rPr kumimoji="1" lang="en-US" altLang="ko-KR" dirty="0"/>
              <a:t>Command(CUD)</a:t>
            </a:r>
            <a:r>
              <a:rPr kumimoji="1" lang="ko-KR" altLang="en-US" dirty="0"/>
              <a:t>와 분리하는 패턴을 </a:t>
            </a:r>
            <a:r>
              <a:rPr kumimoji="1" lang="en-US" altLang="ko-KR" dirty="0"/>
              <a:t>Backing Service</a:t>
            </a:r>
            <a:r>
              <a:rPr kumimoji="1" lang="ko-KR" altLang="en-US" dirty="0"/>
              <a:t>와의 구성을 패턴화하여 정의</a:t>
            </a:r>
            <a:endParaRPr kumimoji="1"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6FD60-11FB-5A43-9029-7B1625661672}"/>
              </a:ext>
            </a:extLst>
          </p:cNvPr>
          <p:cNvSpPr/>
          <p:nvPr/>
        </p:nvSpPr>
        <p:spPr>
          <a:xfrm>
            <a:off x="273051" y="2060848"/>
            <a:ext cx="9359900" cy="2630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마이크로 서비스의 쿼리 구현을 위한 </a:t>
            </a:r>
            <a:r>
              <a:rPr lang="en-US" altLang="ko-KR" sz="1600" dirty="0"/>
              <a:t>2</a:t>
            </a:r>
            <a:r>
              <a:rPr lang="ko-KR" altLang="en-US" sz="1600" dirty="0"/>
              <a:t>가지 제안 패턴 중에서 </a:t>
            </a:r>
            <a:r>
              <a:rPr lang="en-US" altLang="ko-KR" sz="1600" dirty="0"/>
              <a:t>API Composition </a:t>
            </a:r>
            <a:r>
              <a:rPr lang="ko-KR" altLang="en-US" sz="1600" dirty="0"/>
              <a:t>패턴이 </a:t>
            </a:r>
            <a:r>
              <a:rPr lang="en-US" altLang="ko-KR" sz="1600" dirty="0"/>
              <a:t>Client </a:t>
            </a:r>
            <a:r>
              <a:rPr lang="ko-KR" altLang="en-US" sz="1600" dirty="0"/>
              <a:t>영역에서 여러 </a:t>
            </a:r>
            <a:r>
              <a:rPr lang="en-US" altLang="ko-KR" sz="1600" dirty="0"/>
              <a:t>API</a:t>
            </a:r>
            <a:r>
              <a:rPr lang="ko-KR" altLang="en-US" sz="1600" dirty="0"/>
              <a:t>을 조합하여 사용하는 방식이고 </a:t>
            </a:r>
            <a:r>
              <a:rPr lang="en-US" altLang="ko-KR" sz="1600" dirty="0"/>
              <a:t>CQRS </a:t>
            </a:r>
            <a:r>
              <a:rPr lang="ko-KR" altLang="en-US" sz="1600" dirty="0"/>
              <a:t>패턴은 데이터와 연관된 마이크로 서비스 영역에서 </a:t>
            </a:r>
            <a:r>
              <a:rPr lang="en-US" altLang="ko-KR" sz="1600" dirty="0"/>
              <a:t>Backing Service </a:t>
            </a:r>
            <a:r>
              <a:rPr lang="ko-KR" altLang="en-US" sz="1600" dirty="0"/>
              <a:t>등을 활용하기 때문에 강력하지만 구현 및 관리 요소가 증가하는 문제가 있음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API Composition </a:t>
            </a:r>
            <a:r>
              <a:rPr lang="ko-KR" altLang="en-US" sz="1600" dirty="0"/>
              <a:t>패턴은 먼저 고려하고 성능 개선 등의 이슈가 있는 경우 해당 패턴 도입을 검토하는 것을 권장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3297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Metric export Pattern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𝜇Service </a:t>
            </a:r>
            <a:r>
              <a:rPr kumimoji="1" lang="ko-KR" altLang="en-US" dirty="0"/>
              <a:t>내 </a:t>
            </a:r>
            <a:r>
              <a:rPr kumimoji="1" lang="en-US" altLang="ko-KR" dirty="0"/>
              <a:t>metric </a:t>
            </a:r>
            <a:r>
              <a:rPr kumimoji="1" lang="ko-KR" altLang="en-US" dirty="0"/>
              <a:t>정보를 추출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Prometheus</a:t>
            </a:r>
            <a:r>
              <a:rPr kumimoji="1" lang="ko-KR" altLang="en-US" dirty="0"/>
              <a:t>로 전달하기 위한 메커니즘을 </a:t>
            </a:r>
            <a:r>
              <a:rPr kumimoji="1" lang="en-US" altLang="ko-KR" dirty="0"/>
              <a:t>Pattern</a:t>
            </a:r>
            <a:r>
              <a:rPr kumimoji="1" lang="ko-KR" altLang="en-US" dirty="0"/>
              <a:t> 화</a:t>
            </a:r>
            <a:endParaRPr kumimoji="1"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B1A8FE-8DEE-A545-BF5A-B37B5D4ECA45}"/>
              </a:ext>
            </a:extLst>
          </p:cNvPr>
          <p:cNvSpPr/>
          <p:nvPr/>
        </p:nvSpPr>
        <p:spPr>
          <a:xfrm>
            <a:off x="560512" y="2204864"/>
            <a:ext cx="1296144" cy="11521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77E4102B-FDDA-DB4F-A2A7-1391E91DDAD8}"/>
              </a:ext>
            </a:extLst>
          </p:cNvPr>
          <p:cNvSpPr/>
          <p:nvPr/>
        </p:nvSpPr>
        <p:spPr>
          <a:xfrm>
            <a:off x="4088904" y="2420888"/>
            <a:ext cx="1008112" cy="1080120"/>
          </a:xfrm>
          <a:prstGeom prst="ca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433EB21-B638-B345-8F77-13C4FB369C9E}"/>
              </a:ext>
            </a:extLst>
          </p:cNvPr>
          <p:cNvSpPr/>
          <p:nvPr/>
        </p:nvSpPr>
        <p:spPr>
          <a:xfrm>
            <a:off x="6753200" y="2204864"/>
            <a:ext cx="1728192" cy="1296144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8ED0B0D-1BB8-B849-A5A6-19691F2E8697}"/>
              </a:ext>
            </a:extLst>
          </p:cNvPr>
          <p:cNvSpPr/>
          <p:nvPr/>
        </p:nvSpPr>
        <p:spPr>
          <a:xfrm>
            <a:off x="1424608" y="2852936"/>
            <a:ext cx="1008112" cy="4320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/metrics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C8359-7159-104F-99B2-941D23AAFA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32720" y="306896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BEDF7E-D794-574A-A337-D0172992451E}"/>
              </a:ext>
            </a:extLst>
          </p:cNvPr>
          <p:cNvCxnSpPr>
            <a:cxnSpLocks/>
          </p:cNvCxnSpPr>
          <p:nvPr/>
        </p:nvCxnSpPr>
        <p:spPr>
          <a:xfrm>
            <a:off x="5097016" y="299695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D471EF-34FB-4146-9FE3-C6E97C8BED46}"/>
              </a:ext>
            </a:extLst>
          </p:cNvPr>
          <p:cNvSpPr txBox="1"/>
          <p:nvPr/>
        </p:nvSpPr>
        <p:spPr>
          <a:xfrm>
            <a:off x="632520" y="184482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Application</a:t>
            </a:r>
            <a:endParaRPr kumimoji="1"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BAD9ED-296E-014B-8EF3-7898688F8049}"/>
              </a:ext>
            </a:extLst>
          </p:cNvPr>
          <p:cNvSpPr txBox="1"/>
          <p:nvPr/>
        </p:nvSpPr>
        <p:spPr>
          <a:xfrm>
            <a:off x="4016896" y="1916832"/>
            <a:ext cx="1209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Prometheus</a:t>
            </a:r>
            <a:endParaRPr kumimoji="1"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4DB12-865F-054A-B8EC-042079150FDC}"/>
              </a:ext>
            </a:extLst>
          </p:cNvPr>
          <p:cNvSpPr txBox="1"/>
          <p:nvPr/>
        </p:nvSpPr>
        <p:spPr>
          <a:xfrm>
            <a:off x="6825208" y="1772816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Grafana</a:t>
            </a:r>
            <a:endParaRPr kumimoji="1"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A8CC8-EFFD-1949-8B16-16BB72D2FB16}"/>
              </a:ext>
            </a:extLst>
          </p:cNvPr>
          <p:cNvSpPr txBox="1"/>
          <p:nvPr/>
        </p:nvSpPr>
        <p:spPr>
          <a:xfrm>
            <a:off x="560512" y="3717032"/>
            <a:ext cx="256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Application Perf. Metrics </a:t>
            </a:r>
            <a:r>
              <a:rPr kumimoji="1" lang="ko-KR" altLang="en-US" sz="1200" b="1" dirty="0"/>
              <a:t>측정을 </a:t>
            </a:r>
            <a:br>
              <a:rPr kumimoji="1" lang="en-US" altLang="ko-KR" sz="1200" b="1" dirty="0"/>
            </a:br>
            <a:r>
              <a:rPr kumimoji="1" lang="ko-KR" altLang="en-US" sz="1200" b="1" dirty="0"/>
              <a:t>위한 </a:t>
            </a:r>
            <a:r>
              <a:rPr kumimoji="1" lang="en-US" altLang="ko-KR" sz="1200" b="1" dirty="0"/>
              <a:t>Metric API </a:t>
            </a:r>
            <a:r>
              <a:rPr kumimoji="1" lang="ko-KR" altLang="en-US" sz="1200" b="1" dirty="0"/>
              <a:t>제공 방법</a:t>
            </a:r>
            <a:endParaRPr kumimoji="1" lang="en-US" altLang="ko-KR" sz="12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C2DB68-FA22-1840-8749-29101E49BD8F}"/>
              </a:ext>
            </a:extLst>
          </p:cNvPr>
          <p:cNvSpPr/>
          <p:nvPr/>
        </p:nvSpPr>
        <p:spPr>
          <a:xfrm>
            <a:off x="3944888" y="332656"/>
            <a:ext cx="5832648" cy="1512168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1400" dirty="0">
              <a:solidFill>
                <a:srgbClr val="FFFF00"/>
              </a:solidFill>
            </a:endParaRPr>
          </a:p>
          <a:p>
            <a:r>
              <a:rPr kumimoji="1" lang="ko-KR" altLang="en-US" sz="1400" dirty="0">
                <a:solidFill>
                  <a:srgbClr val="FFFF00"/>
                </a:solidFill>
              </a:rPr>
              <a:t>여기에서 패턴이 무엇을 하는지를 명확하게 정의하는 그림 필요</a:t>
            </a:r>
            <a:r>
              <a:rPr kumimoji="1" lang="en-US" altLang="ko-KR" sz="1400" dirty="0">
                <a:solidFill>
                  <a:srgbClr val="FFFF00"/>
                </a:solidFill>
              </a:rPr>
              <a:t>.</a:t>
            </a:r>
          </a:p>
          <a:p>
            <a:endParaRPr kumimoji="1" lang="en-US" altLang="ko-KR" sz="1400" dirty="0">
              <a:solidFill>
                <a:srgbClr val="FFFF00"/>
              </a:solidFill>
            </a:endParaRPr>
          </a:p>
          <a:p>
            <a:r>
              <a:rPr kumimoji="1" lang="ko-KR" altLang="en-US" sz="1400" dirty="0">
                <a:solidFill>
                  <a:srgbClr val="FFFF00"/>
                </a:solidFill>
              </a:rPr>
              <a:t>패턴이 돌아가는 구조에 대한 설명을 개념적으로 설명할 수 있었으면 합니다</a:t>
            </a:r>
            <a:r>
              <a:rPr kumimoji="1" lang="en-US" altLang="ko-KR" sz="1400" dirty="0">
                <a:solidFill>
                  <a:srgbClr val="FFFF00"/>
                </a:solidFill>
              </a:rPr>
              <a:t>.</a:t>
            </a:r>
            <a:r>
              <a:rPr kumimoji="1" lang="ko-KR" altLang="en-US" sz="1400" dirty="0">
                <a:solidFill>
                  <a:srgbClr val="FFFF00"/>
                </a:solidFill>
              </a:rPr>
              <a:t> 동작 구조</a:t>
            </a:r>
            <a:r>
              <a:rPr kumimoji="1" lang="en-US" altLang="ko-KR" sz="1400" dirty="0">
                <a:solidFill>
                  <a:srgbClr val="FFFF00"/>
                </a:solidFill>
              </a:rPr>
              <a:t>,</a:t>
            </a:r>
            <a:r>
              <a:rPr kumimoji="1" lang="ko-KR" altLang="en-US" sz="1400" dirty="0">
                <a:solidFill>
                  <a:srgbClr val="FFFF00"/>
                </a:solidFill>
              </a:rPr>
              <a:t> 주요 결정 사항</a:t>
            </a:r>
            <a:r>
              <a:rPr kumimoji="1" lang="en-US" altLang="ko-KR" sz="1400" dirty="0">
                <a:solidFill>
                  <a:srgbClr val="FFFF00"/>
                </a:solidFill>
              </a:rPr>
              <a:t>,</a:t>
            </a:r>
            <a:r>
              <a:rPr kumimoji="1" lang="ko-KR" altLang="en-US" sz="1400" dirty="0">
                <a:solidFill>
                  <a:srgbClr val="FFFF00"/>
                </a:solidFill>
              </a:rPr>
              <a:t> 뒤에 설명하는 상세 설명 키워드 등이 그림과 설명으로 표현될 수 있도록 합니다</a:t>
            </a:r>
            <a:r>
              <a:rPr kumimoji="1" lang="en-US" altLang="ko-KR" sz="1400" dirty="0">
                <a:solidFill>
                  <a:srgbClr val="FFFF00"/>
                </a:solidFill>
              </a:rPr>
              <a:t>.</a:t>
            </a:r>
            <a:r>
              <a:rPr kumimoji="1" lang="ko-KR" altLang="en-US" sz="1400" dirty="0">
                <a:solidFill>
                  <a:srgbClr val="FFFF00"/>
                </a:solidFill>
              </a:rPr>
              <a:t> </a:t>
            </a:r>
            <a:endParaRPr kumimoji="1" lang="en-US" altLang="ko-KR" sz="1400" dirty="0">
              <a:solidFill>
                <a:srgbClr val="FFFF00"/>
              </a:solidFill>
            </a:endParaRPr>
          </a:p>
          <a:p>
            <a:pPr algn="ctr"/>
            <a:endParaRPr kumimoji="1"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8FDB617-898B-8E44-95BB-253CE255E058}"/>
              </a:ext>
            </a:extLst>
          </p:cNvPr>
          <p:cNvSpPr/>
          <p:nvPr/>
        </p:nvSpPr>
        <p:spPr>
          <a:xfrm>
            <a:off x="344488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9D6E1-E211-AE45-9DF9-B56CB367CE35}"/>
              </a:ext>
            </a:extLst>
          </p:cNvPr>
          <p:cNvSpPr txBox="1"/>
          <p:nvPr/>
        </p:nvSpPr>
        <p:spPr>
          <a:xfrm>
            <a:off x="3944888" y="3717032"/>
            <a:ext cx="2038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Prometheus </a:t>
            </a:r>
            <a:r>
              <a:rPr kumimoji="1" lang="ko-KR" altLang="en-US" sz="1200" b="1" dirty="0"/>
              <a:t>수집대상 </a:t>
            </a:r>
            <a:r>
              <a:rPr kumimoji="1" lang="en-US" altLang="ko-KR" sz="1200" b="1" dirty="0"/>
              <a:t>API</a:t>
            </a:r>
            <a:br>
              <a:rPr kumimoji="1" lang="en-US" altLang="ko-KR" sz="1200" b="1" dirty="0"/>
            </a:br>
            <a:r>
              <a:rPr kumimoji="1" lang="ko-KR" altLang="en-US" sz="1200" b="1" dirty="0"/>
              <a:t>등록</a:t>
            </a:r>
            <a:endParaRPr kumimoji="1" lang="en-US" altLang="ko-KR" sz="12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6791A8-B250-B945-B02A-4667E9CAD51D}"/>
              </a:ext>
            </a:extLst>
          </p:cNvPr>
          <p:cNvSpPr/>
          <p:nvPr/>
        </p:nvSpPr>
        <p:spPr>
          <a:xfrm>
            <a:off x="3728864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A17E68-C6CD-8642-B625-F1A060D43AF6}"/>
              </a:ext>
            </a:extLst>
          </p:cNvPr>
          <p:cNvSpPr txBox="1"/>
          <p:nvPr/>
        </p:nvSpPr>
        <p:spPr>
          <a:xfrm>
            <a:off x="6897216" y="3792698"/>
            <a:ext cx="2480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Grafana Dashboard</a:t>
            </a:r>
            <a:r>
              <a:rPr kumimoji="1" lang="ko-KR" altLang="en-US" sz="1200" b="1" dirty="0"/>
              <a:t>를 통한 관리</a:t>
            </a:r>
            <a:endParaRPr kumimoji="1" lang="en-US" altLang="ko-KR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049C7B1-EE21-C743-B586-C4658645163C}"/>
              </a:ext>
            </a:extLst>
          </p:cNvPr>
          <p:cNvSpPr/>
          <p:nvPr/>
        </p:nvSpPr>
        <p:spPr>
          <a:xfrm>
            <a:off x="6698095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F1839-FF7B-E44B-BFFC-13CC67D5948E}"/>
              </a:ext>
            </a:extLst>
          </p:cNvPr>
          <p:cNvSpPr txBox="1"/>
          <p:nvPr/>
        </p:nvSpPr>
        <p:spPr>
          <a:xfrm>
            <a:off x="488504" y="4221088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Metric </a:t>
            </a:r>
            <a:r>
              <a:rPr kumimoji="1" lang="ko-KR" altLang="en-US" sz="1200" b="1" dirty="0"/>
              <a:t>자동 생성 </a:t>
            </a:r>
            <a:r>
              <a:rPr kumimoji="1" lang="en-US" altLang="ko-KR" sz="1200" b="1" dirty="0"/>
              <a:t>Library </a:t>
            </a:r>
            <a:r>
              <a:rPr kumimoji="1" lang="ko-KR" altLang="en-US" sz="1200" b="1" dirty="0"/>
              <a:t>주입을 통한 측정 방식 제공</a:t>
            </a:r>
            <a:endParaRPr kumimoji="1" lang="en-US" altLang="ko-KR" sz="1200" b="1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Maven dependency </a:t>
            </a:r>
            <a:r>
              <a:rPr kumimoji="1" lang="ko-KR" altLang="en-US" sz="1200" dirty="0"/>
              <a:t>등록 </a:t>
            </a:r>
            <a:br>
              <a:rPr kumimoji="1" lang="en-US" altLang="ko-KR" sz="1200" dirty="0"/>
            </a:br>
            <a:r>
              <a:rPr kumimoji="1" lang="en-US" altLang="ko-KR" sz="1200" dirty="0"/>
              <a:t>(Actuator, micrometer </a:t>
            </a:r>
            <a:r>
              <a:rPr kumimoji="1" lang="en-US" altLang="ko-KR" sz="1200" dirty="0" err="1"/>
              <a:t>etc</a:t>
            </a:r>
            <a:r>
              <a:rPr kumimoji="1" lang="en-US" altLang="ko-KR" sz="1200" dirty="0"/>
              <a:t>)</a:t>
            </a:r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appl. Property</a:t>
            </a:r>
            <a:r>
              <a:rPr kumimoji="1" lang="ko-KR" altLang="en-US" sz="1200" dirty="0"/>
              <a:t> 설정으로 </a:t>
            </a:r>
            <a:r>
              <a:rPr kumimoji="1" lang="en-US" altLang="ko-KR" sz="1200" dirty="0"/>
              <a:t>metric </a:t>
            </a:r>
            <a:r>
              <a:rPr kumimoji="1" lang="ko-KR" altLang="en-US" sz="1200" dirty="0"/>
              <a:t>대상 </a:t>
            </a:r>
            <a:r>
              <a:rPr kumimoji="1" lang="en-US" altLang="ko-KR" sz="1200" dirty="0"/>
              <a:t>enabling </a:t>
            </a:r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Micro-meter </a:t>
            </a:r>
            <a:r>
              <a:rPr kumimoji="1" lang="ko-KR" altLang="en-US" sz="1200" dirty="0"/>
              <a:t>기반 사용자 </a:t>
            </a:r>
            <a:r>
              <a:rPr kumimoji="1" lang="en-US" altLang="ko-KR" sz="1200" dirty="0"/>
              <a:t>metric </a:t>
            </a:r>
            <a:r>
              <a:rPr kumimoji="1" lang="ko-KR" altLang="en-US" sz="1200" dirty="0"/>
              <a:t>추가 </a:t>
            </a:r>
            <a:endParaRPr kumimoji="1" lang="en-US" altLang="ko-KR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6DD41F-9CBC-0543-90B8-95762CB6F7A3}"/>
              </a:ext>
            </a:extLst>
          </p:cNvPr>
          <p:cNvSpPr txBox="1"/>
          <p:nvPr/>
        </p:nvSpPr>
        <p:spPr>
          <a:xfrm>
            <a:off x="488504" y="587727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Non-Java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APP</a:t>
            </a:r>
            <a:r>
              <a:rPr kumimoji="1" lang="ko-KR" altLang="en-US" sz="1200" b="1" dirty="0"/>
              <a:t>의 </a:t>
            </a:r>
            <a:r>
              <a:rPr kumimoji="1" lang="en-US" altLang="ko-KR" sz="1200" b="1" dirty="0"/>
              <a:t>Metric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API</a:t>
            </a:r>
            <a:r>
              <a:rPr kumimoji="1" lang="ko-KR" altLang="en-US" sz="1200" b="1" dirty="0"/>
              <a:t> 노출</a:t>
            </a:r>
            <a:endParaRPr kumimoji="1" lang="en-US" altLang="ko-KR" sz="1200" b="1" dirty="0"/>
          </a:p>
          <a:p>
            <a:pPr marL="223838" lvl="1" indent="-176213">
              <a:buFont typeface="Wingdings" pitchFamily="2" charset="2"/>
              <a:buChar char="ü"/>
            </a:pPr>
            <a:r>
              <a:rPr kumimoji="1" lang="ko-KR" altLang="en-US" sz="1200" dirty="0"/>
              <a:t>자체 </a:t>
            </a:r>
            <a:r>
              <a:rPr kumimoji="1" lang="en-US" altLang="ko-KR" sz="1200" dirty="0"/>
              <a:t>/metrics API </a:t>
            </a:r>
            <a:r>
              <a:rPr kumimoji="1" lang="ko-KR" altLang="en-US" sz="1200" dirty="0"/>
              <a:t>개발 및 등록 </a:t>
            </a:r>
            <a:endParaRPr kumimoji="1"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92544-F798-EB48-93A8-601C3C623C21}"/>
              </a:ext>
            </a:extLst>
          </p:cNvPr>
          <p:cNvSpPr txBox="1"/>
          <p:nvPr/>
        </p:nvSpPr>
        <p:spPr>
          <a:xfrm>
            <a:off x="3615162" y="41915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K8s deployment manifest (yaml file)</a:t>
            </a:r>
            <a:r>
              <a:rPr kumimoji="1" lang="ko-KR" altLang="en-US" sz="1200" b="1" dirty="0"/>
              <a:t> 내 </a:t>
            </a:r>
            <a:r>
              <a:rPr kumimoji="1" lang="en-US" altLang="ko-KR" sz="1200" b="1" dirty="0"/>
              <a:t>annotation</a:t>
            </a:r>
            <a:r>
              <a:rPr kumimoji="1" lang="ko-KR" altLang="en-US" sz="1200" b="1" dirty="0"/>
              <a:t>을 통해 </a:t>
            </a:r>
            <a:r>
              <a:rPr kumimoji="1" lang="en-US" altLang="ko-KR" sz="1200" b="1" dirty="0"/>
              <a:t>metrics </a:t>
            </a:r>
            <a:r>
              <a:rPr kumimoji="1" lang="en-US" altLang="ko-KR" sz="1200" b="1" dirty="0" err="1"/>
              <a:t>api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자동 등록</a:t>
            </a:r>
            <a:r>
              <a:rPr kumimoji="1" lang="en-US" altLang="ko-KR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B64865-1F99-3E4C-AC19-71A00B5199EC}"/>
              </a:ext>
            </a:extLst>
          </p:cNvPr>
          <p:cNvSpPr txBox="1"/>
          <p:nvPr/>
        </p:nvSpPr>
        <p:spPr>
          <a:xfrm>
            <a:off x="6753200" y="422108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수집 </a:t>
            </a:r>
            <a:r>
              <a:rPr kumimoji="1" lang="en-US" altLang="ko-KR" sz="1200" b="1" dirty="0"/>
              <a:t>metrics </a:t>
            </a:r>
            <a:r>
              <a:rPr kumimoji="1" lang="ko-KR" altLang="en-US" sz="1200" b="1" dirty="0"/>
              <a:t>식별 및 </a:t>
            </a:r>
            <a:r>
              <a:rPr kumimoji="1" lang="en-US" altLang="ko-KR" sz="1200" b="1" dirty="0"/>
              <a:t>query </a:t>
            </a:r>
            <a:r>
              <a:rPr kumimoji="1" lang="ko-KR" altLang="en-US" sz="1200" b="1" dirty="0"/>
              <a:t>정의</a:t>
            </a:r>
            <a:endParaRPr kumimoji="1" lang="en-US" altLang="ko-KR" sz="1200" b="1" dirty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전시 방식 정의 및 </a:t>
            </a:r>
            <a:r>
              <a:rPr kumimoji="1" lang="en-US" altLang="ko-KR" sz="1200" b="1" dirty="0"/>
              <a:t>Dashboard </a:t>
            </a:r>
            <a:r>
              <a:rPr kumimoji="1" lang="ko-KR" altLang="en-US" sz="1200" b="1" dirty="0"/>
              <a:t>구성</a:t>
            </a:r>
            <a:endParaRPr kumimoji="1" lang="en-US" altLang="ko-KR" sz="1200" b="1" dirty="0"/>
          </a:p>
          <a:p>
            <a:pPr marL="96838" indent="-96838">
              <a:buFont typeface="Arial" panose="020B0604020202020204" pitchFamily="34" charset="0"/>
              <a:buChar char="•"/>
            </a:pP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07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CQRS </a:t>
            </a:r>
            <a:r>
              <a:rPr kumimoji="1" lang="ko-KR" altLang="en-US" dirty="0"/>
              <a:t>패턴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Spring Boot(2.x)</a:t>
            </a:r>
            <a:r>
              <a:rPr kumimoji="1" lang="ko-KR" altLang="en-US" dirty="0"/>
              <a:t>와 </a:t>
            </a:r>
            <a:r>
              <a:rPr kumimoji="1" lang="en" altLang="ko-KR" dirty="0"/>
              <a:t>Actuator, Micrometer</a:t>
            </a:r>
            <a:r>
              <a:rPr kumimoji="1" lang="ko-KR" altLang="en-US" dirty="0"/>
              <a:t>를 활용하여 </a:t>
            </a:r>
            <a:r>
              <a:rPr kumimoji="1" lang="en" altLang="ko-KR" dirty="0"/>
              <a:t>Prometheus</a:t>
            </a:r>
            <a:r>
              <a:rPr kumimoji="1" lang="ko-KR" altLang="en-US" dirty="0"/>
              <a:t>가 서비스의 상태 정보를 수집 가능하도록 제공하는 패턴 방식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en" altLang="ko-KR" dirty="0"/>
              <a:t>Spring MVC </a:t>
            </a:r>
            <a:r>
              <a:rPr kumimoji="1" lang="ko-KR" altLang="en-US" dirty="0"/>
              <a:t>등의 </a:t>
            </a:r>
            <a:r>
              <a:rPr kumimoji="1" lang="en" altLang="ko-KR" dirty="0"/>
              <a:t>http </a:t>
            </a:r>
            <a:r>
              <a:rPr kumimoji="1" lang="ko-KR" altLang="en-US" dirty="0"/>
              <a:t>서비스가 가능한 경우</a:t>
            </a:r>
            <a:r>
              <a:rPr kumimoji="1"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B8FF98-630D-B841-B2E1-814F98B9C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916832"/>
            <a:ext cx="3545848" cy="1080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59C8A9-1CA6-BB48-A6F1-F3CA3F6F7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91" y="5517232"/>
            <a:ext cx="1714500" cy="889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806DA4-12E4-E649-B327-92F0A9AA0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80" y="3284984"/>
            <a:ext cx="3238500" cy="127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F4821F-DEBA-9E4F-BE5E-9DADBBFDA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74" y="4725144"/>
            <a:ext cx="3251200" cy="50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643B9C-DE4C-994A-A341-58913AFBA1A3}"/>
              </a:ext>
            </a:extLst>
          </p:cNvPr>
          <p:cNvSpPr txBox="1"/>
          <p:nvPr/>
        </p:nvSpPr>
        <p:spPr>
          <a:xfrm>
            <a:off x="4880992" y="170080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Spring boot application Library dependency </a:t>
            </a:r>
            <a:r>
              <a:rPr kumimoji="1" lang="ko-KR" altLang="en-US" sz="1200" b="1" dirty="0"/>
              <a:t>설정</a:t>
            </a:r>
            <a:endParaRPr kumimoji="1" lang="en-US" altLang="ko-KR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4880992" y="2060848"/>
            <a:ext cx="475195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 err="1"/>
              <a:t>Pom.xml</a:t>
            </a:r>
            <a:r>
              <a:rPr kumimoji="1" lang="en-US" altLang="ko-KR" sz="1400" dirty="0"/>
              <a:t> file </a:t>
            </a:r>
            <a:r>
              <a:rPr kumimoji="1" lang="ko-KR" altLang="en-US" sz="1400" dirty="0"/>
              <a:t>내 </a:t>
            </a:r>
            <a:r>
              <a:rPr kumimoji="1" lang="en-US" altLang="ko-KR" sz="1400" dirty="0"/>
              <a:t>actuator, micrometer </a:t>
            </a:r>
            <a:r>
              <a:rPr kumimoji="1" lang="en-US" altLang="ko-KR" sz="1400" dirty="0" err="1"/>
              <a:t>denendency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설정</a:t>
            </a:r>
            <a:endParaRPr kumimoji="1" lang="en-US" altLang="ko-KR" sz="1400" dirty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Metrics Info</a:t>
            </a:r>
          </a:p>
          <a:p>
            <a:pPr marL="319088" lvl="1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JVM </a:t>
            </a:r>
            <a:r>
              <a:rPr kumimoji="1" lang="ko-KR" altLang="en-US" sz="1100" dirty="0"/>
              <a:t>정보 </a:t>
            </a:r>
            <a:r>
              <a:rPr kumimoji="1" lang="en-US" altLang="ko-KR" sz="1100" dirty="0"/>
              <a:t>(thread count,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GC info, heap info)</a:t>
            </a:r>
          </a:p>
          <a:p>
            <a:pPr marL="319088" lvl="1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DBCP </a:t>
            </a:r>
            <a:r>
              <a:rPr kumimoji="1" lang="ko-KR" altLang="en-US" sz="1100" dirty="0"/>
              <a:t>정보</a:t>
            </a:r>
            <a:endParaRPr kumimoji="1" lang="en-US" altLang="ko-KR" sz="1100" dirty="0"/>
          </a:p>
          <a:p>
            <a:pPr marL="319088" lvl="1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Process </a:t>
            </a:r>
            <a:r>
              <a:rPr kumimoji="1" lang="ko-KR" altLang="en-US" sz="1100" dirty="0" err="1"/>
              <a:t>관려</a:t>
            </a:r>
            <a:r>
              <a:rPr kumimoji="1" lang="ko-KR" altLang="en-US" sz="1100" dirty="0"/>
              <a:t> 정보</a:t>
            </a:r>
            <a:endParaRPr kumimoji="1" lang="en-US" altLang="ko-KR" sz="1100" dirty="0"/>
          </a:p>
          <a:p>
            <a:pPr marL="319088" lvl="1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CPU (Usage, Load)</a:t>
            </a:r>
          </a:p>
          <a:p>
            <a:pPr marL="319088" lvl="1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File (Max and current File descript count)</a:t>
            </a:r>
          </a:p>
          <a:p>
            <a:pPr marL="590550" lvl="1" indent="-1333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93E10-C0DE-2841-B4D6-2D447EE0E613}"/>
              </a:ext>
            </a:extLst>
          </p:cNvPr>
          <p:cNvSpPr txBox="1"/>
          <p:nvPr/>
        </p:nvSpPr>
        <p:spPr>
          <a:xfrm>
            <a:off x="4865386" y="3933056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Application property</a:t>
            </a:r>
            <a:r>
              <a:rPr kumimoji="1" lang="ko-KR" altLang="en-US" sz="1200" b="1" dirty="0"/>
              <a:t>에 </a:t>
            </a:r>
            <a:r>
              <a:rPr kumimoji="1" lang="en-US" altLang="ko-KR" sz="1200" b="1" dirty="0"/>
              <a:t>actuator endpoint enable </a:t>
            </a:r>
            <a:r>
              <a:rPr kumimoji="1" lang="ko-KR" altLang="en-US" sz="1200" b="1" dirty="0"/>
              <a:t>설정</a:t>
            </a:r>
            <a:r>
              <a:rPr kumimoji="1" lang="en-US" altLang="ko-KR" sz="1200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20746-ECC8-7B47-8F01-9D633CA24C63}"/>
              </a:ext>
            </a:extLst>
          </p:cNvPr>
          <p:cNvSpPr txBox="1"/>
          <p:nvPr/>
        </p:nvSpPr>
        <p:spPr>
          <a:xfrm>
            <a:off x="4881562" y="5373216"/>
            <a:ext cx="475138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k8s deployment </a:t>
            </a:r>
            <a:r>
              <a:rPr kumimoji="1" lang="ko-KR" altLang="en-US" sz="1200" b="1" dirty="0"/>
              <a:t>설정을 통한 </a:t>
            </a:r>
            <a:r>
              <a:rPr kumimoji="1" lang="en-US" altLang="ko-KR" sz="1200" b="1" dirty="0"/>
              <a:t>Prometheus </a:t>
            </a:r>
            <a:r>
              <a:rPr kumimoji="1" lang="ko-KR" altLang="en-US" sz="1200" b="1" dirty="0"/>
              <a:t>등록</a:t>
            </a:r>
            <a:endParaRPr kumimoji="1" lang="en-US" altLang="ko-KR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1AE553-FC45-9843-8B7E-1DF9211388FA}"/>
              </a:ext>
            </a:extLst>
          </p:cNvPr>
          <p:cNvSpPr txBox="1"/>
          <p:nvPr/>
        </p:nvSpPr>
        <p:spPr>
          <a:xfrm>
            <a:off x="4917956" y="5929535"/>
            <a:ext cx="4643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설명</a:t>
            </a:r>
            <a:r>
              <a:rPr kumimoji="1" lang="en-US" altLang="ko-KR" sz="1400" dirty="0"/>
              <a:t>…</a:t>
            </a:r>
            <a:endParaRPr kumimoji="1"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E108D-93D3-F84F-836F-103D22564B16}"/>
              </a:ext>
            </a:extLst>
          </p:cNvPr>
          <p:cNvSpPr txBox="1"/>
          <p:nvPr/>
        </p:nvSpPr>
        <p:spPr>
          <a:xfrm>
            <a:off x="1496616" y="1628800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Metrics </a:t>
            </a:r>
            <a:r>
              <a:rPr kumimoji="1" lang="ko-KR" altLang="en-US" sz="1400" dirty="0"/>
              <a:t>전달 구조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B17BCDD-736B-0847-B562-4F97F0F20625}"/>
              </a:ext>
            </a:extLst>
          </p:cNvPr>
          <p:cNvSpPr/>
          <p:nvPr/>
        </p:nvSpPr>
        <p:spPr>
          <a:xfrm>
            <a:off x="304512" y="328498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3F3ED00-BCEA-FF49-8F0F-FFE34E7579FC}"/>
              </a:ext>
            </a:extLst>
          </p:cNvPr>
          <p:cNvSpPr/>
          <p:nvPr/>
        </p:nvSpPr>
        <p:spPr>
          <a:xfrm>
            <a:off x="365401" y="472514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EE4D681-1E8B-1544-9281-1E5F49B09F89}"/>
              </a:ext>
            </a:extLst>
          </p:cNvPr>
          <p:cNvSpPr/>
          <p:nvPr/>
        </p:nvSpPr>
        <p:spPr>
          <a:xfrm>
            <a:off x="344488" y="5517232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54E209-7EB1-F340-9F0C-EE3730E811A5}"/>
              </a:ext>
            </a:extLst>
          </p:cNvPr>
          <p:cNvSpPr/>
          <p:nvPr/>
        </p:nvSpPr>
        <p:spPr>
          <a:xfrm>
            <a:off x="4953000" y="3429000"/>
            <a:ext cx="4953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1100" dirty="0">
                <a:hlinkClick r:id="rId7"/>
              </a:rPr>
              <a:t>https://docs.spring.io/spring-boot/docs/current/reference/html/production-ready-features.html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743CE4-798E-7448-AD4A-4D52FDD0008F}"/>
              </a:ext>
            </a:extLst>
          </p:cNvPr>
          <p:cNvSpPr/>
          <p:nvPr/>
        </p:nvSpPr>
        <p:spPr>
          <a:xfrm>
            <a:off x="3944888" y="332656"/>
            <a:ext cx="5832648" cy="1512168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rgbClr val="FFFF00"/>
                </a:solidFill>
              </a:rPr>
              <a:t>작성 필요</a:t>
            </a:r>
          </a:p>
        </p:txBody>
      </p:sp>
    </p:spTree>
    <p:extLst>
      <p:ext uri="{BB962C8B-B14F-4D97-AF65-F5344CB8AC3E}">
        <p14:creationId xmlns:p14="http://schemas.microsoft.com/office/powerpoint/2010/main" val="160329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Metric Exporter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사용자 </a:t>
            </a:r>
            <a:r>
              <a:rPr kumimoji="1" lang="en-US" altLang="ko-KR" dirty="0"/>
              <a:t>custom metric </a:t>
            </a:r>
            <a:r>
              <a:rPr kumimoji="1" lang="ko-KR" altLang="en-US" dirty="0"/>
              <a:t>추가 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XXX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7C7226-558C-A548-95C3-19223884681C}"/>
              </a:ext>
            </a:extLst>
          </p:cNvPr>
          <p:cNvSpPr/>
          <p:nvPr/>
        </p:nvSpPr>
        <p:spPr>
          <a:xfrm>
            <a:off x="3944888" y="332656"/>
            <a:ext cx="5832648" cy="1512168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rgbClr val="FFFF00"/>
                </a:solidFill>
              </a:rPr>
              <a:t>작성 필요</a:t>
            </a:r>
          </a:p>
        </p:txBody>
      </p:sp>
    </p:spTree>
    <p:extLst>
      <p:ext uri="{BB962C8B-B14F-4D97-AF65-F5344CB8AC3E}">
        <p14:creationId xmlns:p14="http://schemas.microsoft.com/office/powerpoint/2010/main" val="45974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장단점 및 제약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사전 조건</a:t>
            </a:r>
            <a:endParaRPr kumimoji="1"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0655A62-39D9-6A4A-A973-029842130E2A}"/>
              </a:ext>
            </a:extLst>
          </p:cNvPr>
          <p:cNvSpPr txBox="1">
            <a:spLocks/>
          </p:cNvSpPr>
          <p:nvPr/>
        </p:nvSpPr>
        <p:spPr>
          <a:xfrm>
            <a:off x="272480" y="2311401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장점</a:t>
            </a:r>
            <a:endParaRPr kumimoji="1"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E13311D-022C-EA47-8C2C-75A10ADB571E}"/>
              </a:ext>
            </a:extLst>
          </p:cNvPr>
          <p:cNvSpPr txBox="1">
            <a:spLocks/>
          </p:cNvSpPr>
          <p:nvPr/>
        </p:nvSpPr>
        <p:spPr>
          <a:xfrm>
            <a:off x="273051" y="3911601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단점 및 특이사항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D0BD-CC4F-DC43-BD4C-3616B01A43D1}"/>
              </a:ext>
            </a:extLst>
          </p:cNvPr>
          <p:cNvSpPr txBox="1"/>
          <p:nvPr/>
        </p:nvSpPr>
        <p:spPr>
          <a:xfrm>
            <a:off x="48850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XXX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E7AE35-E430-CF4B-A492-557BA804BFF6}"/>
              </a:ext>
            </a:extLst>
          </p:cNvPr>
          <p:cNvSpPr txBox="1"/>
          <p:nvPr/>
        </p:nvSpPr>
        <p:spPr>
          <a:xfrm>
            <a:off x="483741" y="278092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관심 분리에 따른 개발 영역의 업무 향상성 증가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Event Sourced Architecure</a:t>
            </a:r>
            <a:r>
              <a:rPr kumimoji="1" lang="ko-KR" altLang="en-US" dirty="0"/>
              <a:t>에서 필요한 패턴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여러 다양한 </a:t>
            </a:r>
            <a:r>
              <a:rPr kumimoji="1" lang="en-US" altLang="ko-KR" dirty="0"/>
              <a:t>View </a:t>
            </a:r>
            <a:r>
              <a:rPr kumimoji="1" lang="ko-KR" altLang="en-US" dirty="0"/>
              <a:t>를 제공하기 위한 확장 및 성능이 보장되는 구조</a:t>
            </a:r>
            <a:endParaRPr kumimoji="1"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A61724-0978-AB4C-9293-0C8C2471F27F}"/>
              </a:ext>
            </a:extLst>
          </p:cNvPr>
          <p:cNvSpPr txBox="1"/>
          <p:nvPr/>
        </p:nvSpPr>
        <p:spPr>
          <a:xfrm>
            <a:off x="560512" y="432383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MSA </a:t>
            </a:r>
            <a:r>
              <a:rPr kumimoji="1" lang="ko-KR" altLang="en-US" dirty="0"/>
              <a:t>구성 복잡도가 </a:t>
            </a:r>
            <a:r>
              <a:rPr kumimoji="1" lang="en-US" altLang="ko-KR" dirty="0"/>
              <a:t>API Compoisition</a:t>
            </a:r>
            <a:r>
              <a:rPr kumimoji="1" lang="ko-KR" altLang="en-US" dirty="0"/>
              <a:t> 패턴 대비 복잡도가 높고 인프라 등의 관리 요소가 증가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중복 코드가 발생하는 특징이 있을 수 있음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350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32C01-8EA5-9C48-B512-23D29C87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자동화 적용 범위</a:t>
            </a:r>
          </a:p>
        </p:txBody>
      </p:sp>
      <p:graphicFrame>
        <p:nvGraphicFramePr>
          <p:cNvPr id="6" name="표">
            <a:extLst>
              <a:ext uri="{FF2B5EF4-FFF2-40B4-BE49-F238E27FC236}">
                <a16:creationId xmlns:a16="http://schemas.microsoft.com/office/drawing/2014/main" id="{AACEFDA5-D209-4B49-9499-B9A7DFDBB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18333"/>
              </p:ext>
            </p:extLst>
          </p:nvPr>
        </p:nvGraphicFramePr>
        <p:xfrm>
          <a:off x="321420" y="908720"/>
          <a:ext cx="9240092" cy="5436272"/>
        </p:xfrm>
        <a:graphic>
          <a:graphicData uri="http://schemas.openxmlformats.org/drawingml/2006/table">
            <a:tbl>
              <a:tblPr firstRow="1" firstCol="1" bandRow="1"/>
              <a:tblGrid>
                <a:gridCol w="2013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유형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CQRS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패턴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76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소스</a:t>
                      </a: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코드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7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Kubernetes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sz="105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9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dependency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7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Application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120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C9252-B1B4-F04F-8E99-25D327BF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소스 코드 정보</a:t>
            </a:r>
          </a:p>
        </p:txBody>
      </p:sp>
      <p:sp>
        <p:nvSpPr>
          <p:cNvPr id="7" name="Github(private)…">
            <a:extLst>
              <a:ext uri="{FF2B5EF4-FFF2-40B4-BE49-F238E27FC236}">
                <a16:creationId xmlns:a16="http://schemas.microsoft.com/office/drawing/2014/main" id="{0326B85E-BC42-424D-AD67-58A7A69E4A5F}"/>
              </a:ext>
            </a:extLst>
          </p:cNvPr>
          <p:cNvSpPr txBox="1">
            <a:spLocks/>
          </p:cNvSpPr>
          <p:nvPr/>
        </p:nvSpPr>
        <p:spPr>
          <a:xfrm>
            <a:off x="390402" y="836712"/>
            <a:ext cx="9504486" cy="23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l" defTabSz="484886" rtl="0" eaLnBrk="1" fontAlgn="auto" latinLnBrk="0" hangingPunct="1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Pct val="145000"/>
              <a:buNone/>
              <a:tabLst/>
              <a:defRPr sz="2656"/>
            </a:pPr>
            <a:r>
              <a:rPr kumimoji="0" lang="e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(private) </a:t>
            </a:r>
          </a:p>
          <a:p>
            <a:pPr marL="293369" indent="-368934" defTabSz="484886">
              <a:spcBef>
                <a:spcPts val="3400"/>
              </a:spcBef>
              <a:defRPr sz="2656"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Library : </a:t>
            </a:r>
            <a:r>
              <a:rPr kumimoji="0" lang="en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https://github.com/cloudsvcdev/</a:t>
            </a:r>
          </a:p>
        </p:txBody>
      </p:sp>
    </p:spTree>
    <p:extLst>
      <p:ext uri="{BB962C8B-B14F-4D97-AF65-F5344CB8AC3E}">
        <p14:creationId xmlns:p14="http://schemas.microsoft.com/office/powerpoint/2010/main" val="22975055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sz="14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87127</TotalTime>
  <Words>576</Words>
  <Application>Microsoft Macintosh PowerPoint</Application>
  <PresentationFormat>A4 용지(210x297mm)</PresentationFormat>
  <Paragraphs>87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궁서체 일반체</vt:lpstr>
      <vt:lpstr>맑은 고딕</vt:lpstr>
      <vt:lpstr>HY견고딕</vt:lpstr>
      <vt:lpstr>Arial</vt:lpstr>
      <vt:lpstr>Helvetica Neue</vt:lpstr>
      <vt:lpstr>Tahoma</vt:lpstr>
      <vt:lpstr>Wingdings</vt:lpstr>
      <vt:lpstr>1_Office 테마</vt:lpstr>
      <vt:lpstr>디자인 사용자 지정</vt:lpstr>
      <vt:lpstr>PowerPoint 프레젠테이션</vt:lpstr>
      <vt:lpstr>CQRS Pattern</vt:lpstr>
      <vt:lpstr>패턴 정의 및 목적</vt:lpstr>
      <vt:lpstr>패턴 동작 구조</vt:lpstr>
      <vt:lpstr>CQRS 패턴 </vt:lpstr>
      <vt:lpstr>Metric Exporter 방식 – 사용자 custom metric 추가 노출</vt:lpstr>
      <vt:lpstr>장단점 및 제약 사항</vt:lpstr>
      <vt:lpstr>자동화 적용 범위</vt:lpstr>
      <vt:lpstr>소스 코드 정보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Microsoft Office User</cp:lastModifiedBy>
  <cp:revision>1357</cp:revision>
  <cp:lastPrinted>2020-02-17T09:24:03Z</cp:lastPrinted>
  <dcterms:created xsi:type="dcterms:W3CDTF">2015-05-26T08:56:36Z</dcterms:created>
  <dcterms:modified xsi:type="dcterms:W3CDTF">2020-04-06T05:22:57Z</dcterms:modified>
</cp:coreProperties>
</file>