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20"/>
  </p:notesMasterIdLst>
  <p:sldIdLst>
    <p:sldId id="515" r:id="rId3"/>
    <p:sldId id="605" r:id="rId4"/>
    <p:sldId id="616" r:id="rId5"/>
    <p:sldId id="582" r:id="rId6"/>
    <p:sldId id="617" r:id="rId7"/>
    <p:sldId id="608" r:id="rId8"/>
    <p:sldId id="614" r:id="rId9"/>
    <p:sldId id="615" r:id="rId10"/>
    <p:sldId id="610" r:id="rId11"/>
    <p:sldId id="613" r:id="rId12"/>
    <p:sldId id="618" r:id="rId13"/>
    <p:sldId id="619" r:id="rId14"/>
    <p:sldId id="611" r:id="rId15"/>
    <p:sldId id="609" r:id="rId16"/>
    <p:sldId id="620" r:id="rId17"/>
    <p:sldId id="606" r:id="rId18"/>
    <p:sldId id="612" r:id="rId19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9452F6-50ED-A34E-A37D-C0EE4515BA0A}">
          <p14:sldIdLst>
            <p14:sldId id="515"/>
            <p14:sldId id="605"/>
            <p14:sldId id="616"/>
            <p14:sldId id="582"/>
            <p14:sldId id="617"/>
            <p14:sldId id="608"/>
            <p14:sldId id="614"/>
            <p14:sldId id="615"/>
            <p14:sldId id="610"/>
            <p14:sldId id="613"/>
            <p14:sldId id="618"/>
            <p14:sldId id="619"/>
            <p14:sldId id="611"/>
            <p14:sldId id="609"/>
            <p14:sldId id="620"/>
            <p14:sldId id="606"/>
            <p14:sldId id="612"/>
          </p14:sldIdLst>
        </p14:section>
        <p14:section name="제목 없는 구역" id="{A0DBD798-D5B4-5E4B-969F-5DF44368C1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0" autoAdjust="0"/>
    <p:restoredTop sz="94493" autoAdjust="0"/>
  </p:normalViewPr>
  <p:slideViewPr>
    <p:cSldViewPr showGuides="1">
      <p:cViewPr varScale="1">
        <p:scale>
          <a:sx n="151" d="100"/>
          <a:sy n="151" d="100"/>
        </p:scale>
        <p:origin x="2296" y="192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3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4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7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1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vcdev/msa-modern-platform/tree/master/springboot-circuitbreaker-pattern" TargetMode="External"/><Relationship Id="rId2" Type="http://schemas.openxmlformats.org/officeDocument/2006/relationships/hyperlink" Target="https://github.com/cloudsvcdev/msa-modern-platform/tree/master/referneces/gs-circuit-break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Resilience4J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Circuit Breaker(cont’d)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Spring Cloud </a:t>
            </a:r>
            <a:r>
              <a:rPr kumimoji="1" lang="ko-KR" altLang="en-US" dirty="0"/>
              <a:t>영역에서 </a:t>
            </a:r>
            <a:r>
              <a:rPr kumimoji="1" lang="en-US" altLang="ko-KR" dirty="0"/>
              <a:t>Circuit Breaker</a:t>
            </a:r>
            <a:r>
              <a:rPr kumimoji="1" lang="ko-KR" altLang="en-US" dirty="0"/>
              <a:t>로 제공하는 유형 중 </a:t>
            </a:r>
            <a:r>
              <a:rPr kumimoji="1" lang="en-US" altLang="ko-KR" dirty="0"/>
              <a:t>Resilience4J </a:t>
            </a:r>
            <a:r>
              <a:rPr kumimoji="1" lang="ko-KR" altLang="en-US" dirty="0"/>
              <a:t>기반으로 구성하는 </a:t>
            </a:r>
            <a:r>
              <a:rPr kumimoji="1" lang="en-US" altLang="ko-KR" dirty="0"/>
              <a:t>micrometer</a:t>
            </a:r>
            <a:r>
              <a:rPr kumimoji="1" lang="ko-KR" altLang="en-US" dirty="0"/>
              <a:t>와의 </a:t>
            </a:r>
            <a:r>
              <a:rPr kumimoji="1" lang="en-US" altLang="ko-KR" dirty="0"/>
              <a:t>Circuit Breaker </a:t>
            </a:r>
            <a:r>
              <a:rPr kumimoji="1" lang="ko-KR" altLang="en-US" dirty="0"/>
              <a:t>관련 </a:t>
            </a:r>
            <a:r>
              <a:rPr kumimoji="1" lang="en-US" altLang="ko-KR" dirty="0"/>
              <a:t>Metric</a:t>
            </a:r>
            <a:r>
              <a:rPr kumimoji="1" lang="ko-KR" altLang="en-US" dirty="0"/>
              <a:t> 주입이 가능하여 별도 모니터링 구성 없이 </a:t>
            </a:r>
            <a:r>
              <a:rPr kumimoji="1" lang="en-US" altLang="ko-KR" dirty="0"/>
              <a:t>Circuit Breaker</a:t>
            </a:r>
            <a:r>
              <a:rPr kumimoji="1" lang="ko-KR" altLang="en-US" dirty="0"/>
              <a:t> 현황을 모니터링 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080A0-23EA-794A-BDED-50E51EA4EFE7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Circuit Breaker </a:t>
            </a:r>
            <a:r>
              <a:rPr kumimoji="1" lang="ko-KR" altLang="en-US" sz="1200" b="1" dirty="0"/>
              <a:t>패턴 사용을 위한 기본 설정 값</a:t>
            </a:r>
            <a:endParaRPr kumimoji="1" lang="en-US" altLang="ko-KR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11E07-4704-9C40-A779-4596A21EAB0D}"/>
              </a:ext>
            </a:extLst>
          </p:cNvPr>
          <p:cNvSpPr txBox="1"/>
          <p:nvPr/>
        </p:nvSpPr>
        <p:spPr>
          <a:xfrm>
            <a:off x="4873188" y="1998868"/>
            <a:ext cx="47519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기본 설정값 코드화 제공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Resilience4JConfigBuilder</a:t>
            </a:r>
            <a:r>
              <a:rPr kumimoji="1" lang="ko-KR" altLang="en-US" sz="1100" dirty="0"/>
              <a:t> 을 활용한 기본 설정값 관리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TimeLimiterConfig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: 𝜇Service</a:t>
            </a:r>
            <a:r>
              <a:rPr kumimoji="1" lang="ko-KR" altLang="en-US" sz="1100" dirty="0"/>
              <a:t>의 서비스 요청에 대한 </a:t>
            </a:r>
            <a:r>
              <a:rPr kumimoji="1" lang="en-US" altLang="ko-KR" sz="1100" dirty="0"/>
              <a:t>Timeout</a:t>
            </a:r>
            <a:r>
              <a:rPr kumimoji="1" lang="ko-KR" altLang="en-US" sz="1100" dirty="0"/>
              <a:t> 지정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CircuitBreakerConfig : custom() </a:t>
            </a:r>
            <a:r>
              <a:rPr kumimoji="1" lang="ko-KR" altLang="en-US" sz="1100" dirty="0"/>
              <a:t>메서드 기반의 </a:t>
            </a:r>
            <a:r>
              <a:rPr kumimoji="1" lang="en-US" altLang="ko-KR" sz="1100" dirty="0"/>
              <a:t>Circuit Breaker </a:t>
            </a:r>
            <a:r>
              <a:rPr kumimoji="1" lang="ko-KR" altLang="en-US" sz="1100" dirty="0"/>
              <a:t>상세 설정 값 지정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설정 가능한 내용 기본값으로 제공</a:t>
            </a:r>
            <a:r>
              <a:rPr kumimoji="1" lang="en-US" altLang="ko-KR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8DEDE-D104-A54F-981F-D6F16B4D287C}"/>
              </a:ext>
            </a:extLst>
          </p:cNvPr>
          <p:cNvSpPr txBox="1"/>
          <p:nvPr/>
        </p:nvSpPr>
        <p:spPr>
          <a:xfrm>
            <a:off x="4865386" y="3933056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</a:t>
            </a:r>
            <a:r>
              <a:rPr kumimoji="1" lang="ko-KR" altLang="en-US" sz="1200" b="1" dirty="0"/>
              <a:t>람다 </a:t>
            </a:r>
            <a:r>
              <a:rPr kumimoji="1" lang="en-US" altLang="ko-KR" sz="1200" b="1" dirty="0"/>
              <a:t>Supplier </a:t>
            </a:r>
            <a:r>
              <a:rPr kumimoji="1" lang="ko-KR" altLang="en-US" sz="1200" b="1" dirty="0"/>
              <a:t>유형으로 서비스 구현</a:t>
            </a:r>
            <a:endParaRPr kumimoji="1" lang="en-US" altLang="ko-KR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F0AD0-2629-ED44-A62A-97B25F764AF7}"/>
              </a:ext>
            </a:extLst>
          </p:cNvPr>
          <p:cNvSpPr txBox="1"/>
          <p:nvPr/>
        </p:nvSpPr>
        <p:spPr>
          <a:xfrm>
            <a:off x="4881562" y="5373216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Circuit Breaker </a:t>
            </a:r>
            <a:r>
              <a:rPr kumimoji="1" lang="ko-KR" altLang="en-US" sz="1200" b="1" dirty="0"/>
              <a:t>서비스와 보상 서비스 정의</a:t>
            </a:r>
            <a:endParaRPr kumimoji="1" lang="en-US" altLang="ko-KR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4243A-51CD-8447-99A6-D5476E32E8BA}"/>
              </a:ext>
            </a:extLst>
          </p:cNvPr>
          <p:cNvSpPr txBox="1"/>
          <p:nvPr/>
        </p:nvSpPr>
        <p:spPr>
          <a:xfrm>
            <a:off x="4880992" y="5705988"/>
            <a:ext cx="4751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Circuit Breaker </a:t>
            </a:r>
            <a:r>
              <a:rPr kumimoji="1" lang="ko-KR" altLang="en-US" sz="1100" dirty="0"/>
              <a:t>제공 서비스에 대한 정의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CircuitBreakerFactory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Circuit Breaker </a:t>
            </a:r>
            <a:r>
              <a:rPr kumimoji="1" lang="ko-KR" altLang="en-US" sz="1100" dirty="0"/>
              <a:t>적용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create method : Circuit Breaker </a:t>
            </a:r>
            <a:r>
              <a:rPr kumimoji="1" lang="ko-KR" altLang="en-US" sz="1100" dirty="0"/>
              <a:t>명칭 정의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run method : </a:t>
            </a:r>
            <a:r>
              <a:rPr kumimoji="1" lang="ko-KR" altLang="en-US" sz="1100" dirty="0"/>
              <a:t>정상 서비스와 보상 서비스 정의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2E96-3F21-724D-B592-ECBDC50745BB}"/>
              </a:ext>
            </a:extLst>
          </p:cNvPr>
          <p:cNvSpPr txBox="1"/>
          <p:nvPr/>
        </p:nvSpPr>
        <p:spPr>
          <a:xfrm>
            <a:off x="4880992" y="4246308"/>
            <a:ext cx="4751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Circuit Breaker</a:t>
            </a:r>
            <a:r>
              <a:rPr kumimoji="1" lang="ko-KR" altLang="en-US" sz="1100" dirty="0"/>
              <a:t> </a:t>
            </a:r>
            <a:endParaRPr kumimoji="1" lang="en-US" altLang="ko-KR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DB1340-DC61-DC49-9A46-D95CA35E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51" y="1935820"/>
            <a:ext cx="3872880" cy="176415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4984A93-D3CA-2345-906E-851EDCE487E0}"/>
              </a:ext>
            </a:extLst>
          </p:cNvPr>
          <p:cNvSpPr/>
          <p:nvPr/>
        </p:nvSpPr>
        <p:spPr>
          <a:xfrm>
            <a:off x="273051" y="1796449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6E9D48-2201-F54E-81CF-E50E44F8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51" y="5283220"/>
            <a:ext cx="4034866" cy="9767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24012D-849F-E547-85EE-393FE760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1" y="4247052"/>
            <a:ext cx="4362301" cy="602016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D40AC01-38E5-FE42-BDB1-C2C910B1D5E4}"/>
              </a:ext>
            </a:extLst>
          </p:cNvPr>
          <p:cNvSpPr/>
          <p:nvPr/>
        </p:nvSpPr>
        <p:spPr>
          <a:xfrm>
            <a:off x="134447" y="410205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8B8EEF-DEEB-0B4A-9E6B-CE2DBE4DE7E0}"/>
              </a:ext>
            </a:extLst>
          </p:cNvPr>
          <p:cNvSpPr/>
          <p:nvPr/>
        </p:nvSpPr>
        <p:spPr>
          <a:xfrm>
            <a:off x="273051" y="5122801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Resilience4J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Circuit Breaker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Spring Cloud </a:t>
            </a:r>
            <a:r>
              <a:rPr kumimoji="1" lang="ko-KR" altLang="en-US" dirty="0"/>
              <a:t>영역에서 </a:t>
            </a:r>
            <a:r>
              <a:rPr kumimoji="1" lang="en-US" altLang="ko-KR" dirty="0"/>
              <a:t>Circuit Breaker</a:t>
            </a:r>
            <a:r>
              <a:rPr kumimoji="1" lang="ko-KR" altLang="en-US" dirty="0"/>
              <a:t>로 제공하는 유형 중 </a:t>
            </a:r>
            <a:r>
              <a:rPr kumimoji="1" lang="en-US" altLang="ko-KR" dirty="0"/>
              <a:t>Resilience4J </a:t>
            </a:r>
            <a:r>
              <a:rPr kumimoji="1" lang="ko-KR" altLang="en-US" dirty="0"/>
              <a:t>기반으로 구성하는 </a:t>
            </a:r>
            <a:r>
              <a:rPr kumimoji="1" lang="en-US" altLang="ko-KR" dirty="0"/>
              <a:t>micrometer</a:t>
            </a:r>
            <a:r>
              <a:rPr kumimoji="1" lang="ko-KR" altLang="en-US" dirty="0"/>
              <a:t>와의 </a:t>
            </a:r>
            <a:r>
              <a:rPr kumimoji="1" lang="en-US" altLang="ko-KR" dirty="0"/>
              <a:t>Circuit Breaker </a:t>
            </a:r>
            <a:r>
              <a:rPr kumimoji="1" lang="ko-KR" altLang="en-US" dirty="0"/>
              <a:t>관련 </a:t>
            </a:r>
            <a:r>
              <a:rPr kumimoji="1" lang="en-US" altLang="ko-KR" dirty="0"/>
              <a:t>Metric</a:t>
            </a:r>
            <a:r>
              <a:rPr kumimoji="1" lang="ko-KR" altLang="en-US" dirty="0"/>
              <a:t> 주입이 가능하여 별도 모니터링 구성 없이 </a:t>
            </a:r>
            <a:r>
              <a:rPr kumimoji="1" lang="en-US" altLang="ko-KR" dirty="0"/>
              <a:t>Circuit Breaker</a:t>
            </a:r>
            <a:r>
              <a:rPr kumimoji="1" lang="ko-KR" altLang="en-US" dirty="0"/>
              <a:t> 현황을 모니터링 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080A0-23EA-794A-BDED-50E51EA4EFE7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Monitoring </a:t>
            </a:r>
            <a:r>
              <a:rPr kumimoji="1" lang="ko-KR" altLang="en-US" sz="1200" b="1" dirty="0"/>
              <a:t>연동 구성 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11E07-4704-9C40-A779-4596A21EAB0D}"/>
              </a:ext>
            </a:extLst>
          </p:cNvPr>
          <p:cNvSpPr txBox="1"/>
          <p:nvPr/>
        </p:nvSpPr>
        <p:spPr>
          <a:xfrm>
            <a:off x="4873188" y="1998868"/>
            <a:ext cx="4751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 err="1"/>
              <a:t>Kubernetes </a:t>
            </a:r>
            <a:r>
              <a:rPr kumimoji="1" lang="ko-KR" altLang="en-US" sz="1100" dirty="0" err="1"/>
              <a:t>배포 명세의 모니터링</a:t>
            </a:r>
            <a:r>
              <a:rPr kumimoji="1" lang="en-US" altLang="ko-KR" sz="1100" dirty="0" err="1"/>
              <a:t> </a:t>
            </a:r>
            <a:r>
              <a:rPr kumimoji="1" lang="ko-KR" altLang="en-US" sz="1100" dirty="0" err="1"/>
              <a:t>연동 설정</a:t>
            </a: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Application </a:t>
            </a:r>
            <a:r>
              <a:rPr kumimoji="1" lang="ko-KR" altLang="en-US" sz="1100" dirty="0"/>
              <a:t>설정의 </a:t>
            </a:r>
            <a:r>
              <a:rPr kumimoji="1" lang="en-US" altLang="ko-KR" sz="1100" dirty="0"/>
              <a:t>micrometer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Metric </a:t>
            </a:r>
            <a:r>
              <a:rPr kumimoji="1" lang="ko-KR" altLang="en-US" sz="1100" dirty="0"/>
              <a:t>주입 설정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100" dirty="0"/>
              <a:t>플랫폼 </a:t>
            </a:r>
            <a:r>
              <a:rPr kumimoji="1" lang="en-US" altLang="ko-KR" sz="1100" dirty="0"/>
              <a:t>config </a:t>
            </a:r>
            <a:r>
              <a:rPr kumimoji="1" lang="ko-KR" altLang="en-US" sz="1100" dirty="0"/>
              <a:t>설정을 </a:t>
            </a:r>
            <a:r>
              <a:rPr kumimoji="1" lang="en-US" altLang="ko-KR" sz="1100" dirty="0"/>
              <a:t>kustomize</a:t>
            </a:r>
            <a:r>
              <a:rPr kumimoji="1" lang="ko-KR" altLang="en-US" sz="1100" dirty="0"/>
              <a:t> 적용하여 제공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Management.health.circuitbreakers.enabled : Metric</a:t>
            </a:r>
            <a:r>
              <a:rPr kumimoji="1" lang="ko-KR" altLang="en-US" sz="1100" dirty="0"/>
              <a:t> 통합 설정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Management.metrics.tags.application : Metric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Tags </a:t>
            </a:r>
            <a:r>
              <a:rPr kumimoji="1" lang="ko-KR" altLang="en-US" sz="1100" dirty="0"/>
              <a:t>정보 유입값 설정하면 공통 </a:t>
            </a:r>
            <a:r>
              <a:rPr kumimoji="1" lang="en-US" altLang="ko-KR" sz="1100" dirty="0"/>
              <a:t>Metric</a:t>
            </a:r>
            <a:r>
              <a:rPr kumimoji="1" lang="ko-KR" altLang="en-US" sz="1100" dirty="0"/>
              <a:t>으로 적용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endParaRPr kumimoji="1"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8DEDE-D104-A54F-981F-D6F16B4D287C}"/>
              </a:ext>
            </a:extLst>
          </p:cNvPr>
          <p:cNvSpPr txBox="1"/>
          <p:nvPr/>
        </p:nvSpPr>
        <p:spPr>
          <a:xfrm>
            <a:off x="4857583" y="4353968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Monitoring </a:t>
            </a:r>
            <a:r>
              <a:rPr kumimoji="1" lang="ko-KR" altLang="en-US" sz="1200" b="1" dirty="0"/>
              <a:t>수집 </a:t>
            </a: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정보</a:t>
            </a:r>
            <a:endParaRPr kumimoji="1" lang="en-US" altLang="ko-KR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2E96-3F21-724D-B592-ECBDC50745BB}"/>
              </a:ext>
            </a:extLst>
          </p:cNvPr>
          <p:cNvSpPr txBox="1"/>
          <p:nvPr/>
        </p:nvSpPr>
        <p:spPr>
          <a:xfrm>
            <a:off x="4873189" y="4667220"/>
            <a:ext cx="4751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Kubernets </a:t>
            </a:r>
            <a:r>
              <a:rPr kumimoji="1" lang="ko-KR" altLang="en-US" sz="1100" dirty="0"/>
              <a:t>배포 명세서에 작성된 정보와 </a:t>
            </a:r>
            <a:r>
              <a:rPr kumimoji="1" lang="en-US" altLang="ko-KR" sz="1100" dirty="0"/>
              <a:t>Circuit Breaker </a:t>
            </a:r>
            <a:r>
              <a:rPr kumimoji="1" lang="ko-KR" altLang="en-US" sz="1100" dirty="0"/>
              <a:t>발생시에 </a:t>
            </a:r>
            <a:r>
              <a:rPr kumimoji="1" lang="en-US" altLang="ko-KR" sz="1100" dirty="0"/>
              <a:t>Metric </a:t>
            </a:r>
            <a:r>
              <a:rPr kumimoji="1" lang="ko-KR" altLang="en-US" sz="1100" dirty="0"/>
              <a:t>생성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Kubernetes</a:t>
            </a:r>
            <a:r>
              <a:rPr kumimoji="1" lang="ko-KR" altLang="en-US" sz="1100" dirty="0"/>
              <a:t>에서 대상 </a:t>
            </a:r>
            <a:r>
              <a:rPr kumimoji="1" lang="en-US" altLang="ko-KR" sz="1100" dirty="0"/>
              <a:t>𝜇Service</a:t>
            </a:r>
            <a:r>
              <a:rPr kumimoji="1" lang="ko-KR" altLang="en-US" sz="1100" dirty="0"/>
              <a:t>의 정보 자동 인지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Prefix</a:t>
            </a:r>
            <a:r>
              <a:rPr kumimoji="1" lang="ko-KR" altLang="en-US" sz="1100" dirty="0"/>
              <a:t>로 </a:t>
            </a:r>
            <a:r>
              <a:rPr kumimoji="1" lang="en-US" altLang="ko-KR" sz="1100" dirty="0"/>
              <a:t>Resilience4j_xxx </a:t>
            </a:r>
            <a:r>
              <a:rPr kumimoji="1" lang="ko-KR" altLang="en-US" sz="1100" dirty="0"/>
              <a:t>명칭의 </a:t>
            </a:r>
            <a:r>
              <a:rPr kumimoji="1" lang="en-US" altLang="ko-KR" sz="1100" dirty="0"/>
              <a:t>Metric </a:t>
            </a:r>
            <a:r>
              <a:rPr kumimoji="1" lang="ko-KR" altLang="en-US" sz="1100" dirty="0"/>
              <a:t>수집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100" dirty="0"/>
              <a:t>생성된 </a:t>
            </a:r>
            <a:r>
              <a:rPr kumimoji="1" lang="en-US" altLang="ko-KR" sz="1100" dirty="0"/>
              <a:t>Metric</a:t>
            </a:r>
            <a:r>
              <a:rPr kumimoji="1" lang="ko-KR" altLang="en-US" sz="1100" dirty="0"/>
              <a:t>은 플랫폼 모니터링 체계로 자동 연계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Prometheus</a:t>
            </a:r>
            <a:r>
              <a:rPr kumimoji="1" lang="ko-KR" altLang="en-US" sz="1100" dirty="0"/>
              <a:t> 설정 </a:t>
            </a:r>
            <a:r>
              <a:rPr kumimoji="1" lang="en-US" altLang="ko-KR" sz="1100" dirty="0"/>
              <a:t>Metric</a:t>
            </a:r>
            <a:r>
              <a:rPr kumimoji="1" lang="ko-KR" altLang="en-US" sz="1100" dirty="0"/>
              <a:t> 정보는 개발자 영역에서는 별도 화면으로 제공되지 않고 플랫폼 관리자 접근 권한으로 확인 가능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100" dirty="0"/>
              <a:t>사용자는 모니터링</a:t>
            </a:r>
            <a:r>
              <a:rPr kumimoji="1" lang="en-US" altLang="ko-KR" sz="1100" dirty="0"/>
              <a:t>(Grafana)</a:t>
            </a:r>
            <a:r>
              <a:rPr kumimoji="1" lang="ko-KR" altLang="en-US" sz="1100" dirty="0"/>
              <a:t>만 접근 제공</a:t>
            </a:r>
            <a:endParaRPr kumimoji="1" lang="en-US" altLang="ko-KR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5854BD-564D-1F43-AF1C-B8511EF9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9" y="1935858"/>
            <a:ext cx="2540124" cy="10687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EE0886-8964-614E-8E73-26F04FBC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51" y="6000313"/>
            <a:ext cx="3728864" cy="419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AE7DCA-09E1-F748-82CF-D1525637D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5" y="4379226"/>
            <a:ext cx="2201044" cy="153453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C131FD4-8F84-4449-93FE-813CFC1E74C9}"/>
              </a:ext>
            </a:extLst>
          </p:cNvPr>
          <p:cNvSpPr/>
          <p:nvPr/>
        </p:nvSpPr>
        <p:spPr>
          <a:xfrm>
            <a:off x="323934" y="1781281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9AE68D-038E-FE4E-8AE9-DB25D56FDCF8}"/>
              </a:ext>
            </a:extLst>
          </p:cNvPr>
          <p:cNvSpPr/>
          <p:nvPr/>
        </p:nvSpPr>
        <p:spPr>
          <a:xfrm>
            <a:off x="323934" y="4260583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5D4C8A8-6EB3-9943-8E6F-B58E385EA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05" y="3408558"/>
            <a:ext cx="3088258" cy="539632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51D1989-F89E-A347-AD68-513FA2A5AF55}"/>
              </a:ext>
            </a:extLst>
          </p:cNvPr>
          <p:cNvSpPr/>
          <p:nvPr/>
        </p:nvSpPr>
        <p:spPr>
          <a:xfrm>
            <a:off x="327819" y="326160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4E5785E-800E-3B42-B947-D2E4E0E3DFBB}"/>
              </a:ext>
            </a:extLst>
          </p:cNvPr>
          <p:cNvSpPr/>
          <p:nvPr/>
        </p:nvSpPr>
        <p:spPr>
          <a:xfrm>
            <a:off x="338584" y="610198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Resilience4J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Circuit Breaker Monitoring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Platform</a:t>
            </a:r>
            <a:r>
              <a:rPr kumimoji="1" lang="ko-KR" altLang="en-US" dirty="0"/>
              <a:t>에서 사전 제공하는 </a:t>
            </a:r>
            <a:r>
              <a:rPr kumimoji="1" lang="en-US" altLang="ko-KR" dirty="0"/>
              <a:t>Monitoring Dashboard</a:t>
            </a:r>
            <a:r>
              <a:rPr kumimoji="1" lang="ko-KR" altLang="en-US" dirty="0"/>
              <a:t>을 통해 </a:t>
            </a:r>
            <a:r>
              <a:rPr kumimoji="1" lang="en-US" altLang="ko-KR" dirty="0"/>
              <a:t>Circuit Breaker</a:t>
            </a:r>
            <a:r>
              <a:rPr kumimoji="1" lang="ko-KR" altLang="en-US" dirty="0"/>
              <a:t> 현황 파악을 용이하게 할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B1CF3A-D3F2-3F4D-8941-5446754B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1" y="4054590"/>
            <a:ext cx="5194112" cy="273931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3A38DCF1-BDE5-1A46-9CCC-951859D4AACB}"/>
              </a:ext>
            </a:extLst>
          </p:cNvPr>
          <p:cNvSpPr/>
          <p:nvPr/>
        </p:nvSpPr>
        <p:spPr>
          <a:xfrm>
            <a:off x="172004" y="3975180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D166-675B-E945-87D3-06BCED595967}"/>
              </a:ext>
            </a:extLst>
          </p:cNvPr>
          <p:cNvSpPr txBox="1"/>
          <p:nvPr/>
        </p:nvSpPr>
        <p:spPr>
          <a:xfrm>
            <a:off x="5961112" y="1603583"/>
            <a:ext cx="332811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전체 </a:t>
            </a:r>
            <a:r>
              <a:rPr kumimoji="1" lang="en-US" altLang="ko-KR" sz="1200" b="1" dirty="0"/>
              <a:t>Circuit Breaker </a:t>
            </a:r>
            <a:r>
              <a:rPr kumimoji="1" lang="ko-KR" altLang="en-US" sz="1200" b="1" dirty="0"/>
              <a:t>현황 제공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48F28D-36F1-884A-8BC7-37D61BF3F874}"/>
              </a:ext>
            </a:extLst>
          </p:cNvPr>
          <p:cNvSpPr txBox="1"/>
          <p:nvPr/>
        </p:nvSpPr>
        <p:spPr>
          <a:xfrm>
            <a:off x="5953308" y="1901643"/>
            <a:ext cx="33281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Circuit Breaker</a:t>
            </a:r>
            <a:r>
              <a:rPr kumimoji="1" lang="ko-KR" altLang="en-US" sz="1100" dirty="0"/>
              <a:t>가 발생되고 있는 전체 현황을 상태</a:t>
            </a:r>
            <a:r>
              <a:rPr kumimoji="1" lang="en-US" altLang="ko-KR" sz="1100" dirty="0"/>
              <a:t>(CLOSED, HALF_OPEN, OPEN)</a:t>
            </a:r>
            <a:r>
              <a:rPr kumimoji="1" lang="ko-KR" altLang="en-US" sz="1100" dirty="0"/>
              <a:t> 현황 수와 시간별 발생 현황 제공</a:t>
            </a: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제공 패널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Circuit Breaker State OPEN / HALF_OPEN / CLOSED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: </a:t>
            </a:r>
            <a:r>
              <a:rPr kumimoji="1" lang="ko-KR" altLang="en-US" sz="1100" dirty="0"/>
              <a:t>상태별 현황 수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Circuit Breaker States :  Application, Circuit Breaker Name, State </a:t>
            </a:r>
            <a:r>
              <a:rPr kumimoji="1" lang="ko-KR" altLang="en-US" sz="1100" dirty="0"/>
              <a:t>별 현황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endParaRPr kumimoji="1" lang="en-US" altLang="ko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957493-A479-DC4F-971C-8422D86CE96B}"/>
              </a:ext>
            </a:extLst>
          </p:cNvPr>
          <p:cNvSpPr txBox="1"/>
          <p:nvPr/>
        </p:nvSpPr>
        <p:spPr>
          <a:xfrm>
            <a:off x="5953308" y="4162483"/>
            <a:ext cx="332811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Circuit Breaker </a:t>
            </a:r>
            <a:r>
              <a:rPr kumimoji="1" lang="ko-KR" altLang="en-US" sz="1200" b="1" dirty="0"/>
              <a:t>상세 현황</a:t>
            </a:r>
            <a:endParaRPr kumimoji="1" lang="en-US" altLang="ko-KR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647F2E-8346-AD43-BA8B-3753BB1684FA}"/>
              </a:ext>
            </a:extLst>
          </p:cNvPr>
          <p:cNvSpPr txBox="1"/>
          <p:nvPr/>
        </p:nvSpPr>
        <p:spPr>
          <a:xfrm>
            <a:off x="5953308" y="4509120"/>
            <a:ext cx="33281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Circuit Breaker</a:t>
            </a:r>
            <a:r>
              <a:rPr kumimoji="1" lang="ko-KR" altLang="en-US" sz="1100" dirty="0"/>
              <a:t> 별로 상세 현황 제공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Circuit Breaker Name</a:t>
            </a:r>
            <a:r>
              <a:rPr kumimoji="1" lang="ko-KR" altLang="en-US" sz="1100" dirty="0"/>
              <a:t>별 반복 제공</a:t>
            </a: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제공 패널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Failure Rate 2</a:t>
            </a:r>
            <a:r>
              <a:rPr kumimoji="1" lang="ko-KR" altLang="en-US" sz="1100" dirty="0"/>
              <a:t>종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현 시점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시간별</a:t>
            </a:r>
            <a:r>
              <a:rPr kumimoji="1" lang="en-US" altLang="ko-KR" sz="1100" dirty="0"/>
              <a:t>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Call rate(failed, ignored, successful, not_permitted)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Buffered calls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Call duration percentiles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100" dirty="0"/>
              <a:t>Average call durations</a:t>
            </a:r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endParaRPr kumimoji="1" lang="en-US" altLang="ko-KR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02C7CA-AD37-AF40-B45B-121E4394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0" y="1315062"/>
            <a:ext cx="5209483" cy="2660118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727A8A51-F257-224D-A8A7-B8A8D7997CB7}"/>
              </a:ext>
            </a:extLst>
          </p:cNvPr>
          <p:cNvSpPr/>
          <p:nvPr/>
        </p:nvSpPr>
        <p:spPr>
          <a:xfrm>
            <a:off x="209685" y="1207062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7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Istio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Circuit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XXX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918A83-D51D-E74C-9164-6558212E05EE}"/>
              </a:ext>
            </a:extLst>
          </p:cNvPr>
          <p:cNvSpPr/>
          <p:nvPr/>
        </p:nvSpPr>
        <p:spPr>
          <a:xfrm>
            <a:off x="2249447" y="2122984"/>
            <a:ext cx="4968552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추후 작성 예정</a:t>
            </a:r>
          </a:p>
        </p:txBody>
      </p:sp>
    </p:spTree>
    <p:extLst>
      <p:ext uri="{BB962C8B-B14F-4D97-AF65-F5344CB8AC3E}">
        <p14:creationId xmlns:p14="http://schemas.microsoft.com/office/powerpoint/2010/main" val="112621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272480" y="23114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4286777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Hystrix</a:t>
            </a:r>
            <a:r>
              <a:rPr kumimoji="1" lang="ko-KR" altLang="en-US" dirty="0"/>
              <a:t>는 별도 사전 조건 없으나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Monitoring </a:t>
            </a:r>
            <a:r>
              <a:rPr kumimoji="1" lang="ko-KR" altLang="en-US" dirty="0"/>
              <a:t>등의 환경 별도 구성 필요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Resilience4J</a:t>
            </a:r>
            <a:r>
              <a:rPr kumimoji="1" lang="ko-KR" altLang="en-US" dirty="0"/>
              <a:t>는 플랫폼 영역에서 </a:t>
            </a:r>
            <a:r>
              <a:rPr kumimoji="1" lang="en-US" altLang="ko-KR" dirty="0"/>
              <a:t>Monitoring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Dashboard </a:t>
            </a:r>
            <a:r>
              <a:rPr kumimoji="1" lang="ko-KR" altLang="en-US" dirty="0"/>
              <a:t>제공 필요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Istio</a:t>
            </a:r>
            <a:r>
              <a:rPr kumimoji="1" lang="ko-KR" altLang="en-US" dirty="0"/>
              <a:t>는 플랫폼에서 구축 지원이 필요하며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l-GR" altLang="ko-KR" dirty="0"/>
              <a:t>μ</a:t>
            </a:r>
            <a:r>
              <a:rPr kumimoji="1" lang="en-US" altLang="ko-KR" dirty="0"/>
              <a:t>Service</a:t>
            </a:r>
            <a:r>
              <a:rPr kumimoji="1" lang="ko-KR" altLang="en-US" dirty="0"/>
              <a:t>별로 </a:t>
            </a:r>
            <a:r>
              <a:rPr kumimoji="1" lang="en-US" altLang="ko-KR" dirty="0"/>
              <a:t>istio sidecar </a:t>
            </a:r>
            <a:r>
              <a:rPr kumimoji="1" lang="ko-KR" altLang="en-US" dirty="0"/>
              <a:t>포함 구조로 배포 정책 정의 필요</a:t>
            </a:r>
            <a:endParaRPr kumimoji="1"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483741" y="278092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Circuit Breaker</a:t>
            </a:r>
            <a:r>
              <a:rPr kumimoji="1" lang="ko-KR" altLang="en-US" dirty="0"/>
              <a:t>의 설정 영역을 기본값으로 정의한 후 일부 변경 사항</a:t>
            </a:r>
            <a:r>
              <a:rPr kumimoji="1" lang="en-US" altLang="ko-KR" dirty="0"/>
              <a:t>(</a:t>
            </a:r>
            <a:r>
              <a:rPr kumimoji="1" lang="ko-KR" altLang="en-US" dirty="0"/>
              <a:t>응답시간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횟수 제한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커스텀 영역만을 제외하면 코드 영역에서 적용이 수월하나 패턴 도출을 위한 </a:t>
            </a:r>
            <a:r>
              <a:rPr kumimoji="1" lang="en-US" altLang="ko-KR" dirty="0"/>
              <a:t>Factory </a:t>
            </a:r>
            <a:r>
              <a:rPr kumimoji="1" lang="ko-KR" altLang="en-US" dirty="0"/>
              <a:t>영역 등은 이미 </a:t>
            </a:r>
            <a:r>
              <a:rPr kumimoji="1" lang="en-US" altLang="ko-KR" dirty="0"/>
              <a:t>Spring Cloud Circuit Breaker</a:t>
            </a:r>
            <a:r>
              <a:rPr kumimoji="1" lang="ko-KR" altLang="en-US" dirty="0"/>
              <a:t>에서 제공 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69901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 입장에서는 </a:t>
            </a:r>
            <a:r>
              <a:rPr kumimoji="1" lang="en-US" altLang="ko-KR" dirty="0"/>
              <a:t>Netflix Hystrix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Resilience4J</a:t>
            </a:r>
            <a:r>
              <a:rPr kumimoji="1" lang="ko-KR" altLang="en-US" dirty="0"/>
              <a:t> 보다 사용 경험이 많으나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추가 업데이트 예정이 없는 상태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Resilience4J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Hystrix </a:t>
            </a:r>
            <a:r>
              <a:rPr kumimoji="1" lang="ko-KR" altLang="en-US" dirty="0"/>
              <a:t>대비 사용자는 적으나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Cloud</a:t>
            </a:r>
            <a:r>
              <a:rPr kumimoji="1" lang="ko-KR" altLang="en-US" dirty="0"/>
              <a:t> 범위에 포함되며 유지 관리가 되고 있으며</a:t>
            </a:r>
            <a:r>
              <a:rPr kumimoji="1" lang="en-US" altLang="ko-KR" dirty="0"/>
              <a:t>, Spring Retry </a:t>
            </a:r>
            <a:r>
              <a:rPr kumimoji="1" lang="ko-KR" altLang="en-US" dirty="0"/>
              <a:t>등은 아직 적용이 안된 상태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차별화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en-US" altLang="ko-KR" dirty="0"/>
              <a:t>MSA </a:t>
            </a:r>
            <a:r>
              <a:rPr kumimoji="1" lang="ko-KR" altLang="en-US" dirty="0"/>
              <a:t>패턴으로써</a:t>
            </a:r>
            <a:r>
              <a:rPr kumimoji="1" lang="en-US" altLang="ko-KR" dirty="0"/>
              <a:t>.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272480" y="23114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사용성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4286777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플랫폼 환경 구성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마이크로 서비스의 일반적인 제시되는 </a:t>
            </a:r>
            <a:r>
              <a:rPr kumimoji="1" lang="en-US" altLang="ko-KR" dirty="0"/>
              <a:t>Circuit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Breaker</a:t>
            </a:r>
            <a:r>
              <a:rPr kumimoji="1" lang="ko-KR" altLang="en-US" dirty="0"/>
              <a:t> 패턴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69901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기본 제공 설정만으로 플랫폼 제공 모니터링 환경에 바로 이식 제공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Circuit Breaker Metric </a:t>
            </a:r>
            <a:r>
              <a:rPr kumimoji="1" lang="ko-KR" altLang="en-US" dirty="0"/>
              <a:t>수집을 위한 사용자 별도 인프라 환경 구성 불필요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12B6F-88E6-814F-AAC0-AC6F02362C57}"/>
              </a:ext>
            </a:extLst>
          </p:cNvPr>
          <p:cNvSpPr txBox="1"/>
          <p:nvPr/>
        </p:nvSpPr>
        <p:spPr>
          <a:xfrm>
            <a:off x="580563" y="2676293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라이브러리 의존 관계 및 설정 정보를 제공하여 즉시 배포 사용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기본 설정 방식에 대한 기본값을 제공하여 변경 사항에 대한 가이드 제공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대상 서비스의 코드 영역에 대한 간단한 구현으로 </a:t>
            </a:r>
            <a:r>
              <a:rPr kumimoji="1" lang="en-US" altLang="ko-KR" dirty="0"/>
              <a:t>Circuit Breaker </a:t>
            </a:r>
            <a:r>
              <a:rPr kumimoji="1" lang="ko-KR" altLang="en-US" dirty="0"/>
              <a:t>구성 사용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41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748825"/>
              </p:ext>
            </p:extLst>
          </p:nvPr>
        </p:nvGraphicFramePr>
        <p:xfrm>
          <a:off x="320851" y="1052736"/>
          <a:ext cx="9312100" cy="5040560"/>
        </p:xfrm>
        <a:graphic>
          <a:graphicData uri="http://schemas.openxmlformats.org/drawingml/2006/table">
            <a:tbl>
              <a:tblPr firstRow="1" firstCol="1" bandRow="1"/>
              <a:tblGrid>
                <a:gridCol w="110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53395008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Hystrix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Resilience4j(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권장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Istio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권장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적용 대상 서비스 함수에서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@HystrixCommand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방식 적용</a:t>
                      </a:r>
                      <a:endParaRPr lang="en-US" altLang="ko-KR"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기본값 변경은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HystrixCommandProperties.Setter().withXXX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 설정으로 변경 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- circuitbreaker, ratelimiter, timelimiter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등을 기본값으로 제공하고 변경 값에 대한 설정 변경 방식을 주석 처리 코드로 제공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38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플랫폼 모니터링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(Prometheus, Grafana)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 구조로 주입을 위한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deployment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명세어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Prometheus Metric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 노출 설정 필요</a:t>
                      </a:r>
                      <a:endParaRPr lang="en-US" altLang="ko-KR" sz="100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Actuator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+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Micrometer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사용시 가능</a:t>
                      </a:r>
                      <a:endParaRPr sz="100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Istio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의 구성 요소로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DestinationRule, VirtualService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에 대한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명세서 작성</a:t>
                      </a:r>
                      <a:endParaRPr sz="100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90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spring-cloud-starter-Netflix-hystrix</a:t>
                      </a:r>
                    </a:p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Netflix-hystrix-dashboard(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모니터링 별도 배포시 필요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spring-cloud-starter-circuitbreaker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에서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resilience4j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에 대한 명세 정의됨</a:t>
                      </a:r>
                      <a:endParaRPr lang="en-US" altLang="ko-KR"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marL="171450" indent="-171450" algn="l" defTabSz="914400">
                        <a:buFontTx/>
                        <a:buChar char="-"/>
                        <a:defRPr sz="1800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Io.micrometer.micrometer-registry-Prometheus(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모니터링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metric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 주입시 필요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Hystrix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설정을 기본값으로 주입 가능</a:t>
                      </a:r>
                      <a:endParaRPr lang="en-US" altLang="ko-KR" sz="100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>
                        <a:defRPr sz="1800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sym typeface="Helvetica Neue"/>
                        </a:rPr>
                        <a:t>hystrix.command.default.circuitbreaker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sym typeface="Helvetica Neue"/>
                        </a:rPr>
                        <a:t>등</a:t>
                      </a:r>
                      <a:endParaRPr sz="100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 모니터링 수집 규격에 맞춘 설정 구성이 필요하며 이 부분은 자동 주입 가능</a:t>
                      </a:r>
                      <a:endParaRPr lang="en-US" altLang="ko-KR"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–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management.health.circuitbreakers.enabled</a:t>
                      </a:r>
                    </a:p>
                    <a:p>
                      <a:pPr algn="l" defTabSz="914400">
                        <a:defRPr sz="1800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- Actuator exposure endpoint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설정 등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0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defTabSz="484886">
              <a:spcBef>
                <a:spcPts val="3400"/>
              </a:spcBef>
              <a:defRPr sz="2656"/>
            </a:pPr>
            <a:r>
              <a:rPr lang="en-US" sz="1600" b="1" kern="0" dirty="0"/>
              <a:t>Hystrix : </a:t>
            </a:r>
            <a:r>
              <a:rPr lang="en" altLang="ko-KR" sz="1600">
                <a:hlinkClick r:id="rId2"/>
              </a:rPr>
              <a:t>https://github.com/cloudsvcdev/msa-modern-platform/tree/master/referneces/gs-circuit-breaker</a:t>
            </a:r>
            <a:endParaRPr lang="en-US" sz="1600" b="1" kern="0" dirty="0"/>
          </a:p>
          <a:p>
            <a:pPr defTabSz="484886">
              <a:spcBef>
                <a:spcPts val="3400"/>
              </a:spcBef>
              <a:defRPr sz="2656"/>
            </a:pPr>
            <a:r>
              <a:rPr lang="en-US" sz="1600" b="1" kern="0" dirty="0"/>
              <a:t>Resilience4J : </a:t>
            </a:r>
            <a:r>
              <a:rPr lang="en" altLang="ko-KR" sz="1600">
                <a:hlinkClick r:id="rId3"/>
              </a:rPr>
              <a:t>https://github.com/cloudsvcdev/msa-modern-platform/tree/master/springboot-circuitbreaker-pattern</a:t>
            </a:r>
            <a:r>
              <a:rPr lang="en-US" sz="1600" b="1" kern="0" dirty="0"/>
              <a:t> 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defTabSz="484886">
              <a:spcBef>
                <a:spcPts val="3400"/>
              </a:spcBef>
              <a:buNone/>
              <a:defRPr sz="2656"/>
            </a:pPr>
            <a:endParaRPr lang="en-US" altLang="ko-KR" sz="160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Circuit Breaker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Hystrix &amp; Resilience4J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고민할 부분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8A9FA-37A2-AF44-9116-EE8FF318D73C}"/>
              </a:ext>
            </a:extLst>
          </p:cNvPr>
          <p:cNvSpPr/>
          <p:nvPr/>
        </p:nvSpPr>
        <p:spPr>
          <a:xfrm>
            <a:off x="273051" y="1162051"/>
            <a:ext cx="9359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패턴은 무엇인지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패턴의 구조는 어떻게 되는지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패턴은 무엇을 차별화해서 개발자에게 제공하는지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이것을 가지고 실제 적으로 작성한 코드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향후 </a:t>
            </a:r>
            <a:r>
              <a:rPr lang="en" altLang="ko-KR" sz="1600"/>
              <a:t>F/W</a:t>
            </a:r>
            <a:r>
              <a:rPr lang="ko-KR" altLang="en-US" sz="1600"/>
              <a:t>화 하고자 할때 어떤 방식을 접근할지 설명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1208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Circuit Breaker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의 분산 환경에서의 네트워크 연결 속도 저하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시간 초과 또는 리소스의 일시적인 오류 등에 대비하여 안정성과 복원력을 향상 시키기 위한 패턴이다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373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마이크로서비스에서 서비스 안정성 확보 및 사용자 경험 향상을 위한 </a:t>
            </a:r>
            <a:r>
              <a:rPr lang="en" altLang="ko-KR" sz="1600"/>
              <a:t>Circuit Breaker </a:t>
            </a:r>
            <a:r>
              <a:rPr lang="ko-KR" altLang="en-US" sz="1600"/>
              <a:t>패턴에 대한 부분을 서비스에서 구현하는 방법과 플랫폼 기반</a:t>
            </a:r>
            <a:r>
              <a:rPr lang="en-US" altLang="ko-KR" sz="1600"/>
              <a:t>(</a:t>
            </a:r>
            <a:r>
              <a:rPr lang="en" altLang="ko-KR" sz="1600"/>
              <a:t>istio)</a:t>
            </a:r>
            <a:r>
              <a:rPr lang="ko-KR" altLang="en-US" sz="1600"/>
              <a:t>에 대한 패턴 가이드을 목적으로 한다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마이크로 서비스 영역에서 </a:t>
            </a:r>
            <a:r>
              <a:rPr lang="en" altLang="ko-KR" sz="1600"/>
              <a:t>circuit breaker</a:t>
            </a:r>
            <a:r>
              <a:rPr lang="ko-KR" altLang="en-US" sz="1600"/>
              <a:t>는 </a:t>
            </a:r>
            <a:r>
              <a:rPr lang="en" altLang="ko-KR" sz="1600"/>
              <a:t>Framework(Spring, histrix </a:t>
            </a:r>
            <a:r>
              <a:rPr lang="ko-KR" altLang="en-US" sz="1600"/>
              <a:t>등</a:t>
            </a:r>
            <a:r>
              <a:rPr lang="en-US" altLang="ko-KR" sz="1600"/>
              <a:t>)</a:t>
            </a:r>
            <a:r>
              <a:rPr lang="ko-KR" altLang="en-US" sz="1600"/>
              <a:t>을 활용하여 사용이 가능한 구조로 사용자 코드 작성 영역과 </a:t>
            </a:r>
            <a:r>
              <a:rPr lang="en" altLang="ko-KR" sz="1600"/>
              <a:t>circuit OPEN </a:t>
            </a:r>
            <a:r>
              <a:rPr lang="ko-KR" altLang="en-US" sz="1600"/>
              <a:t>을 위한 조건 등을 정의한다</a:t>
            </a:r>
            <a:r>
              <a:rPr lang="en-US" altLang="ko-KR" sz="1600"/>
              <a:t>. </a:t>
            </a:r>
            <a:r>
              <a:rPr lang="ko-KR" altLang="en-US" sz="1600"/>
              <a:t>사용자 코드 작성 영역은 샘플 코드로 생성하며</a:t>
            </a:r>
            <a:r>
              <a:rPr lang="en-US" altLang="ko-KR" sz="1600"/>
              <a:t>, </a:t>
            </a:r>
            <a:r>
              <a:rPr lang="ko-KR" altLang="en-US" sz="1600"/>
              <a:t>기본 설정 및 </a:t>
            </a:r>
            <a:r>
              <a:rPr lang="en" altLang="ko-KR" sz="1600"/>
              <a:t>circuit </a:t>
            </a:r>
            <a:r>
              <a:rPr lang="ko-KR" altLang="en-US" sz="1600"/>
              <a:t>조건 등은 기본 값으로 설정이 적용된 정보로 제공한다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플랫폼 기반의 </a:t>
            </a:r>
            <a:r>
              <a:rPr lang="en" altLang="ko-KR" sz="1600"/>
              <a:t>istio</a:t>
            </a:r>
            <a:r>
              <a:rPr lang="ko-KR" altLang="en-US" sz="1600"/>
              <a:t>의 경우에는 </a:t>
            </a:r>
            <a:r>
              <a:rPr lang="en" altLang="ko-KR" sz="1600"/>
              <a:t>istio</a:t>
            </a:r>
            <a:r>
              <a:rPr lang="ko-KR" altLang="en-US" sz="1600"/>
              <a:t>에서 구성하는 설정 정보로 구성하기 때문에 </a:t>
            </a:r>
            <a:r>
              <a:rPr lang="en" altLang="ko-KR" sz="1600"/>
              <a:t>DestinationRule, VirtualService </a:t>
            </a:r>
            <a:r>
              <a:rPr lang="ko-KR" altLang="en-US" sz="1600"/>
              <a:t>등에 </a:t>
            </a:r>
            <a:r>
              <a:rPr lang="en" altLang="ko-KR" sz="1600"/>
              <a:t>circuit </a:t>
            </a:r>
            <a:r>
              <a:rPr lang="ko-KR" altLang="en-US" sz="1600"/>
              <a:t>조건 및 </a:t>
            </a:r>
            <a:r>
              <a:rPr lang="en" altLang="ko-KR" sz="1600"/>
              <a:t>fallback </a:t>
            </a:r>
            <a:r>
              <a:rPr lang="ko-KR" altLang="en-US" sz="1600"/>
              <a:t>대상으로 </a:t>
            </a:r>
            <a:r>
              <a:rPr lang="en" altLang="ko-KR" sz="1600"/>
              <a:t>kubernetes yaml</a:t>
            </a:r>
            <a:r>
              <a:rPr lang="ko-KR" altLang="en-US" sz="1600"/>
              <a:t>을 생성하며</a:t>
            </a:r>
            <a:r>
              <a:rPr lang="en-US" altLang="ko-KR" sz="1600"/>
              <a:t>, </a:t>
            </a:r>
            <a:r>
              <a:rPr lang="ko-KR" altLang="en-US" sz="1600"/>
              <a:t>소스 코드 영역은 </a:t>
            </a:r>
            <a:r>
              <a:rPr lang="en" altLang="ko-KR" sz="1600"/>
              <a:t>fallback Rest  </a:t>
            </a:r>
            <a:r>
              <a:rPr lang="ko-KR" altLang="en-US" sz="1600"/>
              <a:t>서비스 정보도 제공해야 한다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Circuit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Breaker</a:t>
            </a:r>
            <a:r>
              <a:rPr kumimoji="1" lang="ko-KR" altLang="en-US" dirty="0"/>
              <a:t>의 기본 동작 구조</a:t>
            </a:r>
            <a:r>
              <a:rPr kumimoji="1" lang="en-US" altLang="ko-KR" dirty="0"/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4448944" y="2228900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Circuit Breaker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적용된 서비스는 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Fallback 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서비스로 대체 제공</a:t>
            </a:r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378329" y="2408870"/>
            <a:ext cx="1008112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/requests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</p:cNvCxnSpPr>
          <p:nvPr/>
        </p:nvCxnSpPr>
        <p:spPr>
          <a:xfrm>
            <a:off x="2396062" y="2624894"/>
            <a:ext cx="2032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4428394" y="1903653"/>
            <a:ext cx="1721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Consumer Service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7257256" y="1809126"/>
            <a:ext cx="156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Supplier Service</a:t>
            </a:r>
            <a:endParaRPr kumimoji="1" lang="ko-KR" altLang="en-US" sz="1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4130574" y="3823880"/>
            <a:ext cx="150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Consumer Service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914574" y="384234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800872" y="4172887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Circuit Breaker </a:t>
            </a:r>
            <a:r>
              <a:rPr kumimoji="1" lang="ko-KR" altLang="en-US" sz="1200" b="1" dirty="0"/>
              <a:t>구성 제공하는 서비스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l-GR" altLang="ko-KR" sz="1200" dirty="0"/>
              <a:t>μ</a:t>
            </a:r>
            <a:r>
              <a:rPr kumimoji="1" lang="en-US" altLang="ko-KR" sz="1200" dirty="0"/>
              <a:t>Service</a:t>
            </a:r>
            <a:r>
              <a:rPr kumimoji="1" lang="ko-KR" altLang="en-US" sz="1200" dirty="0"/>
              <a:t> 에서 다른 </a:t>
            </a:r>
            <a:r>
              <a:rPr kumimoji="1" lang="el-GR" altLang="ko-KR" sz="1200" dirty="0"/>
              <a:t>μ</a:t>
            </a:r>
            <a:r>
              <a:rPr kumimoji="1" lang="en-US" altLang="ko-KR" sz="1200" dirty="0"/>
              <a:t>Service</a:t>
            </a:r>
            <a:r>
              <a:rPr kumimoji="1" lang="ko-KR" altLang="en-US" sz="1200" dirty="0"/>
              <a:t>와의 연동 또는 대내외 서비스 간의 오류 등에 대한 방지를 위해 </a:t>
            </a:r>
            <a:r>
              <a:rPr kumimoji="1" lang="en-US" altLang="ko-KR" sz="1200" dirty="0"/>
              <a:t>Circuit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Breaker</a:t>
            </a:r>
            <a:r>
              <a:rPr kumimoji="1" lang="ko-KR" altLang="en-US" sz="1200" dirty="0"/>
              <a:t> 적용이 필요한 서비스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Circuit Breaker</a:t>
            </a:r>
            <a:r>
              <a:rPr kumimoji="1" lang="ko-KR" altLang="en-US" sz="1200" dirty="0"/>
              <a:t> 기준으로 정상 서비스 상태에서는 </a:t>
            </a:r>
            <a:r>
              <a:rPr kumimoji="1" lang="en-US" altLang="ko-KR" sz="1200" dirty="0"/>
              <a:t>CLOSE</a:t>
            </a:r>
            <a:r>
              <a:rPr kumimoji="1" lang="ko-KR" altLang="en-US" sz="1200" dirty="0"/>
              <a:t> 상태이고 </a:t>
            </a:r>
            <a:r>
              <a:rPr kumimoji="1" lang="en-US" altLang="ko-KR" sz="1200" dirty="0"/>
              <a:t>HALF_OPEN, OPEN </a:t>
            </a:r>
            <a:r>
              <a:rPr kumimoji="1" lang="ko-KR" altLang="en-US" sz="1200" dirty="0"/>
              <a:t>단계가 있음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Supplier Service</a:t>
            </a:r>
            <a:r>
              <a:rPr kumimoji="1" lang="ko-KR" altLang="en-US" sz="1200" dirty="0"/>
              <a:t>에 대한 오류 시에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에게 장애가 아닌 보상 서비스를 제공하는 방식</a:t>
            </a:r>
            <a:endParaRPr kumimoji="1" lang="en-US" altLang="ko-KR" sz="12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038C8CD-3530-944B-B70A-7C939FFBA1A0}"/>
              </a:ext>
            </a:extLst>
          </p:cNvPr>
          <p:cNvSpPr/>
          <p:nvPr/>
        </p:nvSpPr>
        <p:spPr>
          <a:xfrm>
            <a:off x="1398879" y="2910477"/>
            <a:ext cx="1008112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/requests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B9E8EB-EE94-7045-958B-05D54014E170}"/>
              </a:ext>
            </a:extLst>
          </p:cNvPr>
          <p:cNvCxnSpPr>
            <a:cxnSpLocks/>
          </p:cNvCxnSpPr>
          <p:nvPr/>
        </p:nvCxnSpPr>
        <p:spPr>
          <a:xfrm>
            <a:off x="2416612" y="2996952"/>
            <a:ext cx="203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FE28DCE-7D23-C049-B895-403AC0222593}"/>
              </a:ext>
            </a:extLst>
          </p:cNvPr>
          <p:cNvCxnSpPr>
            <a:cxnSpLocks/>
          </p:cNvCxnSpPr>
          <p:nvPr/>
        </p:nvCxnSpPr>
        <p:spPr>
          <a:xfrm flipH="1">
            <a:off x="2396062" y="3212976"/>
            <a:ext cx="203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15A0237-41E1-F442-8DD5-8D3988ACCB78}"/>
              </a:ext>
            </a:extLst>
          </p:cNvPr>
          <p:cNvSpPr txBox="1"/>
          <p:nvPr/>
        </p:nvSpPr>
        <p:spPr>
          <a:xfrm>
            <a:off x="568835" y="383054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Client</a:t>
            </a:r>
          </a:p>
        </p:txBody>
      </p:sp>
      <p:sp>
        <p:nvSpPr>
          <p:cNvPr id="41" name="원통[C] 40">
            <a:extLst>
              <a:ext uri="{FF2B5EF4-FFF2-40B4-BE49-F238E27FC236}">
                <a16:creationId xmlns:a16="http://schemas.microsoft.com/office/drawing/2014/main" id="{3A0C9C37-E07A-B14B-9B57-EC552D0C9E8D}"/>
              </a:ext>
            </a:extLst>
          </p:cNvPr>
          <p:cNvSpPr/>
          <p:nvPr/>
        </p:nvSpPr>
        <p:spPr>
          <a:xfrm>
            <a:off x="7661932" y="230085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131228-DDA0-504D-B20F-A73DF0DD6D11}"/>
              </a:ext>
            </a:extLst>
          </p:cNvPr>
          <p:cNvCxnSpPr>
            <a:cxnSpLocks/>
          </p:cNvCxnSpPr>
          <p:nvPr/>
        </p:nvCxnSpPr>
        <p:spPr>
          <a:xfrm>
            <a:off x="6177137" y="2635513"/>
            <a:ext cx="14847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026C3C-29D4-5E4F-A6E8-EEC01823FB10}"/>
              </a:ext>
            </a:extLst>
          </p:cNvPr>
          <p:cNvSpPr txBox="1"/>
          <p:nvPr/>
        </p:nvSpPr>
        <p:spPr>
          <a:xfrm>
            <a:off x="2812818" y="2399557"/>
            <a:ext cx="1016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/>
              <a:t>http code : ok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C5D2326-EFD9-8E44-8BE9-1B7E1C30254F}"/>
              </a:ext>
            </a:extLst>
          </p:cNvPr>
          <p:cNvCxnSpPr>
            <a:cxnSpLocks/>
          </p:cNvCxnSpPr>
          <p:nvPr/>
        </p:nvCxnSpPr>
        <p:spPr>
          <a:xfrm>
            <a:off x="6177136" y="3050504"/>
            <a:ext cx="14847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포인트가 7개인 별 19">
            <a:extLst>
              <a:ext uri="{FF2B5EF4-FFF2-40B4-BE49-F238E27FC236}">
                <a16:creationId xmlns:a16="http://schemas.microsoft.com/office/drawing/2014/main" id="{67FB21AE-B6B8-8846-BE24-A573C85E7B1B}"/>
              </a:ext>
            </a:extLst>
          </p:cNvPr>
          <p:cNvSpPr/>
          <p:nvPr/>
        </p:nvSpPr>
        <p:spPr>
          <a:xfrm>
            <a:off x="6775517" y="2938603"/>
            <a:ext cx="288032" cy="216024"/>
          </a:xfrm>
          <a:prstGeom prst="star7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085DE3-CA55-334F-8C8D-E866B74F59AD}"/>
              </a:ext>
            </a:extLst>
          </p:cNvPr>
          <p:cNvSpPr txBox="1"/>
          <p:nvPr/>
        </p:nvSpPr>
        <p:spPr>
          <a:xfrm>
            <a:off x="2650046" y="3209545"/>
            <a:ext cx="143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/>
              <a:t>Fallback service </a:t>
            </a:r>
            <a:r>
              <a:rPr kumimoji="1" lang="ko-KR" altLang="en-US" sz="1000"/>
              <a:t>제공</a:t>
            </a:r>
            <a:endParaRPr kumimoji="1" lang="en-US" altLang="ko-KR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1B1C8-9040-5241-9DD6-F4AB2A8674C7}"/>
              </a:ext>
            </a:extLst>
          </p:cNvPr>
          <p:cNvSpPr txBox="1"/>
          <p:nvPr/>
        </p:nvSpPr>
        <p:spPr>
          <a:xfrm>
            <a:off x="7022067" y="3841267"/>
            <a:ext cx="157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Supplier Service </a:t>
            </a:r>
            <a:r>
              <a:rPr kumimoji="1" lang="ko-KR" altLang="en-US" sz="1200" b="1" dirty="0"/>
              <a:t>등</a:t>
            </a:r>
            <a:endParaRPr kumimoji="1" lang="en-US" altLang="ko-KR" sz="12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D10F377-DC6C-6447-9FF7-930DF398D790}"/>
              </a:ext>
            </a:extLst>
          </p:cNvPr>
          <p:cNvSpPr/>
          <p:nvPr/>
        </p:nvSpPr>
        <p:spPr>
          <a:xfrm>
            <a:off x="6825208" y="387556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657B1-D774-DE48-A184-4009F64C906E}"/>
              </a:ext>
            </a:extLst>
          </p:cNvPr>
          <p:cNvSpPr txBox="1"/>
          <p:nvPr/>
        </p:nvSpPr>
        <p:spPr>
          <a:xfrm>
            <a:off x="6653820" y="4203019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Supplier Service</a:t>
            </a:r>
            <a:r>
              <a:rPr kumimoji="1" lang="ko-KR" altLang="en-US" sz="1200" b="1" dirty="0"/>
              <a:t>는 추가 구성은 없음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Circuit Breaker </a:t>
            </a:r>
            <a:r>
              <a:rPr kumimoji="1" lang="ko-KR" altLang="en-US" sz="1200" dirty="0"/>
              <a:t>기능이 적용된 </a:t>
            </a:r>
            <a:r>
              <a:rPr kumimoji="1" lang="en-US" altLang="ko-KR" sz="1200" dirty="0"/>
              <a:t>Consumer Service</a:t>
            </a:r>
            <a:r>
              <a:rPr kumimoji="1" lang="ko-KR" altLang="en-US" sz="1200" dirty="0"/>
              <a:t>에게 서비스를 제공하는 서비스 또는 </a:t>
            </a:r>
            <a:r>
              <a:rPr kumimoji="1" lang="en-US" altLang="ko-KR" sz="1200" dirty="0"/>
              <a:t>Backing Service</a:t>
            </a:r>
            <a:r>
              <a:rPr kumimoji="1" lang="ko-KR" altLang="en-US" sz="1200" dirty="0"/>
              <a:t> 등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200" dirty="0"/>
              <a:t>네트워크 등의 이슈로 서비스 제공이 불가한 상태 발생할 수 있음</a:t>
            </a:r>
            <a:endParaRPr kumimoji="1"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0BE32C-7010-A045-8210-64BA1C7F2910}"/>
              </a:ext>
            </a:extLst>
          </p:cNvPr>
          <p:cNvSpPr txBox="1"/>
          <p:nvPr/>
        </p:nvSpPr>
        <p:spPr>
          <a:xfrm>
            <a:off x="870190" y="182181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Client</a:t>
            </a:r>
            <a:endParaRPr kumimoji="1"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06444B-DA4A-4942-945F-8B1AD516F5E4}"/>
              </a:ext>
            </a:extLst>
          </p:cNvPr>
          <p:cNvSpPr txBox="1"/>
          <p:nvPr/>
        </p:nvSpPr>
        <p:spPr>
          <a:xfrm>
            <a:off x="344488" y="420301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Client</a:t>
            </a:r>
            <a:r>
              <a:rPr kumimoji="1" lang="ko-KR" altLang="en-US" sz="1200" b="1" dirty="0"/>
              <a:t>는 서비스에 요청을 하는 다양한 대상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UI, </a:t>
            </a:r>
            <a:r>
              <a:rPr kumimoji="1" lang="el-GR" altLang="ko-KR" sz="1200" dirty="0"/>
              <a:t>μ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등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7001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Circuit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Breaker - Netflix Hystrix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7E4102B-FDDA-DB4F-A2A7-1391E91DDAD8}"/>
              </a:ext>
            </a:extLst>
          </p:cNvPr>
          <p:cNvSpPr/>
          <p:nvPr/>
        </p:nvSpPr>
        <p:spPr>
          <a:xfrm>
            <a:off x="4088904" y="242088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6753200" y="2204864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424608" y="2852936"/>
            <a:ext cx="1656184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/actuator/hystrix.stream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80792" y="306896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EDF7E-D794-574A-A337-D0172992451E}"/>
              </a:ext>
            </a:extLst>
          </p:cNvPr>
          <p:cNvCxnSpPr>
            <a:cxnSpLocks/>
          </p:cNvCxnSpPr>
          <p:nvPr/>
        </p:nvCxnSpPr>
        <p:spPr>
          <a:xfrm>
            <a:off x="5097016" y="299695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351322" y="1835414"/>
            <a:ext cx="1721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Consumer Service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3590010" y="1901141"/>
            <a:ext cx="207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Monitoring Clustering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6825208" y="1772816"/>
            <a:ext cx="1775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Hystrix Dashboard</a:t>
            </a:r>
            <a:endParaRPr kumimoji="1" lang="ko-KR" altLang="en-US" sz="1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44864" y="3842584"/>
            <a:ext cx="2353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다수의 </a:t>
            </a:r>
            <a:r>
              <a:rPr kumimoji="1" lang="el-GR" altLang="ko-KR" sz="1200" b="1" dirty="0"/>
              <a:t>μ</a:t>
            </a:r>
            <a:r>
              <a:rPr kumimoji="1" lang="en-US" altLang="ko-KR" sz="1200" b="1" dirty="0"/>
              <a:t>Service</a:t>
            </a:r>
            <a:r>
              <a:rPr kumimoji="1" lang="ko-KR" altLang="en-US" sz="1200" b="1" dirty="0"/>
              <a:t> 모니터링 구성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273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Hystrix Dashboard</a:t>
            </a:r>
            <a:r>
              <a:rPr kumimoji="1" lang="ko-KR" altLang="en-US" sz="1200" b="1" dirty="0"/>
              <a:t>를 통한 모니터링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기본 설정값과 소스 코드 영역에서 </a:t>
            </a:r>
            <a:r>
              <a:rPr kumimoji="1" lang="en-US" altLang="ko-KR" sz="1200" b="1" dirty="0"/>
              <a:t>Annotation </a:t>
            </a:r>
            <a:r>
              <a:rPr kumimoji="1" lang="ko-KR" altLang="en-US" sz="1200" b="1" dirty="0"/>
              <a:t>주입 설정으로 </a:t>
            </a:r>
            <a:r>
              <a:rPr kumimoji="1" lang="en-US" altLang="ko-KR" sz="1200" b="1" dirty="0"/>
              <a:t>Circuit breaker </a:t>
            </a:r>
            <a:r>
              <a:rPr kumimoji="1" lang="ko-KR" altLang="en-US" sz="1200" b="1" dirty="0"/>
              <a:t>구성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@EnableCircuitBreaker</a:t>
            </a:r>
            <a:r>
              <a:rPr kumimoji="1" lang="ko-KR" altLang="en-US" sz="1200" dirty="0"/>
              <a:t> 코드 활성화 주입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@HystrixCommand</a:t>
            </a:r>
            <a:r>
              <a:rPr kumimoji="1" lang="ko-KR" altLang="en-US" sz="1200" dirty="0"/>
              <a:t> 로 </a:t>
            </a:r>
            <a:r>
              <a:rPr kumimoji="1" lang="en-US" altLang="ko-KR" sz="1200" dirty="0"/>
              <a:t>fallback </a:t>
            </a:r>
            <a:r>
              <a:rPr kumimoji="1" lang="ko-KR" altLang="en-US" sz="1200" dirty="0"/>
              <a:t>및 </a:t>
            </a:r>
            <a:r>
              <a:rPr kumimoji="1" lang="en-US" altLang="ko-KR" sz="1200" dirty="0"/>
              <a:t>Circuit breaker </a:t>
            </a:r>
            <a:r>
              <a:rPr kumimoji="1" lang="ko-KR" altLang="en-US" sz="1200" dirty="0"/>
              <a:t>조건 설정</a:t>
            </a: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Eureka &amp; Turbine </a:t>
            </a:r>
            <a:r>
              <a:rPr kumimoji="1" lang="ko-KR" altLang="en-US" sz="1200" b="1" dirty="0"/>
              <a:t>구축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l-GR" altLang="ko-KR" sz="1200" dirty="0"/>
              <a:t>μ</a:t>
            </a:r>
            <a:r>
              <a:rPr kumimoji="1" lang="en-US" altLang="ko-KR" sz="1200" dirty="0"/>
              <a:t>Service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replica </a:t>
            </a:r>
            <a:r>
              <a:rPr kumimoji="1" lang="ko-KR" altLang="en-US" sz="1200" dirty="0"/>
              <a:t>구성으로 다수 존재하며 해당 </a:t>
            </a:r>
            <a:r>
              <a:rPr kumimoji="1" lang="el-GR" altLang="ko-KR" sz="1200" dirty="0"/>
              <a:t>μ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의 상태 정보를 </a:t>
            </a:r>
            <a:r>
              <a:rPr kumimoji="1" lang="en-US" altLang="ko-KR" sz="1200" dirty="0"/>
              <a:t>Clustering </a:t>
            </a:r>
            <a:r>
              <a:rPr kumimoji="1" lang="ko-KR" altLang="en-US" sz="1200" dirty="0"/>
              <a:t>하기 위해서는 </a:t>
            </a:r>
            <a:r>
              <a:rPr kumimoji="1" lang="en-US" altLang="ko-KR" sz="1200" dirty="0"/>
              <a:t>Eureka</a:t>
            </a:r>
            <a:r>
              <a:rPr kumimoji="1" lang="ko-KR" altLang="en-US" sz="1200" dirty="0"/>
              <a:t>을 통한 인스턴스 식별과 </a:t>
            </a:r>
            <a:r>
              <a:rPr kumimoji="1" lang="en-US" altLang="ko-KR" sz="1200" dirty="0"/>
              <a:t>Turbine</a:t>
            </a:r>
            <a:r>
              <a:rPr kumimoji="1" lang="ko-KR" altLang="en-US" sz="1200" dirty="0"/>
              <a:t>을 이용한 </a:t>
            </a:r>
            <a:endParaRPr kumimoji="1"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플랫폼 영역에서 별도 지원 없음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@EnableHystrixDashboard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l-GR" altLang="ko-KR" sz="1200" dirty="0"/>
              <a:t>μ</a:t>
            </a:r>
            <a:r>
              <a:rPr kumimoji="1" lang="en-US" altLang="ko-KR" sz="1200" dirty="0"/>
              <a:t>Service</a:t>
            </a:r>
            <a:r>
              <a:rPr kumimoji="1" lang="ko-KR" altLang="en-US" sz="1200" dirty="0"/>
              <a:t>에서 직접 배포시에도 접속 </a:t>
            </a:r>
            <a:r>
              <a:rPr kumimoji="1" lang="en-US" altLang="ko-KR" sz="1200" dirty="0"/>
              <a:t>URL </a:t>
            </a:r>
            <a:r>
              <a:rPr kumimoji="1" lang="ko-KR" altLang="en-US" sz="1200" dirty="0"/>
              <a:t>입력 후에 상태 확인하며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TSDB</a:t>
            </a:r>
            <a:r>
              <a:rPr kumimoji="1" lang="ko-KR" altLang="en-US" sz="1200" dirty="0"/>
              <a:t> 구성이 아님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en-US" sz="1200" dirty="0"/>
              <a:t>여러 서비스를 모니터링을 하기 위해서는 </a:t>
            </a:r>
            <a:r>
              <a:rPr kumimoji="1" lang="en-US" altLang="ko-KR" sz="1200" dirty="0"/>
              <a:t>Turbine</a:t>
            </a:r>
            <a:r>
              <a:rPr kumimoji="1" lang="ko-KR" altLang="en-US" sz="1200" dirty="0"/>
              <a:t> 등을 적용해야 함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endParaRPr kumimoji="1"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486E4-A582-F94A-8C14-D8D632081211}"/>
              </a:ext>
            </a:extLst>
          </p:cNvPr>
          <p:cNvSpPr txBox="1"/>
          <p:nvPr/>
        </p:nvSpPr>
        <p:spPr>
          <a:xfrm>
            <a:off x="569951" y="3755491"/>
            <a:ext cx="17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Consumer Service</a:t>
            </a:r>
            <a:r>
              <a:rPr kumimoji="1" lang="ko-KR" altLang="en-US" sz="1200" b="1" dirty="0"/>
              <a:t>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Circuit Breaker</a:t>
            </a:r>
            <a:r>
              <a:rPr kumimoji="1" lang="ko-KR" altLang="en-US" sz="1200" b="1" dirty="0"/>
              <a:t> 정보</a:t>
            </a:r>
            <a:endParaRPr kumimoji="1"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Circuit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Breaker – Resilience4J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7E4102B-FDDA-DB4F-A2A7-1391E91DDAD8}"/>
              </a:ext>
            </a:extLst>
          </p:cNvPr>
          <p:cNvSpPr/>
          <p:nvPr/>
        </p:nvSpPr>
        <p:spPr>
          <a:xfrm>
            <a:off x="4088904" y="242088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6753200" y="2204864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424608" y="2852936"/>
            <a:ext cx="1512168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/actuator/prometheus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36776" y="306896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EDF7E-D794-574A-A337-D0172992451E}"/>
              </a:ext>
            </a:extLst>
          </p:cNvPr>
          <p:cNvCxnSpPr>
            <a:cxnSpLocks/>
          </p:cNvCxnSpPr>
          <p:nvPr/>
        </p:nvCxnSpPr>
        <p:spPr>
          <a:xfrm>
            <a:off x="5097016" y="299695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317517" y="1794529"/>
            <a:ext cx="1721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Consumer Service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4016896" y="1916832"/>
            <a:ext cx="1209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Prometheus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6825208" y="177281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Grafana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9951" y="3755491"/>
            <a:ext cx="17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Consumer Service</a:t>
            </a:r>
            <a:r>
              <a:rPr kumimoji="1" lang="ko-KR" altLang="en-US" sz="1200" b="1" dirty="0"/>
              <a:t>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Circuit Breaker</a:t>
            </a:r>
            <a:r>
              <a:rPr kumimoji="1" lang="ko-KR" altLang="en-US" sz="1200" b="1" dirty="0"/>
              <a:t> 정보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44888" y="3717032"/>
            <a:ext cx="2038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수집대상 </a:t>
            </a:r>
            <a:r>
              <a:rPr kumimoji="1" lang="en-US" altLang="ko-KR" sz="1200" b="1" dirty="0"/>
              <a:t>API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2480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Grafana Dashboard</a:t>
            </a:r>
            <a:r>
              <a:rPr kumimoji="1" lang="ko-KR" altLang="en-US" sz="1200" b="1" dirty="0"/>
              <a:t>를 통한 관리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자동 생성 </a:t>
            </a:r>
            <a:r>
              <a:rPr kumimoji="1" lang="en-US" altLang="ko-KR" sz="1200" b="1" dirty="0"/>
              <a:t>Library </a:t>
            </a:r>
            <a:r>
              <a:rPr kumimoji="1" lang="ko-KR" altLang="en-US" sz="1200" b="1" dirty="0"/>
              <a:t>주입을 통한 측정 방식 제공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Circuit breaker 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Metric</a:t>
            </a:r>
            <a:r>
              <a:rPr kumimoji="1" lang="ko-KR" altLang="en-US" sz="1200" dirty="0"/>
              <a:t>을 플랫폼 수집 주기에 따라 수집 지원 </a:t>
            </a: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K8s deployment manifest (yaml file)</a:t>
            </a:r>
            <a:r>
              <a:rPr kumimoji="1" lang="ko-KR" altLang="en-US" sz="1200" b="1" dirty="0"/>
              <a:t> 내 </a:t>
            </a:r>
            <a:r>
              <a:rPr kumimoji="1" lang="en-US" altLang="ko-KR" sz="1200" b="1" dirty="0"/>
              <a:t>annotation</a:t>
            </a:r>
            <a:r>
              <a:rPr kumimoji="1" lang="ko-KR" altLang="en-US" sz="1200" b="1" dirty="0"/>
              <a:t>을 통해 </a:t>
            </a:r>
            <a:r>
              <a:rPr kumimoji="1" lang="en-US" altLang="ko-KR" sz="1200" b="1" dirty="0"/>
              <a:t>metrics </a:t>
            </a:r>
            <a:r>
              <a:rPr kumimoji="1" lang="en-US" altLang="ko-KR" sz="1200" b="1" dirty="0" err="1"/>
              <a:t>api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자동 등록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Micrometer&amp;Resilience4J</a:t>
            </a:r>
            <a:r>
              <a:rPr kumimoji="1" lang="ko-KR" altLang="en-US" sz="1200" b="1" dirty="0"/>
              <a:t> 기반으로 </a:t>
            </a:r>
            <a:r>
              <a:rPr kumimoji="1" lang="en-US" altLang="ko-KR" sz="1200" b="1" dirty="0"/>
              <a:t>Circuit Breaker Metric </a:t>
            </a:r>
            <a:r>
              <a:rPr kumimoji="1" lang="ko-KR" altLang="en-US" sz="1200" b="1" dirty="0"/>
              <a:t>수집 지원</a:t>
            </a:r>
            <a:r>
              <a:rPr kumimoji="1" lang="en-US" altLang="ko-KR" sz="1200" dirty="0"/>
              <a:t> </a:t>
            </a:r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TSDB </a:t>
            </a:r>
            <a:r>
              <a:rPr kumimoji="1" lang="ko-KR" altLang="en-US" sz="1200" b="1" dirty="0"/>
              <a:t>구조로 현황 이력 파악 등 용이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AlertRule </a:t>
            </a:r>
            <a:r>
              <a:rPr kumimoji="1" lang="ko-KR" altLang="en-US" sz="1200" b="1" dirty="0"/>
              <a:t>등록시 </a:t>
            </a:r>
            <a:r>
              <a:rPr kumimoji="1" lang="en-US" altLang="ko-KR" sz="1200" b="1" dirty="0"/>
              <a:t>Alertmanager</a:t>
            </a:r>
            <a:r>
              <a:rPr kumimoji="1" lang="ko-KR" altLang="en-US" sz="1200" b="1" dirty="0"/>
              <a:t> 기반의 기능 제공 가능</a:t>
            </a:r>
            <a:endParaRPr kumimoji="1" lang="en-US" altLang="ko-KR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Circuit Breaker </a:t>
            </a:r>
            <a:r>
              <a:rPr kumimoji="1" lang="ko-KR" altLang="en-US" sz="1200" b="1" dirty="0"/>
              <a:t>현황을 </a:t>
            </a:r>
            <a:r>
              <a:rPr kumimoji="1" lang="el-GR" altLang="ko-KR" sz="1200" b="1" dirty="0"/>
              <a:t>μ</a:t>
            </a:r>
            <a:r>
              <a:rPr kumimoji="1" lang="en-US" altLang="ko-KR" sz="1200" b="1" dirty="0"/>
              <a:t>Service,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circuit breaker name </a:t>
            </a:r>
            <a:r>
              <a:rPr kumimoji="1" lang="ko-KR" altLang="en-US" sz="1200" b="1" dirty="0"/>
              <a:t>등으로 현황 제공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별도 </a:t>
            </a:r>
            <a:r>
              <a:rPr kumimoji="1" lang="en-US" altLang="ko-KR" sz="1200" b="1" dirty="0"/>
              <a:t>Monitoring </a:t>
            </a:r>
            <a:r>
              <a:rPr kumimoji="1" lang="ko-KR" altLang="en-US" sz="1200" b="1" dirty="0"/>
              <a:t>서비스 구축 불필요 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8197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Circuit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Breaker – istio </a:t>
            </a:r>
            <a:r>
              <a:rPr kumimoji="1" lang="ko-KR" altLang="en-US" dirty="0"/>
              <a:t>기반</a:t>
            </a:r>
            <a:r>
              <a:rPr kumimoji="1" lang="en-US" altLang="ko-KR" dirty="0"/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7E4102B-FDDA-DB4F-A2A7-1391E91DDAD8}"/>
              </a:ext>
            </a:extLst>
          </p:cNvPr>
          <p:cNvSpPr/>
          <p:nvPr/>
        </p:nvSpPr>
        <p:spPr>
          <a:xfrm>
            <a:off x="4088904" y="242088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6753200" y="2204864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424608" y="2852936"/>
            <a:ext cx="1008112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/metrics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2720" y="306896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EDF7E-D794-574A-A337-D0172992451E}"/>
              </a:ext>
            </a:extLst>
          </p:cNvPr>
          <p:cNvCxnSpPr>
            <a:cxnSpLocks/>
          </p:cNvCxnSpPr>
          <p:nvPr/>
        </p:nvCxnSpPr>
        <p:spPr>
          <a:xfrm>
            <a:off x="5097016" y="299695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632520" y="184482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Application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4016896" y="1916832"/>
            <a:ext cx="1209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Prometheus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6825208" y="177281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Grafana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3717032"/>
            <a:ext cx="25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Application Perf. Metrics </a:t>
            </a:r>
            <a:r>
              <a:rPr kumimoji="1" lang="ko-KR" altLang="en-US" sz="1200" b="1" dirty="0"/>
              <a:t>측정을 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위한 </a:t>
            </a:r>
            <a:r>
              <a:rPr kumimoji="1" lang="en-US" altLang="ko-KR" sz="1200" b="1" dirty="0"/>
              <a:t>Metric API </a:t>
            </a:r>
            <a:r>
              <a:rPr kumimoji="1" lang="ko-KR" altLang="en-US" sz="1200" b="1" dirty="0"/>
              <a:t>제공 방법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44888" y="3717032"/>
            <a:ext cx="2038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수집대상 </a:t>
            </a:r>
            <a:r>
              <a:rPr kumimoji="1" lang="en-US" altLang="ko-KR" sz="1200" b="1" dirty="0"/>
              <a:t>API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2480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Grafana Dashboard</a:t>
            </a:r>
            <a:r>
              <a:rPr kumimoji="1" lang="ko-KR" altLang="en-US" sz="1200" b="1" dirty="0"/>
              <a:t>를 통한 관리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자동 생성 </a:t>
            </a:r>
            <a:r>
              <a:rPr kumimoji="1" lang="en-US" altLang="ko-KR" sz="1200" b="1" dirty="0"/>
              <a:t>Library </a:t>
            </a:r>
            <a:r>
              <a:rPr kumimoji="1" lang="ko-KR" altLang="en-US" sz="1200" b="1" dirty="0"/>
              <a:t>주입을 통한 측정 방식 제공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Maven dependency </a:t>
            </a:r>
            <a:r>
              <a:rPr kumimoji="1" lang="ko-KR" altLang="en-US" sz="1200" dirty="0"/>
              <a:t>등록 </a:t>
            </a:r>
            <a:br>
              <a:rPr kumimoji="1" lang="en-US" altLang="ko-KR" sz="1200" dirty="0"/>
            </a:br>
            <a:r>
              <a:rPr kumimoji="1" lang="en-US" altLang="ko-KR" sz="1200" dirty="0"/>
              <a:t>(Actuator, micrometer </a:t>
            </a:r>
            <a:r>
              <a:rPr kumimoji="1" lang="en-US" altLang="ko-KR" sz="1200" dirty="0" err="1"/>
              <a:t>etc</a:t>
            </a:r>
            <a:r>
              <a:rPr kumimoji="1" lang="en-US" altLang="ko-KR" sz="1200" dirty="0"/>
              <a:t>)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appl. Property</a:t>
            </a:r>
            <a:r>
              <a:rPr kumimoji="1" lang="ko-KR" altLang="en-US" sz="1200" dirty="0"/>
              <a:t> 설정으로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대상 </a:t>
            </a:r>
            <a:r>
              <a:rPr kumimoji="1" lang="en-US" altLang="ko-KR" sz="1200" dirty="0"/>
              <a:t>enabling 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Micro-meter </a:t>
            </a:r>
            <a:r>
              <a:rPr kumimoji="1" lang="ko-KR" altLang="en-US" sz="1200" dirty="0"/>
              <a:t>기반 사용자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추가 </a:t>
            </a:r>
            <a:endParaRPr kumimoji="1" lang="en-US" altLang="ko-KR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DD41F-9CBC-0543-90B8-95762CB6F7A3}"/>
              </a:ext>
            </a:extLst>
          </p:cNvPr>
          <p:cNvSpPr txBox="1"/>
          <p:nvPr/>
        </p:nvSpPr>
        <p:spPr>
          <a:xfrm>
            <a:off x="488504" y="58772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Non-Java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APP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Metric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</a:t>
            </a:r>
            <a:r>
              <a:rPr kumimoji="1" lang="ko-KR" altLang="en-US" sz="1200" b="1" dirty="0"/>
              <a:t> 노출</a:t>
            </a:r>
            <a:endParaRPr kumimoji="1" lang="en-US" altLang="ko-KR" sz="1200" b="1" dirty="0"/>
          </a:p>
          <a:p>
            <a:pPr marL="223838" lvl="1" indent="-176213">
              <a:buFont typeface="Wingdings" pitchFamily="2" charset="2"/>
              <a:buChar char="ü"/>
            </a:pPr>
            <a:r>
              <a:rPr kumimoji="1" lang="ko-KR" altLang="en-US" sz="1200" dirty="0"/>
              <a:t>자체 </a:t>
            </a:r>
            <a:r>
              <a:rPr kumimoji="1" lang="en-US" altLang="ko-KR" sz="1200" dirty="0"/>
              <a:t>/metrics API </a:t>
            </a:r>
            <a:r>
              <a:rPr kumimoji="1" lang="ko-KR" altLang="en-US" sz="1200" dirty="0"/>
              <a:t>개발 및 등록 </a:t>
            </a: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K8s deployment manifest (yaml file)</a:t>
            </a:r>
            <a:r>
              <a:rPr kumimoji="1" lang="ko-KR" altLang="en-US" sz="1200" b="1" dirty="0"/>
              <a:t> 내 </a:t>
            </a:r>
            <a:r>
              <a:rPr kumimoji="1" lang="en-US" altLang="ko-KR" sz="1200" b="1" dirty="0"/>
              <a:t>annotation</a:t>
            </a:r>
            <a:r>
              <a:rPr kumimoji="1" lang="ko-KR" altLang="en-US" sz="1200" b="1" dirty="0"/>
              <a:t>을 통해 </a:t>
            </a:r>
            <a:r>
              <a:rPr kumimoji="1" lang="en-US" altLang="ko-KR" sz="1200" b="1" dirty="0"/>
              <a:t>metrics </a:t>
            </a:r>
            <a:r>
              <a:rPr kumimoji="1" lang="en-US" altLang="ko-KR" sz="1200" b="1" dirty="0" err="1"/>
              <a:t>api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자동 등록</a:t>
            </a:r>
            <a:r>
              <a:rPr kumimoji="1" lang="en-US" altLang="ko-KR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수집 </a:t>
            </a:r>
            <a:r>
              <a:rPr kumimoji="1" lang="en-US" altLang="ko-KR" sz="1200" b="1" dirty="0"/>
              <a:t>metrics </a:t>
            </a:r>
            <a:r>
              <a:rPr kumimoji="1" lang="ko-KR" altLang="en-US" sz="1200" b="1" dirty="0"/>
              <a:t>식별 및 </a:t>
            </a:r>
            <a:r>
              <a:rPr kumimoji="1" lang="en-US" altLang="ko-KR" sz="1200" b="1" dirty="0"/>
              <a:t>query </a:t>
            </a:r>
            <a:r>
              <a:rPr kumimoji="1" lang="ko-KR" altLang="en-US" sz="1200" b="1" dirty="0"/>
              <a:t>정의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전시 방식 정의 및 </a:t>
            </a:r>
            <a:r>
              <a:rPr kumimoji="1" lang="en-US" altLang="ko-KR" sz="1200" b="1" dirty="0"/>
              <a:t>Dashboard </a:t>
            </a:r>
            <a:r>
              <a:rPr kumimoji="1" lang="ko-KR" altLang="en-US" sz="1200" b="1" dirty="0"/>
              <a:t>구성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endParaRPr kumimoji="1"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A8390A-230E-D34E-A3F9-8DF1192D1068}"/>
              </a:ext>
            </a:extLst>
          </p:cNvPr>
          <p:cNvSpPr/>
          <p:nvPr/>
        </p:nvSpPr>
        <p:spPr>
          <a:xfrm>
            <a:off x="2249447" y="2122984"/>
            <a:ext cx="4968552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추후 작성 예정</a:t>
            </a:r>
          </a:p>
        </p:txBody>
      </p:sp>
    </p:spTree>
    <p:extLst>
      <p:ext uri="{BB962C8B-B14F-4D97-AF65-F5344CB8AC3E}">
        <p14:creationId xmlns:p14="http://schemas.microsoft.com/office/powerpoint/2010/main" val="402115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Hystrix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Circuit Breaker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Spring Cloud Netflix</a:t>
            </a:r>
            <a:r>
              <a:rPr kumimoji="1" lang="ko-KR" altLang="en-US" dirty="0"/>
              <a:t> 을 기반으로 구성하는 </a:t>
            </a:r>
            <a:r>
              <a:rPr kumimoji="1" lang="en-US" altLang="ko-KR" dirty="0"/>
              <a:t>Circuit Breaker</a:t>
            </a:r>
            <a:r>
              <a:rPr kumimoji="1" lang="ko-KR" altLang="en-US" dirty="0"/>
              <a:t> 패턴 방식으로 </a:t>
            </a:r>
            <a:r>
              <a:rPr kumimoji="1" lang="en-US" altLang="ko-KR" dirty="0"/>
              <a:t>Hystrix, Turbine, Eureka </a:t>
            </a:r>
            <a:r>
              <a:rPr kumimoji="1" lang="ko-KR" altLang="en-US" dirty="0"/>
              <a:t>등의 구성이 필요한 패턴이다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6C3B0-910F-EC40-BE17-60F74B17D699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application Library 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6767D-B29F-2D48-81C9-089C16898CE7}"/>
              </a:ext>
            </a:extLst>
          </p:cNvPr>
          <p:cNvSpPr txBox="1"/>
          <p:nvPr/>
        </p:nvSpPr>
        <p:spPr>
          <a:xfrm>
            <a:off x="4873188" y="1998868"/>
            <a:ext cx="4751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 err="1"/>
              <a:t>Pom.xml</a:t>
            </a:r>
            <a:r>
              <a:rPr kumimoji="1" lang="en-US" altLang="ko-KR" sz="1100" dirty="0"/>
              <a:t> file </a:t>
            </a:r>
            <a:r>
              <a:rPr kumimoji="1" lang="ko-KR" altLang="en-US" sz="1100" dirty="0"/>
              <a:t>내 </a:t>
            </a:r>
            <a:r>
              <a:rPr kumimoji="1" lang="en-US" altLang="ko-KR" sz="1100" dirty="0"/>
              <a:t>hystrix </a:t>
            </a:r>
            <a:r>
              <a:rPr kumimoji="1" lang="ko-KR" altLang="en-US" sz="1100" dirty="0"/>
              <a:t>설정 </a:t>
            </a:r>
            <a:endParaRPr kumimoji="1"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BD21B-3784-804C-9551-9A6540D74AD3}"/>
              </a:ext>
            </a:extLst>
          </p:cNvPr>
          <p:cNvSpPr txBox="1"/>
          <p:nvPr/>
        </p:nvSpPr>
        <p:spPr>
          <a:xfrm>
            <a:off x="4865386" y="2276872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Hystrix </a:t>
            </a:r>
            <a:r>
              <a:rPr kumimoji="1" lang="ko-KR" altLang="en-US" sz="1200" b="1" dirty="0"/>
              <a:t>기본 설정을 위한 </a:t>
            </a:r>
            <a:r>
              <a:rPr kumimoji="1" lang="en-US" altLang="ko-KR" sz="1200" b="1" dirty="0"/>
              <a:t>Application </a:t>
            </a:r>
            <a:r>
              <a:rPr kumimoji="1" lang="ko-KR" altLang="en-US" sz="1200" b="1" dirty="0"/>
              <a:t>또는 코드 방식 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8AA40-0F84-B142-8753-21E971729A5A}"/>
              </a:ext>
            </a:extLst>
          </p:cNvPr>
          <p:cNvSpPr txBox="1"/>
          <p:nvPr/>
        </p:nvSpPr>
        <p:spPr>
          <a:xfrm>
            <a:off x="4865386" y="3400754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Circuit Breaker </a:t>
            </a:r>
            <a:r>
              <a:rPr kumimoji="1" lang="ko-KR" altLang="en-US" sz="1200" b="1" dirty="0"/>
              <a:t>적용 코드 기반의 서비스 설정</a:t>
            </a:r>
            <a:endParaRPr kumimoji="1" lang="en-US" altLang="ko-KR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A1955-65E3-C246-8FB8-40B3BCD5CBBF}"/>
              </a:ext>
            </a:extLst>
          </p:cNvPr>
          <p:cNvSpPr txBox="1"/>
          <p:nvPr/>
        </p:nvSpPr>
        <p:spPr>
          <a:xfrm>
            <a:off x="4864816" y="3733526"/>
            <a:ext cx="47519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자바 </a:t>
            </a:r>
            <a:r>
              <a:rPr kumimoji="1" lang="en-US" altLang="ko-KR" sz="1100" dirty="0"/>
              <a:t>Annotation</a:t>
            </a:r>
            <a:r>
              <a:rPr kumimoji="1" lang="ko-KR" altLang="en-US" sz="1100" dirty="0"/>
              <a:t> 설정 기반으로 </a:t>
            </a:r>
            <a:r>
              <a:rPr kumimoji="1" lang="en-US" altLang="ko-KR" sz="1100" dirty="0"/>
              <a:t>Circuit Breaker </a:t>
            </a:r>
            <a:r>
              <a:rPr kumimoji="1" lang="ko-KR" altLang="en-US" sz="1100" dirty="0"/>
              <a:t>설정 구성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HystrixCommand : </a:t>
            </a:r>
            <a:r>
              <a:rPr kumimoji="1" lang="ko-KR" altLang="en-US" sz="1100" dirty="0"/>
              <a:t>대상 </a:t>
            </a:r>
            <a:r>
              <a:rPr kumimoji="1" lang="en-US" altLang="ko-KR" sz="1100" dirty="0"/>
              <a:t>Service </a:t>
            </a:r>
            <a:r>
              <a:rPr kumimoji="1" lang="ko-KR" altLang="en-US" sz="1100" dirty="0"/>
              <a:t>구현 </a:t>
            </a:r>
            <a:r>
              <a:rPr kumimoji="1" lang="en-US" altLang="ko-KR" sz="1100" dirty="0"/>
              <a:t>method</a:t>
            </a:r>
            <a:r>
              <a:rPr kumimoji="1" lang="ko-KR" altLang="en-US" sz="1100" dirty="0"/>
              <a:t>에 지정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fallbackMethod : </a:t>
            </a:r>
            <a:r>
              <a:rPr kumimoji="1" lang="ko-KR" altLang="en-US" sz="1100" dirty="0"/>
              <a:t>보상 서비스 </a:t>
            </a:r>
            <a:r>
              <a:rPr kumimoji="1" lang="en-US" altLang="ko-KR" sz="1100" dirty="0"/>
              <a:t>method </a:t>
            </a:r>
            <a:r>
              <a:rPr kumimoji="1" lang="ko-KR" altLang="en-US" sz="1100" dirty="0"/>
              <a:t>지정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commandProperties : Circuit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Breaker</a:t>
            </a:r>
            <a:r>
              <a:rPr kumimoji="1" lang="ko-KR" altLang="en-US" sz="1100" dirty="0"/>
              <a:t> 기본 설정값 외에 상세 설정이 필요한 경우 정의 지정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20917-7DB2-7C4D-809A-9243CCA76A90}"/>
              </a:ext>
            </a:extLst>
          </p:cNvPr>
          <p:cNvSpPr txBox="1"/>
          <p:nvPr/>
        </p:nvSpPr>
        <p:spPr>
          <a:xfrm>
            <a:off x="4880992" y="2590124"/>
            <a:ext cx="4751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Hystrix Circuit Breaker </a:t>
            </a:r>
            <a:r>
              <a:rPr kumimoji="1" lang="ko-KR" altLang="en-US" sz="1100" dirty="0"/>
              <a:t>기본값 설정 및 상세 설정은 </a:t>
            </a:r>
            <a:r>
              <a:rPr kumimoji="1" lang="en-US" altLang="ko-KR" sz="1100" dirty="0"/>
              <a:t>Application</a:t>
            </a:r>
            <a:r>
              <a:rPr kumimoji="1" lang="ko-KR" altLang="en-US" sz="1100" dirty="0"/>
              <a:t> 설정 또는 코드에서 수정이 가능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Application </a:t>
            </a:r>
            <a:r>
              <a:rPr kumimoji="1" lang="ko-KR" altLang="en-US" sz="1100" dirty="0"/>
              <a:t>설정 영역시 </a:t>
            </a:r>
            <a:r>
              <a:rPr kumimoji="1" lang="en-US" altLang="ko-KR" sz="1100" dirty="0"/>
              <a:t>application </a:t>
            </a:r>
            <a:r>
              <a:rPr kumimoji="1" lang="ko-KR" altLang="en-US" sz="1100" dirty="0"/>
              <a:t>우선 순위에 맞게 제공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100" dirty="0"/>
              <a:t>코드 기반의 설정 방식은 기본 템플릿 제공 방식으로 제공</a:t>
            </a:r>
            <a:endParaRPr kumimoji="1" lang="en-US" altLang="ko-KR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0F1BD7-25B2-B145-AF4A-81A10F72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4" y="2842816"/>
            <a:ext cx="2219390" cy="20122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F1718C-B88D-1448-A00F-613427A6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56" y="3694924"/>
            <a:ext cx="2851274" cy="87942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12AA151-7170-794F-B2EB-5C5DF5176E43}"/>
              </a:ext>
            </a:extLst>
          </p:cNvPr>
          <p:cNvSpPr/>
          <p:nvPr/>
        </p:nvSpPr>
        <p:spPr>
          <a:xfrm>
            <a:off x="85861" y="2735301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D75C0B-736C-624B-AE3B-188D82C1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05" y="5131348"/>
            <a:ext cx="4054036" cy="138491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68351D0-A632-6E4C-9DDE-E706F5462803}"/>
              </a:ext>
            </a:extLst>
          </p:cNvPr>
          <p:cNvSpPr/>
          <p:nvPr/>
        </p:nvSpPr>
        <p:spPr>
          <a:xfrm>
            <a:off x="80030" y="50233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2C39F3-2A21-CD43-A7A5-B968D5A67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64" y="1477633"/>
            <a:ext cx="2376264" cy="1096737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0688FA7B-0466-1A4E-959B-363993328990}"/>
              </a:ext>
            </a:extLst>
          </p:cNvPr>
          <p:cNvSpPr/>
          <p:nvPr/>
        </p:nvSpPr>
        <p:spPr>
          <a:xfrm>
            <a:off x="84312" y="1375409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6895257-0B83-8942-8E5A-796511E67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864" y="4870035"/>
            <a:ext cx="3390007" cy="172412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4C83374-4613-744B-AD7B-ABC307BF33D3}"/>
              </a:ext>
            </a:extLst>
          </p:cNvPr>
          <p:cNvSpPr/>
          <p:nvPr/>
        </p:nvSpPr>
        <p:spPr>
          <a:xfrm>
            <a:off x="3622614" y="4791246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4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093E5-B5F3-014E-ABB6-8996F25A4AB3}"/>
              </a:ext>
            </a:extLst>
          </p:cNvPr>
          <p:cNvSpPr txBox="1"/>
          <p:nvPr/>
        </p:nvSpPr>
        <p:spPr>
          <a:xfrm>
            <a:off x="7118871" y="4868746"/>
            <a:ext cx="251407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4.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Hystrix 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08884-3A93-FC44-8F8A-EC7DFD0CF7A8}"/>
              </a:ext>
            </a:extLst>
          </p:cNvPr>
          <p:cNvSpPr txBox="1"/>
          <p:nvPr/>
        </p:nvSpPr>
        <p:spPr>
          <a:xfrm>
            <a:off x="7118871" y="5218978"/>
            <a:ext cx="2533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Hystrix Dashboard </a:t>
            </a:r>
            <a:r>
              <a:rPr kumimoji="1" lang="ko-KR" altLang="en-US" sz="1100" dirty="0"/>
              <a:t>현황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actuator/hystrix.stream</a:t>
            </a:r>
            <a:r>
              <a:rPr kumimoji="1" lang="ko-KR" altLang="en-US" sz="1100" dirty="0"/>
              <a:t>을 통한 </a:t>
            </a:r>
            <a:r>
              <a:rPr kumimoji="1" lang="en-US" altLang="ko-KR" sz="1100" dirty="0"/>
              <a:t>metric</a:t>
            </a:r>
            <a:r>
              <a:rPr kumimoji="1" lang="ko-KR" altLang="en-US" sz="1100" dirty="0"/>
              <a:t> 정보 기반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100" dirty="0"/>
              <a:t>다수 서비스 </a:t>
            </a:r>
            <a:r>
              <a:rPr kumimoji="1" lang="en-US" altLang="ko-KR" sz="1100" dirty="0"/>
              <a:t>Cluster</a:t>
            </a:r>
            <a:r>
              <a:rPr kumimoji="1" lang="ko-KR" altLang="en-US" sz="1100" dirty="0"/>
              <a:t>을 위해서는 통합하기 위한 </a:t>
            </a:r>
            <a:r>
              <a:rPr kumimoji="1" lang="en-US" altLang="ko-KR" sz="1100" dirty="0"/>
              <a:t>Turbine</a:t>
            </a:r>
            <a:r>
              <a:rPr kumimoji="1" lang="ko-KR" altLang="en-US" sz="1100" dirty="0"/>
              <a:t> 등의 추가 구성 필요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597405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87367</TotalTime>
  <Words>1740</Words>
  <Application>Microsoft Macintosh PowerPoint</Application>
  <PresentationFormat>A4 용지(210x297mm)</PresentationFormat>
  <Paragraphs>248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궁서체 일반체</vt:lpstr>
      <vt:lpstr>맑은 고딕</vt:lpstr>
      <vt:lpstr>HY견고딕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Circuit Breaker Pattern</vt:lpstr>
      <vt:lpstr>고민할 부분</vt:lpstr>
      <vt:lpstr>패턴 정의 및 목적</vt:lpstr>
      <vt:lpstr>패턴 동작 구조</vt:lpstr>
      <vt:lpstr>패턴 동작 구조</vt:lpstr>
      <vt:lpstr>패턴 동작 구조</vt:lpstr>
      <vt:lpstr>패턴 동작 구조</vt:lpstr>
      <vt:lpstr>Hystrix 기반의 Circuit Breaker</vt:lpstr>
      <vt:lpstr>Resilience4J 기반의 Circuit Breaker(cont’d)</vt:lpstr>
      <vt:lpstr>Resilience4J 기반의 Circuit Breaker</vt:lpstr>
      <vt:lpstr>Resilience4J 기반의 Circuit Breaker Monitoring</vt:lpstr>
      <vt:lpstr>Istio 기반의 Circuit breaker</vt:lpstr>
      <vt:lpstr>장단점 및 제약 사항</vt:lpstr>
      <vt:lpstr>차별화 포인트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1394</cp:revision>
  <cp:lastPrinted>2020-02-17T09:24:03Z</cp:lastPrinted>
  <dcterms:created xsi:type="dcterms:W3CDTF">2015-05-26T08:56:36Z</dcterms:created>
  <dcterms:modified xsi:type="dcterms:W3CDTF">2020-04-03T07:27:47Z</dcterms:modified>
</cp:coreProperties>
</file>