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8"/>
  </p:notesMasterIdLst>
  <p:sldIdLst>
    <p:sldId id="515" r:id="rId3"/>
    <p:sldId id="605" r:id="rId4"/>
    <p:sldId id="582" r:id="rId5"/>
    <p:sldId id="608" r:id="rId6"/>
    <p:sldId id="607" r:id="rId7"/>
    <p:sldId id="613" r:id="rId8"/>
    <p:sldId id="617" r:id="rId9"/>
    <p:sldId id="610" r:id="rId10"/>
    <p:sldId id="618" r:id="rId11"/>
    <p:sldId id="609" r:id="rId12"/>
    <p:sldId id="606" r:id="rId13"/>
    <p:sldId id="612" r:id="rId14"/>
    <p:sldId id="614" r:id="rId15"/>
    <p:sldId id="615" r:id="rId16"/>
    <p:sldId id="616" r:id="rId1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4476" autoAdjust="0"/>
  </p:normalViewPr>
  <p:slideViewPr>
    <p:cSldViewPr showGuides="1">
      <p:cViewPr varScale="1">
        <p:scale>
          <a:sx n="141" d="100"/>
          <a:sy n="141" d="100"/>
        </p:scale>
        <p:origin x="208" y="28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6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8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ocs.fluentd.org/configuration/config-file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273051" y="2247405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4797152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Application </a:t>
            </a:r>
            <a:r>
              <a:rPr kumimoji="1" lang="ko-KR" altLang="en-US" dirty="0"/>
              <a:t>로그가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 로그로 출력이 가능해야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플랫폼에서 수집 가능한 파이프라인을 제공함을 전제로 함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484312" y="271693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마이크로 서비스에서 발생되는 로그 정보를 중앙 관리함으로써 별도의 로그 시스템 구축 없이 중앙 로그 확인이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Container</a:t>
            </a:r>
            <a:r>
              <a:rPr kumimoji="1" lang="ko-KR" altLang="en-US" dirty="0"/>
              <a:t> 출력 로그 정보를 자동 수집하고 분산된 환경에서의 안정적인 로그 수집이 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520938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Log </a:t>
            </a:r>
            <a:r>
              <a:rPr kumimoji="1" lang="ko-KR" altLang="en-US" dirty="0"/>
              <a:t>수집 및 관리에 대한 플랫폼 구성이 안된 경우에는 별도 구성해야 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Log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APM Agent</a:t>
            </a:r>
            <a:r>
              <a:rPr kumimoji="1" lang="ko-KR" altLang="en-US" dirty="0"/>
              <a:t>는 구성되지 않음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플랫폼에서 제공하는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서비스를 활용하기 때문에 개발자의 수정 사항에는 제약 사항이 있음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269229"/>
              </p:ext>
            </p:extLst>
          </p:nvPr>
        </p:nvGraphicFramePr>
        <p:xfrm>
          <a:off x="321420" y="908720"/>
          <a:ext cx="9240092" cy="5697161"/>
        </p:xfrm>
        <a:graphic>
          <a:graphicData uri="http://schemas.openxmlformats.org/drawingml/2006/table">
            <a:tbl>
              <a:tblPr firstRow="1" firstCol="1" bandRow="1"/>
              <a:tblGrid>
                <a:gridCol w="2013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1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Library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활용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92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기본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log4j, slf4j, slf4j2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등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sym typeface="Helvetica Neue"/>
                        </a:rPr>
                        <a:t>사용하는 로그 라이브러리를 그대로 사용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53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해당 사항 없음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689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sym typeface="Helvetica Neue"/>
                        </a:rPr>
                        <a:t>해당 사항 없음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37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로그 설정은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application-{profile}.yaml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 설정 별로 분리 또는 각 로그 라이브러리 설정을 배포 환경별로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level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등 설정 분리 후에 배포</a:t>
                      </a:r>
                      <a:b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</a:b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- logback-spring.xml, log4j2-spring.xml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등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 springProfile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 사용 안함</a:t>
                      </a:r>
                      <a:endParaRPr lang="en-US" altLang="ko-KR" sz="1200">
                        <a:solidFill>
                          <a:schemeClr val="tx1"/>
                        </a:solidFill>
                        <a:sym typeface="Helvetica Neue"/>
                      </a:endParaRPr>
                    </a:p>
                    <a:p>
                      <a:pPr algn="l">
                        <a:defRPr sz="1800"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-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 배포 환경별 적용시에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Pod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의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volume mount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에 해당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sym typeface="Helvetica Neue"/>
                        </a:rPr>
                        <a:t>config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sym typeface="Helvetica Neue"/>
                        </a:rPr>
                        <a:t>로딩하는 방식으로 설정 분리</a:t>
                      </a:r>
                      <a:endParaRPr sz="120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  <a:endParaRPr lang="en" sz="1600" u="sng" kern="0" dirty="0"/>
          </a:p>
          <a:p>
            <a:pPr defTabSz="484886">
              <a:spcBef>
                <a:spcPts val="3400"/>
              </a:spcBef>
              <a:defRPr sz="2656"/>
            </a:pPr>
            <a:r>
              <a:rPr lang="en-US" sz="1600" b="1" kern="0" dirty="0">
                <a:latin typeface="+mj-lt"/>
              </a:rPr>
              <a:t>Sample Code : </a:t>
            </a:r>
            <a:endParaRPr kumimoji="0" lang="en" sz="1600" b="1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별첨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수집 설정 구조</a:t>
            </a:r>
            <a:r>
              <a:rPr kumimoji="1" lang="en-US" altLang="ko-KR" dirty="0"/>
              <a:t>(</a:t>
            </a:r>
            <a:r>
              <a:rPr kumimoji="1" lang="ko-KR" altLang="en-US" dirty="0"/>
              <a:t>플랫폼 영역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플랫폼 영역에서 추가로 </a:t>
            </a:r>
            <a:r>
              <a:rPr kumimoji="1" lang="en-US" altLang="ko-KR" dirty="0"/>
              <a:t>Logging </a:t>
            </a:r>
            <a:r>
              <a:rPr kumimoji="1" lang="ko-KR" altLang="en-US" dirty="0"/>
              <a:t>범위 확장이 필요한 경우에는 </a:t>
            </a:r>
            <a:r>
              <a:rPr kumimoji="1" lang="en-US" altLang="ko-KR" dirty="0"/>
              <a:t>EFK </a:t>
            </a:r>
            <a:r>
              <a:rPr kumimoji="1" lang="ko-KR" altLang="en-US" dirty="0"/>
              <a:t>로 구성된 환경에 대한 </a:t>
            </a:r>
            <a:r>
              <a:rPr kumimoji="1" lang="en-US" altLang="ko-KR" dirty="0"/>
              <a:t>Configmap </a:t>
            </a:r>
            <a:r>
              <a:rPr kumimoji="1" lang="ko-KR" altLang="en-US" dirty="0"/>
              <a:t>정보를 수정하여 진행하며 별도 패턴 제공하지 않음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C95C5-89B2-E540-9658-585C4254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5" y="1750013"/>
            <a:ext cx="2106551" cy="13011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B93EE0-52B5-7D48-A419-3D71E1FBFA33}"/>
              </a:ext>
            </a:extLst>
          </p:cNvPr>
          <p:cNvSpPr txBox="1">
            <a:spLocks/>
          </p:cNvSpPr>
          <p:nvPr/>
        </p:nvSpPr>
        <p:spPr>
          <a:xfrm>
            <a:off x="273051" y="1381838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en-US" altLang="ko-KR" dirty="0"/>
              <a:t>Fluent-bit :</a:t>
            </a:r>
            <a:r>
              <a:rPr kumimoji="1" lang="ko-KR" altLang="en-US" dirty="0"/>
              <a:t> 로그 기본 수집 영역</a:t>
            </a: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C56B31-A347-2542-BA00-274D63ACF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729" y="1750014"/>
            <a:ext cx="3664934" cy="356265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DD5CD2-B364-AB40-BCDB-75BA6B5320B7}"/>
              </a:ext>
            </a:extLst>
          </p:cNvPr>
          <p:cNvSpPr/>
          <p:nvPr/>
        </p:nvSpPr>
        <p:spPr>
          <a:xfrm>
            <a:off x="133552" y="1642013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20D93C9-ED13-9346-8BEC-12F5DEB989A4}"/>
              </a:ext>
            </a:extLst>
          </p:cNvPr>
          <p:cNvSpPr/>
          <p:nvPr/>
        </p:nvSpPr>
        <p:spPr>
          <a:xfrm>
            <a:off x="2414609" y="1629437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02BAB-6C23-F245-90A9-EC2D666BA978}"/>
              </a:ext>
            </a:extLst>
          </p:cNvPr>
          <p:cNvSpPr txBox="1"/>
          <p:nvPr/>
        </p:nvSpPr>
        <p:spPr>
          <a:xfrm>
            <a:off x="6259782" y="1700808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fluent-bit.conf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B7E1A-5A12-B844-9F53-C66085C615E5}"/>
              </a:ext>
            </a:extLst>
          </p:cNvPr>
          <p:cNvSpPr txBox="1"/>
          <p:nvPr/>
        </p:nvSpPr>
        <p:spPr>
          <a:xfrm>
            <a:off x="6259782" y="2060848"/>
            <a:ext cx="337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Fluent-bit</a:t>
            </a:r>
            <a:r>
              <a:rPr kumimoji="1" lang="ko-KR" altLang="en-US" sz="1400" dirty="0"/>
              <a:t>의 기본 설정 정보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설정 분리 후 조합을 위해 </a:t>
            </a:r>
            <a:r>
              <a:rPr kumimoji="1" lang="en-US" altLang="ko-KR" sz="1400" dirty="0"/>
              <a:t>@INCLUDE directive</a:t>
            </a:r>
            <a:r>
              <a:rPr kumimoji="1" lang="ko-KR" altLang="en-US" sz="1400" dirty="0"/>
              <a:t>로 설정 파일 지정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lang="en" altLang="ko-KR" sz="1400">
                <a:hlinkClick r:id="rId5"/>
              </a:rPr>
              <a:t>https://docs.fluentd.org/configuration/config-file</a:t>
            </a:r>
            <a:endParaRPr kumimoji="1"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01A0-B11D-D044-8C92-839242488637}"/>
              </a:ext>
            </a:extLst>
          </p:cNvPr>
          <p:cNvSpPr txBox="1"/>
          <p:nvPr/>
        </p:nvSpPr>
        <p:spPr>
          <a:xfrm>
            <a:off x="6259781" y="3528884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Input Plugins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B4323B-D980-214C-810E-AD5486E98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893" y="3573538"/>
            <a:ext cx="2153630" cy="252692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0778CE5C-53F0-6F4E-B0A2-9B68619422DC}"/>
              </a:ext>
            </a:extLst>
          </p:cNvPr>
          <p:cNvSpPr/>
          <p:nvPr/>
        </p:nvSpPr>
        <p:spPr>
          <a:xfrm>
            <a:off x="101893" y="342902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6E2DB-CCAD-774A-99CF-0F7ABD034141}"/>
              </a:ext>
            </a:extLst>
          </p:cNvPr>
          <p:cNvSpPr txBox="1"/>
          <p:nvPr/>
        </p:nvSpPr>
        <p:spPr>
          <a:xfrm>
            <a:off x="6259780" y="3918257"/>
            <a:ext cx="337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로그 경로에 따른 설정 정보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로그 유형별 </a:t>
            </a:r>
            <a:r>
              <a:rPr kumimoji="1" lang="en-US" altLang="ko-KR" sz="1400" dirty="0"/>
              <a:t>INPUT </a:t>
            </a:r>
            <a:r>
              <a:rPr kumimoji="1" lang="ko-KR" altLang="en-US" sz="1400" dirty="0"/>
              <a:t>설정 분리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Tag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 FILTER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Match </a:t>
            </a:r>
            <a:r>
              <a:rPr kumimoji="1" lang="ko-KR" altLang="en-US" sz="1400" dirty="0"/>
              <a:t>등에서 사용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Path : </a:t>
            </a:r>
            <a:r>
              <a:rPr kumimoji="1" lang="ko-KR" altLang="en-US" sz="1400" dirty="0"/>
              <a:t>로그 경로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Parser : </a:t>
            </a:r>
            <a:r>
              <a:rPr kumimoji="1" lang="ko-KR" altLang="en-US" sz="1400" dirty="0"/>
              <a:t>사용 </a:t>
            </a:r>
            <a:r>
              <a:rPr kumimoji="1" lang="en-US" altLang="ko-KR" sz="1400" dirty="0"/>
              <a:t>PARSER</a:t>
            </a:r>
            <a:r>
              <a:rPr kumimoji="1" lang="ko-KR" altLang="en-US" sz="1400" dirty="0"/>
              <a:t> 정보</a:t>
            </a:r>
            <a:endParaRPr kumimoji="1"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F6BD1-0B7B-2E4A-BD82-8FB21022E681}"/>
              </a:ext>
            </a:extLst>
          </p:cNvPr>
          <p:cNvSpPr txBox="1"/>
          <p:nvPr/>
        </p:nvSpPr>
        <p:spPr>
          <a:xfrm>
            <a:off x="6259781" y="5174170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Parser Plugins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B8982-F2A4-4C46-91D6-2847381BE7FD}"/>
              </a:ext>
            </a:extLst>
          </p:cNvPr>
          <p:cNvSpPr txBox="1"/>
          <p:nvPr/>
        </p:nvSpPr>
        <p:spPr>
          <a:xfrm>
            <a:off x="6259780" y="5558353"/>
            <a:ext cx="337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로그 유형별 </a:t>
            </a:r>
            <a:r>
              <a:rPr kumimoji="1" lang="en-US" altLang="ko-KR" sz="1400" dirty="0"/>
              <a:t>Parser </a:t>
            </a:r>
            <a:r>
              <a:rPr kumimoji="1" lang="ko-KR" altLang="en-US" sz="1400" dirty="0"/>
              <a:t>구성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Regex</a:t>
            </a:r>
            <a:r>
              <a:rPr kumimoji="1" lang="ko-KR" altLang="en-US" sz="1400" dirty="0"/>
              <a:t>로 정규화된 로그의 필요 정보 추출 가능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Regex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&lt;filter_name&gt;</a:t>
            </a:r>
            <a:r>
              <a:rPr kumimoji="1" lang="ko-KR" altLang="en-US" sz="1400" dirty="0"/>
              <a:t>으로 </a:t>
            </a:r>
            <a:r>
              <a:rPr kumimoji="1" lang="en-US" altLang="ko-KR" sz="1400" dirty="0"/>
              <a:t>kibana</a:t>
            </a:r>
            <a:r>
              <a:rPr kumimoji="1" lang="ko-KR" altLang="en-US" sz="1400" dirty="0"/>
              <a:t>에서 조회 조건으로 사용 가능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4815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별첨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Aggreate(</a:t>
            </a:r>
            <a:r>
              <a:rPr kumimoji="1" lang="ko-KR" altLang="en-US" dirty="0"/>
              <a:t>플랫폼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–con’d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플랫폼 영역에서 추가로 </a:t>
            </a:r>
            <a:r>
              <a:rPr kumimoji="1" lang="en-US" altLang="ko-KR" dirty="0"/>
              <a:t>Logging </a:t>
            </a:r>
            <a:r>
              <a:rPr kumimoji="1" lang="ko-KR" altLang="en-US" dirty="0"/>
              <a:t>범위 확장이 필요한 경우에는 </a:t>
            </a:r>
            <a:r>
              <a:rPr kumimoji="1" lang="en-US" altLang="ko-KR" dirty="0"/>
              <a:t>EFK </a:t>
            </a:r>
            <a:r>
              <a:rPr kumimoji="1" lang="ko-KR" altLang="en-US" dirty="0"/>
              <a:t>로 구성된 환경에 대한 </a:t>
            </a:r>
            <a:r>
              <a:rPr kumimoji="1" lang="en-US" altLang="ko-KR" dirty="0"/>
              <a:t>Configmap </a:t>
            </a:r>
            <a:r>
              <a:rPr kumimoji="1" lang="ko-KR" altLang="en-US" dirty="0"/>
              <a:t>정보를 수정하여 진행하며 별도 패턴 제공하지 않음</a:t>
            </a:r>
            <a:endParaRPr kumimoji="1"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B93EE0-52B5-7D48-A419-3D71E1FBFA33}"/>
              </a:ext>
            </a:extLst>
          </p:cNvPr>
          <p:cNvSpPr txBox="1">
            <a:spLocks/>
          </p:cNvSpPr>
          <p:nvPr/>
        </p:nvSpPr>
        <p:spPr>
          <a:xfrm>
            <a:off x="273051" y="1381838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en-US" altLang="ko-KR" dirty="0"/>
              <a:t>Fluentd-aggregator :</a:t>
            </a:r>
            <a:r>
              <a:rPr kumimoji="1" lang="ko-KR" altLang="en-US" dirty="0"/>
              <a:t> 로그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파이프라인 구성 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02BAB-6C23-F245-90A9-EC2D666BA978}"/>
              </a:ext>
            </a:extLst>
          </p:cNvPr>
          <p:cNvSpPr txBox="1"/>
          <p:nvPr/>
        </p:nvSpPr>
        <p:spPr>
          <a:xfrm>
            <a:off x="6259782" y="1700808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fluent-aggregator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B7E1A-5A12-B844-9F53-C66085C615E5}"/>
              </a:ext>
            </a:extLst>
          </p:cNvPr>
          <p:cNvSpPr txBox="1"/>
          <p:nvPr/>
        </p:nvSpPr>
        <p:spPr>
          <a:xfrm>
            <a:off x="6259782" y="2060848"/>
            <a:ext cx="337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Fluentd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Input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Forward-input.conf : Fluent-bit</a:t>
            </a:r>
            <a:r>
              <a:rPr kumimoji="1" lang="ko-KR" altLang="en-US" sz="1200" dirty="0"/>
              <a:t>로 부터 입력 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Kubernetes-filter.conf : kubernetes</a:t>
            </a:r>
            <a:r>
              <a:rPr kumimoji="1" lang="ko-KR" altLang="en-US" sz="1200" dirty="0"/>
              <a:t>에서 수집된 로그 </a:t>
            </a:r>
            <a:r>
              <a:rPr kumimoji="1" lang="en-US" altLang="ko-KR" sz="1200" dirty="0"/>
              <a:t>filter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Fluentd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Ouput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Output.conf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elasticsearch </a:t>
            </a:r>
            <a:r>
              <a:rPr kumimoji="1" lang="ko-KR" altLang="en-US" sz="1200" dirty="0"/>
              <a:t>연동하기 위한 설정 정보</a:t>
            </a:r>
            <a:endParaRPr kumimoji="1"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01A0-B11D-D044-8C92-839242488637}"/>
              </a:ext>
            </a:extLst>
          </p:cNvPr>
          <p:cNvSpPr txBox="1"/>
          <p:nvPr/>
        </p:nvSpPr>
        <p:spPr>
          <a:xfrm>
            <a:off x="6259781" y="3630508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Input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6E2DB-CCAD-774A-99CF-0F7ABD034141}"/>
              </a:ext>
            </a:extLst>
          </p:cNvPr>
          <p:cNvSpPr txBox="1"/>
          <p:nvPr/>
        </p:nvSpPr>
        <p:spPr>
          <a:xfrm>
            <a:off x="6263702" y="3922097"/>
            <a:ext cx="337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Fluentd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Input </a:t>
            </a:r>
            <a:r>
              <a:rPr kumimoji="1" lang="ko-KR" altLang="en-US" sz="1200" dirty="0"/>
              <a:t>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System 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Source : forward type </a:t>
            </a:r>
            <a:r>
              <a:rPr kumimoji="1" lang="ko-KR" altLang="en-US" sz="1200" dirty="0"/>
              <a:t>설정으로 </a:t>
            </a:r>
            <a:r>
              <a:rPr kumimoji="1" lang="en-US" altLang="ko-KR" sz="1200" dirty="0"/>
              <a:t>bind, port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5F6BD1-0B7B-2E4A-BD82-8FB21022E681}"/>
              </a:ext>
            </a:extLst>
          </p:cNvPr>
          <p:cNvSpPr txBox="1"/>
          <p:nvPr/>
        </p:nvSpPr>
        <p:spPr>
          <a:xfrm>
            <a:off x="6259781" y="4871204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Elasticsearch </a:t>
            </a:r>
            <a:r>
              <a:rPr kumimoji="1" lang="ko-KR" altLang="en-US" sz="1200" b="1" dirty="0"/>
              <a:t>연동 설정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B8982-F2A4-4C46-91D6-2847381BE7FD}"/>
              </a:ext>
            </a:extLst>
          </p:cNvPr>
          <p:cNvSpPr txBox="1"/>
          <p:nvPr/>
        </p:nvSpPr>
        <p:spPr>
          <a:xfrm>
            <a:off x="6259780" y="5255387"/>
            <a:ext cx="337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Output</a:t>
            </a:r>
            <a:r>
              <a:rPr kumimoji="1" lang="ko-KR" altLang="en-US" sz="1200" dirty="0"/>
              <a:t>으로 전달할 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Match </a:t>
            </a:r>
            <a:r>
              <a:rPr kumimoji="1" lang="ko-KR" altLang="en-US" sz="1200" dirty="0"/>
              <a:t>설정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kube.**, kubemeta.**,</a:t>
            </a:r>
            <a:r>
              <a:rPr kumimoji="1" lang="ko-KR" altLang="en-US" sz="1200" dirty="0"/>
              <a:t> ** 등으로 전달된 </a:t>
            </a:r>
            <a:r>
              <a:rPr kumimoji="1" lang="en-US" altLang="ko-KR" sz="1200" dirty="0"/>
              <a:t>tag</a:t>
            </a:r>
            <a:r>
              <a:rPr kumimoji="1" lang="ko-KR" altLang="en-US" sz="1200" dirty="0"/>
              <a:t>와 매칭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Elasticsearch</a:t>
            </a:r>
            <a:r>
              <a:rPr kumimoji="1" lang="ko-KR" altLang="en-US" sz="1200" dirty="0"/>
              <a:t> 접속정보와</a:t>
            </a:r>
            <a:r>
              <a:rPr kumimoji="1" lang="en-US" altLang="ko-KR" sz="1200" dirty="0"/>
              <a:t> buffer, flush_interval</a:t>
            </a:r>
            <a:r>
              <a:rPr kumimoji="1" lang="ko-KR" altLang="en-US" sz="1200" dirty="0"/>
              <a:t> 등 설정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200" dirty="0"/>
              <a:t>별도 수정 사항에 대한 검토 필요 없음</a:t>
            </a:r>
            <a:endParaRPr kumimoji="1"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B85EC5-9C63-EB48-9DB1-28671EF7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9" y="1858013"/>
            <a:ext cx="4943324" cy="150624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5C1A8E4C-547F-244A-B5F5-7EA88EF5EE2C}"/>
              </a:ext>
            </a:extLst>
          </p:cNvPr>
          <p:cNvSpPr/>
          <p:nvPr/>
        </p:nvSpPr>
        <p:spPr>
          <a:xfrm>
            <a:off x="244827" y="169640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69399-509D-FF48-A49A-3DC5C2AF0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24" y="3619879"/>
            <a:ext cx="1964681" cy="168401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982653B-6520-4F42-86BB-BFF3974534D2}"/>
              </a:ext>
            </a:extLst>
          </p:cNvPr>
          <p:cNvSpPr/>
          <p:nvPr/>
        </p:nvSpPr>
        <p:spPr>
          <a:xfrm>
            <a:off x="244823" y="3484837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B668E6-C21C-344E-A292-85FB3B53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96" y="3619879"/>
            <a:ext cx="3769095" cy="2935858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7155945-8361-E44C-8F32-C96F3DD1FD3D}"/>
              </a:ext>
            </a:extLst>
          </p:cNvPr>
          <p:cNvSpPr/>
          <p:nvPr/>
        </p:nvSpPr>
        <p:spPr>
          <a:xfrm>
            <a:off x="2296095" y="344435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1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별첨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Aggreate(</a:t>
            </a:r>
            <a:r>
              <a:rPr kumimoji="1" lang="ko-KR" altLang="en-US" dirty="0"/>
              <a:t>플랫폼 영역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–con’d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플랫폼 영역에서 추가로 </a:t>
            </a:r>
            <a:r>
              <a:rPr kumimoji="1" lang="en-US" altLang="ko-KR" dirty="0"/>
              <a:t>Logging </a:t>
            </a:r>
            <a:r>
              <a:rPr kumimoji="1" lang="ko-KR" altLang="en-US" dirty="0"/>
              <a:t>범위 확장이 필요한 경우에는 </a:t>
            </a:r>
            <a:r>
              <a:rPr kumimoji="1" lang="en-US" altLang="ko-KR" dirty="0"/>
              <a:t>EFK </a:t>
            </a:r>
            <a:r>
              <a:rPr kumimoji="1" lang="ko-KR" altLang="en-US" dirty="0"/>
              <a:t>로 구성된 환경에 대한 </a:t>
            </a:r>
            <a:r>
              <a:rPr kumimoji="1" lang="en-US" altLang="ko-KR" dirty="0"/>
              <a:t>Configmap </a:t>
            </a:r>
            <a:r>
              <a:rPr kumimoji="1" lang="ko-KR" altLang="en-US" dirty="0"/>
              <a:t>정보를 수정하여 진행하며 별도 패턴 제공하지 않음</a:t>
            </a:r>
            <a:endParaRPr kumimoji="1"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BB93EE0-52B5-7D48-A419-3D71E1FBFA33}"/>
              </a:ext>
            </a:extLst>
          </p:cNvPr>
          <p:cNvSpPr txBox="1">
            <a:spLocks/>
          </p:cNvSpPr>
          <p:nvPr/>
        </p:nvSpPr>
        <p:spPr>
          <a:xfrm>
            <a:off x="273051" y="1381838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en-US" altLang="ko-KR" dirty="0"/>
              <a:t>Fluentd-aggregator : kubernetes-filter </a:t>
            </a:r>
            <a:r>
              <a:rPr kumimoji="1" lang="ko-KR" altLang="en-US" dirty="0"/>
              <a:t>설정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02BAB-6C23-F245-90A9-EC2D666BA978}"/>
              </a:ext>
            </a:extLst>
          </p:cNvPr>
          <p:cNvSpPr txBox="1"/>
          <p:nvPr/>
        </p:nvSpPr>
        <p:spPr>
          <a:xfrm>
            <a:off x="6259782" y="1700808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Namespace</a:t>
            </a:r>
            <a:r>
              <a:rPr kumimoji="1" lang="ko-KR" altLang="en-US" sz="1200" b="1" dirty="0"/>
              <a:t>별 </a:t>
            </a:r>
            <a:r>
              <a:rPr kumimoji="1" lang="en-US" altLang="ko-KR" sz="1200" b="1" dirty="0"/>
              <a:t>es index </a:t>
            </a:r>
            <a:r>
              <a:rPr kumimoji="1" lang="ko-KR" altLang="en-US" sz="1200" b="1" dirty="0"/>
              <a:t>분리</a:t>
            </a:r>
            <a:endParaRPr kumimoji="1" lang="en-US" altLang="ko-KR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B7E1A-5A12-B844-9F53-C66085C615E5}"/>
              </a:ext>
            </a:extLst>
          </p:cNvPr>
          <p:cNvSpPr txBox="1"/>
          <p:nvPr/>
        </p:nvSpPr>
        <p:spPr>
          <a:xfrm>
            <a:off x="6259782" y="2060848"/>
            <a:ext cx="337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Namespace &amp; </a:t>
            </a:r>
            <a:r>
              <a:rPr kumimoji="1" lang="ko-KR" altLang="en-US" sz="1200" dirty="0"/>
              <a:t>날짜별 </a:t>
            </a:r>
            <a:r>
              <a:rPr kumimoji="1" lang="en-US" altLang="ko-KR" sz="1200" dirty="0"/>
              <a:t>index </a:t>
            </a:r>
            <a:r>
              <a:rPr kumimoji="1" lang="ko-KR" altLang="en-US" sz="1200" dirty="0"/>
              <a:t>분리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@type record_transformer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&lt;record&gt; new_index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Index </a:t>
            </a:r>
            <a:r>
              <a:rPr kumimoji="1" lang="ko-KR" altLang="en-US" sz="1200" dirty="0"/>
              <a:t>분리 기록</a:t>
            </a:r>
            <a:endParaRPr kumimoji="1"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01A0-B11D-D044-8C92-839242488637}"/>
              </a:ext>
            </a:extLst>
          </p:cNvPr>
          <p:cNvSpPr txBox="1"/>
          <p:nvPr/>
        </p:nvSpPr>
        <p:spPr>
          <a:xfrm>
            <a:off x="6259782" y="3582570"/>
            <a:ext cx="337316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로그 </a:t>
            </a:r>
            <a:r>
              <a:rPr kumimoji="1" lang="en-US" altLang="ko-KR" sz="1200" b="1" dirty="0"/>
              <a:t>Multiline concat, relabel </a:t>
            </a:r>
            <a:r>
              <a:rPr kumimoji="1" lang="ko-KR" altLang="en-US" sz="1200" b="1" dirty="0"/>
              <a:t>설정 </a:t>
            </a:r>
            <a:endParaRPr kumimoji="1"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6E2DB-CCAD-774A-99CF-0F7ABD034141}"/>
              </a:ext>
            </a:extLst>
          </p:cNvPr>
          <p:cNvSpPr txBox="1"/>
          <p:nvPr/>
        </p:nvSpPr>
        <p:spPr>
          <a:xfrm>
            <a:off x="6263702" y="3922097"/>
            <a:ext cx="337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Kubernetes</a:t>
            </a:r>
            <a:r>
              <a:rPr kumimoji="1" lang="ko-KR" altLang="en-US" sz="1200" dirty="0"/>
              <a:t> 로그의 멀티라인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연결</a:t>
            </a: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@type concat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Key log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200" dirty="0"/>
              <a:t>Multiline_start_regexp : Multi-line log </a:t>
            </a:r>
            <a:r>
              <a:rPr kumimoji="1" lang="ko-KR" altLang="en-US" sz="1200" dirty="0"/>
              <a:t>정규식으로 처리</a:t>
            </a:r>
            <a:endParaRPr kumimoji="1"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C6F2A1-960C-DD4C-8E55-CB0DFCDA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91" y="1817961"/>
            <a:ext cx="5416319" cy="1220579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B281B143-BF59-A846-ABDD-6521628C8944}"/>
              </a:ext>
            </a:extLst>
          </p:cNvPr>
          <p:cNvSpPr/>
          <p:nvPr/>
        </p:nvSpPr>
        <p:spPr>
          <a:xfrm>
            <a:off x="165051" y="1695233"/>
            <a:ext cx="216000" cy="195484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AF161F-32BF-5447-9660-CBBA29B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6" y="3540832"/>
            <a:ext cx="5423218" cy="17603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500F268-C8DE-734B-8D97-E71FE5FDBA5D}"/>
              </a:ext>
            </a:extLst>
          </p:cNvPr>
          <p:cNvSpPr/>
          <p:nvPr/>
        </p:nvSpPr>
        <p:spPr>
          <a:xfrm>
            <a:off x="223206" y="3398670"/>
            <a:ext cx="216000" cy="195484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Log Export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EFK Stack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Appl. Logging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Log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를 발생하고 이를 </a:t>
            </a:r>
            <a:r>
              <a:rPr kumimoji="1" lang="en-US" altLang="ko-KR" dirty="0"/>
              <a:t>Elasticsearch</a:t>
            </a:r>
            <a:r>
              <a:rPr kumimoji="1" lang="ko-KR" altLang="en-US" dirty="0"/>
              <a:t> 기반의 로그 체계로 전달하기 위한 메커니즘을 </a:t>
            </a:r>
            <a:r>
              <a:rPr kumimoji="1" lang="ko-KR" altLang="en-US" dirty="0" err="1"/>
              <a:t>패턴화하여</a:t>
            </a:r>
            <a:r>
              <a:rPr kumimoji="1" lang="ko-KR" altLang="en-US" dirty="0"/>
              <a:t>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630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 서비스에서 발생되는 </a:t>
            </a:r>
            <a:r>
              <a:rPr lang="en-US" altLang="ko-KR" sz="1600" dirty="0"/>
              <a:t>Log</a:t>
            </a:r>
            <a:r>
              <a:rPr lang="ko-KR" altLang="en-US" sz="1600" dirty="0"/>
              <a:t>을 </a:t>
            </a:r>
            <a:r>
              <a:rPr lang="en-US" altLang="ko-KR" sz="1600" dirty="0"/>
              <a:t>Elasticsearch </a:t>
            </a:r>
            <a:r>
              <a:rPr lang="ko-KR" altLang="en-US" sz="1600" dirty="0"/>
              <a:t>기반으로 중앙 수집하여 검색 기능 제공과 별도의 마이크로 서비스별 </a:t>
            </a:r>
            <a:r>
              <a:rPr lang="en-US" altLang="ko-KR" sz="1600" dirty="0"/>
              <a:t>Sidecar </a:t>
            </a:r>
            <a:r>
              <a:rPr lang="ko-KR" altLang="en-US" sz="1600" dirty="0"/>
              <a:t>구성 없이 표준 입출력</a:t>
            </a:r>
            <a:r>
              <a:rPr lang="en-US" altLang="ko-KR" sz="1600" dirty="0"/>
              <a:t>/</a:t>
            </a:r>
            <a:r>
              <a:rPr lang="ko-KR" altLang="en-US" sz="1600" dirty="0"/>
              <a:t>에러만으로 로그 수집 파이프라인에 따라 로그 시스템에 바로 전달이 가능한 </a:t>
            </a:r>
            <a:r>
              <a:rPr lang="en-US" altLang="ko-KR" sz="1600" dirty="0"/>
              <a:t>Stream </a:t>
            </a:r>
            <a:r>
              <a:rPr lang="ko-KR" altLang="en-US" sz="1600" dirty="0"/>
              <a:t>형태로 제공하는 패턴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플랫폼에서 제공하는 기본 유형만으로 </a:t>
            </a:r>
            <a:r>
              <a:rPr lang="en-US" altLang="ko-KR" sz="1600" dirty="0"/>
              <a:t>Kubernetes</a:t>
            </a:r>
            <a:r>
              <a:rPr lang="ko-KR" altLang="en-US" sz="1600" dirty="0"/>
              <a:t>의 </a:t>
            </a:r>
            <a:r>
              <a:rPr lang="en-US" altLang="ko-KR" sz="1600" dirty="0"/>
              <a:t>Namespace,</a:t>
            </a:r>
            <a:r>
              <a:rPr lang="ko-KR" altLang="en-US" sz="1600" dirty="0"/>
              <a:t> </a:t>
            </a:r>
            <a:r>
              <a:rPr lang="en-US" altLang="ko-KR" sz="1600" dirty="0"/>
              <a:t>Pod,</a:t>
            </a:r>
            <a:r>
              <a:rPr lang="ko-KR" altLang="en-US" sz="1600" dirty="0"/>
              <a:t> </a:t>
            </a:r>
            <a:r>
              <a:rPr lang="en-US" altLang="ko-KR" sz="1600" dirty="0"/>
              <a:t>Label</a:t>
            </a:r>
            <a:r>
              <a:rPr lang="ko-KR" altLang="en-US" sz="1600" dirty="0"/>
              <a:t> 등의 정보로 조회가 가능하며</a:t>
            </a:r>
            <a:r>
              <a:rPr lang="en-US" altLang="ko-KR" sz="1600" dirty="0"/>
              <a:t>,</a:t>
            </a:r>
            <a:r>
              <a:rPr lang="ko-KR" altLang="en-US" sz="1600" dirty="0"/>
              <a:t> 추가적인 로그 수집 포맷을 정의하면 이를 로그 뷰</a:t>
            </a:r>
            <a:r>
              <a:rPr lang="en-US" altLang="ko-KR" sz="1600" dirty="0"/>
              <a:t>(Kibana)</a:t>
            </a:r>
            <a:r>
              <a:rPr lang="ko-KR" altLang="en-US" sz="1600" dirty="0"/>
              <a:t>을 통해 원하는 유형으로 변경 처리 및 필터 등이 가능</a:t>
            </a:r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</a:t>
            </a:r>
            <a:r>
              <a:rPr lang="ko-KR" altLang="en-US" sz="1600" dirty="0"/>
              <a:t> 로그 포맷을 별도 구성을 하기 위해서는 로그 시스템에서 수정 필요이 필요하며 이를 위한 패턴 구성은 본 문서에서 제공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C2CFB1-7030-FC45-B2EF-C5C0C52ECEBE}"/>
              </a:ext>
            </a:extLst>
          </p:cNvPr>
          <p:cNvSpPr/>
          <p:nvPr/>
        </p:nvSpPr>
        <p:spPr>
          <a:xfrm>
            <a:off x="6891143" y="1988840"/>
            <a:ext cx="2598362" cy="2520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B3938A-A37E-2E45-B0DF-50F596445E69}"/>
              </a:ext>
            </a:extLst>
          </p:cNvPr>
          <p:cNvSpPr/>
          <p:nvPr/>
        </p:nvSpPr>
        <p:spPr>
          <a:xfrm>
            <a:off x="6891142" y="1548987"/>
            <a:ext cx="2598362" cy="4351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752CCF-FC3C-594E-9BBB-58B871D8264A}"/>
              </a:ext>
            </a:extLst>
          </p:cNvPr>
          <p:cNvSpPr/>
          <p:nvPr/>
        </p:nvSpPr>
        <p:spPr>
          <a:xfrm>
            <a:off x="3440833" y="1988840"/>
            <a:ext cx="3125401" cy="2520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CD4A09-1AED-5043-B127-0678ED3E9986}"/>
              </a:ext>
            </a:extLst>
          </p:cNvPr>
          <p:cNvSpPr/>
          <p:nvPr/>
        </p:nvSpPr>
        <p:spPr>
          <a:xfrm>
            <a:off x="430252" y="1555252"/>
            <a:ext cx="2470520" cy="4351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E3F955-D991-954C-93E2-1FFFC84E1F09}"/>
              </a:ext>
            </a:extLst>
          </p:cNvPr>
          <p:cNvSpPr/>
          <p:nvPr/>
        </p:nvSpPr>
        <p:spPr>
          <a:xfrm>
            <a:off x="430252" y="1988840"/>
            <a:ext cx="2470520" cy="2520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Log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에서의 로그 발생 및 로그 파이프라인을 통한 수집과 정제 및 시각화 제공하는 과정의 메커니즘을 적용한 </a:t>
            </a:r>
            <a:r>
              <a:rPr kumimoji="1" lang="en-US" altLang="ko-KR" dirty="0"/>
              <a:t>Pattern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452488" y="2000738"/>
            <a:ext cx="865373" cy="7718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7550842" y="3734916"/>
            <a:ext cx="1722637" cy="609811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 조회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시각화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089874" y="2450842"/>
            <a:ext cx="1630877" cy="32794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Loging Library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 출력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에러 로그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 flipV="1">
            <a:off x="2782322" y="3193338"/>
            <a:ext cx="980377" cy="96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430252" y="2203791"/>
            <a:ext cx="89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𝜇Service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7924707" y="3578666"/>
            <a:ext cx="76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Kibana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4581128"/>
            <a:ext cx="2506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𝜇Service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Log Library</a:t>
            </a:r>
            <a:r>
              <a:rPr kumimoji="1" lang="ko-KR" altLang="en-US" sz="1200" b="1" dirty="0"/>
              <a:t> 기반으로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로그 발생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표준 입출력</a:t>
            </a:r>
            <a:r>
              <a:rPr kumimoji="1" lang="en-US" altLang="ko-KR" sz="1200" b="1" dirty="0"/>
              <a:t>/</a:t>
            </a:r>
            <a:r>
              <a:rPr kumimoji="1" lang="ko-KR" altLang="en-US" sz="1200" b="1" dirty="0"/>
              <a:t>에러 로그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472514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84246" y="4581128"/>
            <a:ext cx="245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FluentD</a:t>
            </a:r>
            <a:r>
              <a:rPr kumimoji="1" lang="ko-KR" altLang="en-US" sz="1200" b="1" dirty="0"/>
              <a:t>와 </a:t>
            </a:r>
            <a:r>
              <a:rPr kumimoji="1" lang="en-US" altLang="ko-KR" sz="1200" b="1" dirty="0"/>
              <a:t>Elasticsearch </a:t>
            </a:r>
            <a:r>
              <a:rPr kumimoji="1" lang="ko-KR" altLang="en-US" sz="1200" b="1" dirty="0"/>
              <a:t>기반의 </a:t>
            </a:r>
            <a:endParaRPr kumimoji="1" lang="en-US" altLang="ko-KR" sz="1200" b="1" dirty="0"/>
          </a:p>
          <a:p>
            <a:r>
              <a:rPr kumimoji="1" lang="ko-KR" altLang="en-US" sz="1200" b="1" dirty="0"/>
              <a:t>로그 필터 및 보관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제공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68222" y="472514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7028105" y="465078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로그 조회 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825208" y="4665910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5085184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표준 출력</a:t>
            </a:r>
            <a:r>
              <a:rPr kumimoji="1" lang="en-US" altLang="ko-KR" sz="1200" b="1" dirty="0"/>
              <a:t>/</a:t>
            </a:r>
            <a:r>
              <a:rPr kumimoji="1" lang="ko-KR" altLang="en-US" sz="1200" b="1" dirty="0"/>
              <a:t>에러 로그만으로 로그 수집 파이프라인으로 연동 구성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로그 라이브러리</a:t>
            </a:r>
            <a:r>
              <a:rPr kumimoji="1" lang="en-US" altLang="ko-KR" sz="1200" dirty="0"/>
              <a:t>(Slf4J </a:t>
            </a:r>
            <a:r>
              <a:rPr kumimoji="1" lang="ko-KR" altLang="en-US" sz="1200" dirty="0"/>
              <a:t>등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을 활용한 로그 레벨만 고민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개발자 표준 출력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에러 범위로 로그 파이프라인으로 자동 연동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K8S Node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Fluent-bit</a:t>
            </a:r>
            <a:r>
              <a:rPr kumimoji="1" lang="ko-KR" altLang="en-US" sz="1200" dirty="0"/>
              <a:t>가 기록된 로그를 자동 수집</a:t>
            </a:r>
            <a:endParaRPr kumimoji="1" lang="en-US" altLang="ko-KR" sz="1200" dirty="0"/>
          </a:p>
          <a:p>
            <a:pPr marL="273050" lvl="1" indent="-176213">
              <a:buFont typeface="Wingdings" pitchFamily="2" charset="2"/>
              <a:buChar char="ü"/>
            </a:pP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54520" y="5055687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Log Aggregator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Fluentd</a:t>
            </a:r>
            <a:r>
              <a:rPr kumimoji="1" lang="ko-KR" altLang="en-US" sz="1200" dirty="0"/>
              <a:t>을 통한 분산 로그 수집</a:t>
            </a:r>
            <a:endParaRPr kumimoji="1" lang="en-US" altLang="ko-KR" sz="1200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로그 </a:t>
            </a:r>
            <a:r>
              <a:rPr kumimoji="1" lang="en-US" altLang="ko-KR" sz="1200" b="1" dirty="0"/>
              <a:t>Store &amp; Search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데이터 수집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보강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분석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시각화 지원 등의 강력한 로그 분석기인 </a:t>
            </a:r>
            <a:r>
              <a:rPr kumimoji="1" lang="en-US" altLang="ko-KR" sz="1200" dirty="0"/>
              <a:t>Elasticsearch </a:t>
            </a:r>
            <a:r>
              <a:rPr kumimoji="1" lang="ko-KR" altLang="en-US" sz="1200" dirty="0"/>
              <a:t>기반으로 로그 관리</a:t>
            </a:r>
            <a:endParaRPr kumimoji="1" lang="en-US" altLang="ko-KR" sz="1200" dirty="0"/>
          </a:p>
          <a:p>
            <a:pPr marL="96838" indent="-96838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825208" y="4983559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Elasticsearch</a:t>
            </a:r>
            <a:r>
              <a:rPr kumimoji="1" lang="ko-KR" altLang="en-US" sz="1200" b="1" dirty="0"/>
              <a:t>기반의 수집된 로그를 </a:t>
            </a:r>
            <a:r>
              <a:rPr kumimoji="1" lang="en-US" altLang="ko-KR" sz="1200" b="1" dirty="0"/>
              <a:t>Kibana</a:t>
            </a:r>
            <a:r>
              <a:rPr kumimoji="1" lang="ko-KR" altLang="en-US" sz="1200" b="1" dirty="0"/>
              <a:t>를 통한 강력한 로그 조회 기능</a:t>
            </a:r>
            <a:endParaRPr kumimoji="1" lang="en-US" altLang="ko-KR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Kibana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Discover</a:t>
            </a:r>
            <a:r>
              <a:rPr kumimoji="1" lang="ko-KR" altLang="en-US" sz="1200" dirty="0"/>
              <a:t> 메뉴에서 </a:t>
            </a:r>
            <a:r>
              <a:rPr kumimoji="1" lang="en-US" altLang="ko-KR" sz="1200" dirty="0"/>
              <a:t>Log</a:t>
            </a:r>
            <a:r>
              <a:rPr kumimoji="1" lang="ko-KR" altLang="en-US" sz="1200" dirty="0"/>
              <a:t> 내역을 확인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Kubernetes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namespace, pod, annotation, label</a:t>
            </a:r>
            <a:r>
              <a:rPr kumimoji="1" lang="ko-KR" altLang="en-US" sz="1200" dirty="0"/>
              <a:t> 등의 다양한 정보 기반으로 검색 지원</a:t>
            </a:r>
            <a:endParaRPr kumimoji="1" lang="en-US" altLang="ko-KR" sz="1200" dirty="0"/>
          </a:p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1200" dirty="0"/>
              <a:t>Visualize</a:t>
            </a:r>
            <a:r>
              <a:rPr kumimoji="1" lang="ko-KR" altLang="en-US" sz="1200" dirty="0"/>
              <a:t>을 통한 </a:t>
            </a:r>
            <a:r>
              <a:rPr kumimoji="1" lang="en-US" altLang="ko-KR" sz="1200" dirty="0"/>
              <a:t>Log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Dashboard </a:t>
            </a:r>
            <a:r>
              <a:rPr kumimoji="1" lang="ko-KR" altLang="en-US" sz="1200" dirty="0"/>
              <a:t>현황 제공</a:t>
            </a:r>
            <a:endParaRPr kumimoji="1" lang="en-US" altLang="ko-KR" sz="1200" dirty="0"/>
          </a:p>
        </p:txBody>
      </p:sp>
      <p:sp>
        <p:nvSpPr>
          <p:cNvPr id="29" name="원통[C] 28">
            <a:extLst>
              <a:ext uri="{FF2B5EF4-FFF2-40B4-BE49-F238E27FC236}">
                <a16:creationId xmlns:a16="http://schemas.microsoft.com/office/drawing/2014/main" id="{3D1DDBF6-5493-D64C-A20B-F6866B21E888}"/>
              </a:ext>
            </a:extLst>
          </p:cNvPr>
          <p:cNvSpPr/>
          <p:nvPr/>
        </p:nvSpPr>
        <p:spPr>
          <a:xfrm>
            <a:off x="5244169" y="2800522"/>
            <a:ext cx="1083751" cy="728282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 보관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EC2A321-E145-DE4C-8021-0D4BDD9B7660}"/>
              </a:ext>
            </a:extLst>
          </p:cNvPr>
          <p:cNvSpPr/>
          <p:nvPr/>
        </p:nvSpPr>
        <p:spPr>
          <a:xfrm>
            <a:off x="992560" y="3927065"/>
            <a:ext cx="1789762" cy="469362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 수집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C145FD-49DC-FE4F-93FC-28829B7B801A}"/>
              </a:ext>
            </a:extLst>
          </p:cNvPr>
          <p:cNvSpPr txBox="1"/>
          <p:nvPr/>
        </p:nvSpPr>
        <p:spPr>
          <a:xfrm>
            <a:off x="840127" y="1616612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로그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발생 </a:t>
            </a:r>
            <a:r>
              <a:rPr kumimoji="1" lang="en-US" altLang="ko-KR" sz="1400" b="1" dirty="0"/>
              <a:t>&amp;</a:t>
            </a:r>
            <a:r>
              <a:rPr kumimoji="1" lang="ko-KR" altLang="en-US" sz="1400" b="1" dirty="0"/>
              <a:t> 수집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31D2D0-C114-E54B-BF9C-F1EED33A3FE6}"/>
              </a:ext>
            </a:extLst>
          </p:cNvPr>
          <p:cNvSpPr txBox="1"/>
          <p:nvPr/>
        </p:nvSpPr>
        <p:spPr>
          <a:xfrm>
            <a:off x="1443524" y="3777978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Fluent-bit</a:t>
            </a:r>
            <a:endParaRPr kumimoji="1" lang="ko-KR" altLang="en-US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E4C4B2-E2DE-DB45-AE71-3A3BCB3C9231}"/>
              </a:ext>
            </a:extLst>
          </p:cNvPr>
          <p:cNvSpPr/>
          <p:nvPr/>
        </p:nvSpPr>
        <p:spPr>
          <a:xfrm>
            <a:off x="3440832" y="1548987"/>
            <a:ext cx="3125401" cy="4351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3B84C4-01DB-A440-92D6-689507FF470D}"/>
              </a:ext>
            </a:extLst>
          </p:cNvPr>
          <p:cNvSpPr txBox="1"/>
          <p:nvPr/>
        </p:nvSpPr>
        <p:spPr>
          <a:xfrm>
            <a:off x="4182721" y="1600169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로그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통합 </a:t>
            </a:r>
            <a:r>
              <a:rPr kumimoji="1" lang="en-US" altLang="ko-KR" sz="1400" b="1" dirty="0"/>
              <a:t>&amp;</a:t>
            </a:r>
            <a:r>
              <a:rPr kumimoji="1" lang="ko-KR" altLang="en-US" sz="1400" b="1" dirty="0"/>
              <a:t> 보관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2216D-DFA3-1A4C-B375-4D7A6E30354A}"/>
              </a:ext>
            </a:extLst>
          </p:cNvPr>
          <p:cNvSpPr txBox="1"/>
          <p:nvPr/>
        </p:nvSpPr>
        <p:spPr>
          <a:xfrm>
            <a:off x="5133499" y="2633739"/>
            <a:ext cx="12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Elasticsearch</a:t>
            </a:r>
            <a:endParaRPr kumimoji="1" lang="ko-KR" altLang="en-US" sz="14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9FA803D-F584-894A-A1F5-CF8637F32A0A}"/>
              </a:ext>
            </a:extLst>
          </p:cNvPr>
          <p:cNvSpPr/>
          <p:nvPr/>
        </p:nvSpPr>
        <p:spPr>
          <a:xfrm>
            <a:off x="3762699" y="2845495"/>
            <a:ext cx="1133257" cy="695685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 통합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718175-A3DF-F04F-BB47-CDF1D24C17A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687421" y="3164663"/>
            <a:ext cx="55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00C2D3-4C49-CA4F-A69F-4FBFF2880956}"/>
              </a:ext>
            </a:extLst>
          </p:cNvPr>
          <p:cNvSpPr txBox="1"/>
          <p:nvPr/>
        </p:nvSpPr>
        <p:spPr>
          <a:xfrm>
            <a:off x="7686900" y="16001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로그 조회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74CB97C-D05C-B949-8701-D50EFAA03893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6327920" y="3164663"/>
            <a:ext cx="1222926" cy="9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원통[C] 59">
            <a:extLst>
              <a:ext uri="{FF2B5EF4-FFF2-40B4-BE49-F238E27FC236}">
                <a16:creationId xmlns:a16="http://schemas.microsoft.com/office/drawing/2014/main" id="{69347EBF-C68B-EF46-8179-D3CE94ED2CE8}"/>
              </a:ext>
            </a:extLst>
          </p:cNvPr>
          <p:cNvSpPr/>
          <p:nvPr/>
        </p:nvSpPr>
        <p:spPr>
          <a:xfrm>
            <a:off x="522536" y="3138659"/>
            <a:ext cx="2259786" cy="392506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 Log Path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0F3112B-74CE-6746-A331-34FB33DD1E24}"/>
              </a:ext>
            </a:extLst>
          </p:cNvPr>
          <p:cNvCxnSpPr>
            <a:cxnSpLocks/>
          </p:cNvCxnSpPr>
          <p:nvPr/>
        </p:nvCxnSpPr>
        <p:spPr>
          <a:xfrm flipV="1">
            <a:off x="1281074" y="3531165"/>
            <a:ext cx="0" cy="39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47631D3-6BAF-AC4E-A978-83F6855A6370}"/>
              </a:ext>
            </a:extLst>
          </p:cNvPr>
          <p:cNvCxnSpPr>
            <a:cxnSpLocks/>
          </p:cNvCxnSpPr>
          <p:nvPr/>
        </p:nvCxnSpPr>
        <p:spPr>
          <a:xfrm>
            <a:off x="1776025" y="2772571"/>
            <a:ext cx="0" cy="36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924594E-5E71-0446-A549-DCE6DE9FEFA9}"/>
              </a:ext>
            </a:extLst>
          </p:cNvPr>
          <p:cNvSpPr txBox="1"/>
          <p:nvPr/>
        </p:nvSpPr>
        <p:spPr>
          <a:xfrm>
            <a:off x="3904370" y="2648410"/>
            <a:ext cx="826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Fluentd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Non-Configuration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692696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의 별도 설정 없이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표준 출력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에러만으로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 내역을 중앙 플랫폼으로 수집하고 이를 플랫폼 </a:t>
            </a:r>
            <a:r>
              <a:rPr kumimoji="1" lang="en-US" altLang="ko-KR" dirty="0"/>
              <a:t>Logging </a:t>
            </a:r>
            <a:r>
              <a:rPr kumimoji="1" lang="ko-KR" altLang="en-US" dirty="0"/>
              <a:t>화면을 통해 제공 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 Kubectl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logs </a:t>
            </a:r>
            <a:r>
              <a:rPr kumimoji="1" lang="ko-KR" altLang="en-US" sz="1200" b="1" dirty="0"/>
              <a:t>기능을 이용한 로그 확인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80992" y="2060848"/>
            <a:ext cx="47519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Kubernetes</a:t>
            </a:r>
            <a:r>
              <a:rPr kumimoji="1" lang="ko-KR" altLang="en-US" sz="1400" dirty="0"/>
              <a:t>에서 기본 제공하는 </a:t>
            </a:r>
            <a:r>
              <a:rPr kumimoji="1" lang="en-US" altLang="ko-KR" sz="1400" dirty="0"/>
              <a:t>log </a:t>
            </a:r>
            <a:r>
              <a:rPr kumimoji="1" lang="ko-KR" altLang="en-US" sz="1400" dirty="0"/>
              <a:t>열람 기능에서 제공하는 옵션</a:t>
            </a:r>
            <a:r>
              <a:rPr kumimoji="1" lang="en-US" altLang="ko-KR" sz="1400" dirty="0"/>
              <a:t>(tail, follow </a:t>
            </a:r>
            <a:r>
              <a:rPr kumimoji="1" lang="ko-KR" altLang="en-US" sz="1400" dirty="0"/>
              <a:t>등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으로 로그 확인 가능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Application</a:t>
            </a:r>
            <a:r>
              <a:rPr kumimoji="1" lang="ko-KR" altLang="en-US" sz="1400" dirty="0"/>
              <a:t>에서 발생한 </a:t>
            </a:r>
            <a:r>
              <a:rPr kumimoji="1" lang="en-US" altLang="ko-KR" sz="1400" dirty="0"/>
              <a:t>Log</a:t>
            </a:r>
            <a:r>
              <a:rPr kumimoji="1" lang="ko-KR" altLang="en-US" sz="1400" dirty="0"/>
              <a:t>는 기본 확인을 </a:t>
            </a:r>
            <a:r>
              <a:rPr kumimoji="1" lang="en-US" altLang="ko-KR" sz="1400" dirty="0"/>
              <a:t>kubectl logs </a:t>
            </a:r>
            <a:r>
              <a:rPr kumimoji="1" lang="ko-KR" altLang="en-US" sz="1400" dirty="0"/>
              <a:t>을 이용하여 가능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Replication</a:t>
            </a:r>
            <a:r>
              <a:rPr kumimoji="1" lang="ko-KR" altLang="en-US" sz="1400" dirty="0"/>
              <a:t>된 </a:t>
            </a:r>
            <a:r>
              <a:rPr kumimoji="1" lang="en-US" altLang="ko-KR" sz="1400" dirty="0"/>
              <a:t>Pod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Log</a:t>
            </a:r>
            <a:r>
              <a:rPr kumimoji="1" lang="ko-KR" altLang="en-US" sz="1400" dirty="0"/>
              <a:t>를 각각 추적하는 것의 한계</a:t>
            </a: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80992" y="3279967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</a:t>
            </a:r>
            <a:r>
              <a:rPr kumimoji="1" lang="ko-KR" altLang="en-US" sz="1200" b="1" dirty="0"/>
              <a:t>서버별 </a:t>
            </a:r>
            <a:r>
              <a:rPr kumimoji="1" lang="en-US" altLang="ko-KR" sz="1200" b="1" dirty="0"/>
              <a:t>Application Log</a:t>
            </a:r>
            <a:r>
              <a:rPr kumimoji="1" lang="ko-KR" altLang="en-US" sz="1200" b="1" dirty="0"/>
              <a:t> 내역과 수집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0992" y="5213542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플랫폼 로그 시스템 활용을 통한 분산된 로그 열람</a:t>
            </a:r>
            <a:endParaRPr kumimoji="1" lang="en-US" altLang="ko-KR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29DD84B-71AA-F144-B4A1-0F631326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8" y="3331105"/>
            <a:ext cx="4214552" cy="12329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7CAAF-FA69-C34D-B11D-C088550F67FE}"/>
              </a:ext>
            </a:extLst>
          </p:cNvPr>
          <p:cNvSpPr/>
          <p:nvPr/>
        </p:nvSpPr>
        <p:spPr>
          <a:xfrm>
            <a:off x="397094" y="4262597"/>
            <a:ext cx="4214552" cy="304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46F4D-B774-7743-B1FE-827B0AEA24E2}"/>
              </a:ext>
            </a:extLst>
          </p:cNvPr>
          <p:cNvSpPr/>
          <p:nvPr/>
        </p:nvSpPr>
        <p:spPr>
          <a:xfrm>
            <a:off x="289963" y="322831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5DDF84A-06C7-5843-B685-26763E96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8" y="1675533"/>
            <a:ext cx="4214552" cy="1456058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7F809D3D-E440-AE4B-83C0-F21974C30E5D}"/>
              </a:ext>
            </a:extLst>
          </p:cNvPr>
          <p:cNvSpPr/>
          <p:nvPr/>
        </p:nvSpPr>
        <p:spPr>
          <a:xfrm>
            <a:off x="308058" y="154582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1AF80-91D4-7048-812C-7381F9E3E84B}"/>
              </a:ext>
            </a:extLst>
          </p:cNvPr>
          <p:cNvSpPr txBox="1"/>
          <p:nvPr/>
        </p:nvSpPr>
        <p:spPr>
          <a:xfrm>
            <a:off x="4924797" y="3582937"/>
            <a:ext cx="4751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Container</a:t>
            </a:r>
            <a:r>
              <a:rPr kumimoji="1" lang="ko-KR" altLang="en-US" sz="1400" dirty="0"/>
              <a:t> 로그로 발생되는 </a:t>
            </a:r>
            <a:r>
              <a:rPr kumimoji="1" lang="en-US" altLang="ko-KR" sz="1400" dirty="0"/>
              <a:t>Application</a:t>
            </a:r>
            <a:r>
              <a:rPr kumimoji="1" lang="ko-KR" altLang="en-US" sz="1400" dirty="0"/>
              <a:t> 로그 목록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Application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Steam </a:t>
            </a:r>
            <a:r>
              <a:rPr kumimoji="1" lang="ko-KR" altLang="en-US" sz="1400" dirty="0"/>
              <a:t>하게 발생되는 </a:t>
            </a:r>
            <a:r>
              <a:rPr kumimoji="1" lang="en-US" altLang="ko-KR" sz="1400" dirty="0"/>
              <a:t>Log</a:t>
            </a:r>
            <a:r>
              <a:rPr kumimoji="1" lang="ko-KR" altLang="en-US" sz="1400" dirty="0"/>
              <a:t>는 기본적으로 </a:t>
            </a:r>
            <a:r>
              <a:rPr kumimoji="1" lang="en-US" altLang="ko-KR" sz="1400" dirty="0"/>
              <a:t>Container </a:t>
            </a:r>
            <a:r>
              <a:rPr kumimoji="1" lang="ko-KR" altLang="en-US" sz="1400" dirty="0"/>
              <a:t>환경에서 각 서버의 </a:t>
            </a:r>
            <a:r>
              <a:rPr kumimoji="1" lang="en-US" altLang="ko-KR" sz="1400" dirty="0"/>
              <a:t>/var/log/containers</a:t>
            </a:r>
            <a:r>
              <a:rPr kumimoji="1" lang="ko-KR" altLang="en-US" sz="1400" dirty="0"/>
              <a:t> 경로로 </a:t>
            </a:r>
            <a:r>
              <a:rPr kumimoji="1" lang="en-US" altLang="ko-KR" sz="1400" dirty="0"/>
              <a:t>“pod</a:t>
            </a:r>
            <a:r>
              <a:rPr kumimoji="1" lang="ko-KR" altLang="en-US" sz="1400" dirty="0"/>
              <a:t>명</a:t>
            </a:r>
            <a:r>
              <a:rPr kumimoji="1" lang="en-US" altLang="ko-KR" sz="1400" dirty="0"/>
              <a:t>_namespace</a:t>
            </a:r>
            <a:r>
              <a:rPr kumimoji="1" lang="ko-KR" altLang="en-US" sz="1400" dirty="0"/>
              <a:t>명</a:t>
            </a:r>
            <a:r>
              <a:rPr kumimoji="1" lang="en-US" altLang="ko-KR" sz="1400" dirty="0"/>
              <a:t>_containerid.log</a:t>
            </a:r>
            <a:r>
              <a:rPr kumimoji="1" lang="ko-KR" altLang="en-US" sz="1400" dirty="0"/>
              <a:t> 형식으로 파일 생성됨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log </a:t>
            </a:r>
            <a:r>
              <a:rPr kumimoji="1" lang="ko-KR" altLang="en-US" sz="1400" dirty="0"/>
              <a:t>파일을 서버별 </a:t>
            </a:r>
            <a:r>
              <a:rPr kumimoji="1" lang="en-US" altLang="ko-KR" sz="1400" dirty="0"/>
              <a:t>DaemonSet</a:t>
            </a:r>
            <a:r>
              <a:rPr kumimoji="1" lang="ko-KR" altLang="en-US" sz="1400" dirty="0"/>
              <a:t>으로 설치된 </a:t>
            </a:r>
            <a:r>
              <a:rPr kumimoji="1" lang="en-US" altLang="ko-KR" sz="1400" dirty="0"/>
              <a:t>Fluent-bit</a:t>
            </a:r>
            <a:r>
              <a:rPr kumimoji="1" lang="ko-KR" altLang="en-US" sz="1400" dirty="0"/>
              <a:t> 을 통햇 수집</a:t>
            </a:r>
            <a:endParaRPr kumimoji="1" lang="en-US" altLang="ko-KR" sz="1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135C06D-1A0C-2F46-B0F3-30B812B15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35" y="4738796"/>
            <a:ext cx="4232611" cy="2020190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8ABE093D-830B-DC4E-A32E-31984662158B}"/>
              </a:ext>
            </a:extLst>
          </p:cNvPr>
          <p:cNvSpPr/>
          <p:nvPr/>
        </p:nvSpPr>
        <p:spPr>
          <a:xfrm>
            <a:off x="289963" y="469479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3EC15-BA70-3142-9645-A0E4789836A2}"/>
              </a:ext>
            </a:extLst>
          </p:cNvPr>
          <p:cNvSpPr txBox="1"/>
          <p:nvPr/>
        </p:nvSpPr>
        <p:spPr>
          <a:xfrm>
            <a:off x="4896597" y="5490541"/>
            <a:ext cx="4751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플랫폼의 로깅 서비스를 통한 로그 수집 확인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Log </a:t>
            </a:r>
            <a:r>
              <a:rPr kumimoji="1" lang="ko-KR" altLang="en-US" sz="1400" dirty="0"/>
              <a:t>수집 파이프라인을 통해 수집된 로그 정보를 </a:t>
            </a:r>
            <a:r>
              <a:rPr kumimoji="1" lang="en-US" altLang="ko-KR" sz="1400" dirty="0"/>
              <a:t>kibana</a:t>
            </a:r>
            <a:r>
              <a:rPr kumimoji="1" lang="ko-KR" altLang="en-US" sz="1400" dirty="0"/>
              <a:t>을 통해 열람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ko-KR" sz="1400" dirty="0"/>
              <a:t>Kubernetes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namespace, pod, label, annotation </a:t>
            </a:r>
            <a:r>
              <a:rPr kumimoji="1" lang="ko-KR" altLang="en-US" sz="1400" dirty="0"/>
              <a:t>등의 </a:t>
            </a:r>
            <a:r>
              <a:rPr kumimoji="1" lang="en-US" altLang="ko-KR" sz="1400" dirty="0"/>
              <a:t>filter </a:t>
            </a:r>
            <a:r>
              <a:rPr kumimoji="1" lang="ko-KR" altLang="en-US" sz="1400" dirty="0"/>
              <a:t>활용하여 로그 확인</a:t>
            </a:r>
            <a:endParaRPr kumimoji="1" lang="en-US" altLang="ko-KR" sz="1400" dirty="0"/>
          </a:p>
          <a:p>
            <a:pPr marL="285750" indent="-285750">
              <a:buFont typeface="Wingdings" pitchFamily="2" charset="2"/>
              <a:buChar char="ü"/>
            </a:pP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 포맷 구조</a:t>
            </a:r>
            <a:r>
              <a:rPr kumimoji="1" lang="en-US" altLang="ko-KR" dirty="0"/>
              <a:t>(</a:t>
            </a:r>
            <a:r>
              <a:rPr kumimoji="1" lang="ko-KR" altLang="en-US" dirty="0"/>
              <a:t>플랫폼 영역</a:t>
            </a:r>
            <a:r>
              <a:rPr kumimoji="1" lang="en-US" altLang="ko-KR" dirty="0"/>
              <a:t>) – cont’d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에서 정의된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정규식 포맷은 플랫폼 </a:t>
            </a:r>
            <a:r>
              <a:rPr kumimoji="1" lang="en-US" altLang="ko-KR" dirty="0"/>
              <a:t>Logging </a:t>
            </a:r>
            <a:r>
              <a:rPr kumimoji="1" lang="ko-KR" altLang="en-US" dirty="0"/>
              <a:t>시스템과 구성을 맞춰 원하는 </a:t>
            </a:r>
            <a:r>
              <a:rPr kumimoji="1" lang="en-US" altLang="ko-KR" dirty="0"/>
              <a:t>filter </a:t>
            </a:r>
            <a:r>
              <a:rPr kumimoji="1" lang="ko-KR" altLang="en-US" dirty="0"/>
              <a:t>값을 구성하여 원하는 로그를 구성할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A2C79-629A-D04F-8254-ED8622C8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6" y="2002341"/>
            <a:ext cx="8791885" cy="23042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98B7E4-46B1-5F40-A3DD-7D09644F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06" y="4678045"/>
            <a:ext cx="8791885" cy="1919307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2D23E4B8-2C66-CF47-9153-EE0214CDEB55}"/>
              </a:ext>
            </a:extLst>
          </p:cNvPr>
          <p:cNvSpPr/>
          <p:nvPr/>
        </p:nvSpPr>
        <p:spPr>
          <a:xfrm>
            <a:off x="1496615" y="5758165"/>
            <a:ext cx="3816425" cy="288032"/>
          </a:xfrm>
          <a:prstGeom prst="frame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F2967A3-5AA1-8B4A-A306-C09B9107637E}"/>
              </a:ext>
            </a:extLst>
          </p:cNvPr>
          <p:cNvSpPr/>
          <p:nvPr/>
        </p:nvSpPr>
        <p:spPr>
          <a:xfrm>
            <a:off x="5313041" y="5758165"/>
            <a:ext cx="1872208" cy="288032"/>
          </a:xfrm>
          <a:prstGeom prst="frame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867C519C-2A64-7940-93AD-A7A03841CF81}"/>
              </a:ext>
            </a:extLst>
          </p:cNvPr>
          <p:cNvSpPr/>
          <p:nvPr/>
        </p:nvSpPr>
        <p:spPr>
          <a:xfrm>
            <a:off x="8265367" y="5758165"/>
            <a:ext cx="982823" cy="288032"/>
          </a:xfrm>
          <a:prstGeom prst="frame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407FB10-B017-6745-A362-CFA0A730A461}"/>
              </a:ext>
            </a:extLst>
          </p:cNvPr>
          <p:cNvSpPr/>
          <p:nvPr/>
        </p:nvSpPr>
        <p:spPr>
          <a:xfrm>
            <a:off x="1452072" y="563006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18951C-09DD-1D46-8057-4A597E5ED4A1}"/>
              </a:ext>
            </a:extLst>
          </p:cNvPr>
          <p:cNvSpPr/>
          <p:nvPr/>
        </p:nvSpPr>
        <p:spPr>
          <a:xfrm>
            <a:off x="5326183" y="561309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3D9AD8-C27C-9041-A3E7-2007E02E4552}"/>
              </a:ext>
            </a:extLst>
          </p:cNvPr>
          <p:cNvSpPr/>
          <p:nvPr/>
        </p:nvSpPr>
        <p:spPr>
          <a:xfrm>
            <a:off x="8190683" y="561309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4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33C44-B779-ED48-B105-3A38936AD6AB}"/>
              </a:ext>
            </a:extLst>
          </p:cNvPr>
          <p:cNvSpPr txBox="1"/>
          <p:nvPr/>
        </p:nvSpPr>
        <p:spPr>
          <a:xfrm>
            <a:off x="456306" y="4406866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fluent-bit</a:t>
            </a:r>
            <a:r>
              <a:rPr kumimoji="1" lang="ko-KR" altLang="en-US" sz="1200" b="1" dirty="0"/>
              <a:t> 의 </a:t>
            </a:r>
            <a:r>
              <a:rPr kumimoji="1" lang="en-US" altLang="ko-KR" sz="1200" b="1" dirty="0"/>
              <a:t>Paser</a:t>
            </a:r>
            <a:r>
              <a:rPr kumimoji="1" lang="ko-KR" altLang="en-US" sz="1200" b="1" dirty="0"/>
              <a:t> 설정</a:t>
            </a:r>
            <a:endParaRPr kumimoji="1" lang="en-US" altLang="ko-KR" sz="12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8CECDD-34F7-0F40-B610-D4FAB415890A}"/>
              </a:ext>
            </a:extLst>
          </p:cNvPr>
          <p:cNvSpPr/>
          <p:nvPr/>
        </p:nvSpPr>
        <p:spPr>
          <a:xfrm>
            <a:off x="456306" y="2002341"/>
            <a:ext cx="2048422" cy="230425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51562E-47B3-614A-80BC-C5D643313128}"/>
              </a:ext>
            </a:extLst>
          </p:cNvPr>
          <p:cNvSpPr/>
          <p:nvPr/>
        </p:nvSpPr>
        <p:spPr>
          <a:xfrm>
            <a:off x="2504728" y="2002341"/>
            <a:ext cx="504056" cy="230425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1FD33-FAEC-B045-8745-9F06A0BCC210}"/>
              </a:ext>
            </a:extLst>
          </p:cNvPr>
          <p:cNvSpPr/>
          <p:nvPr/>
        </p:nvSpPr>
        <p:spPr>
          <a:xfrm>
            <a:off x="3152800" y="2002341"/>
            <a:ext cx="6095390" cy="2304256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ACDC7F-A519-2E47-8430-F1BFF2B4B6AF}"/>
              </a:ext>
            </a:extLst>
          </p:cNvPr>
          <p:cNvSpPr/>
          <p:nvPr/>
        </p:nvSpPr>
        <p:spPr>
          <a:xfrm>
            <a:off x="273051" y="1904833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A52965-FB5B-7B43-8014-91701B65D917}"/>
              </a:ext>
            </a:extLst>
          </p:cNvPr>
          <p:cNvSpPr/>
          <p:nvPr/>
        </p:nvSpPr>
        <p:spPr>
          <a:xfrm>
            <a:off x="2429473" y="1908237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6A7713F-2E37-B144-80B6-95E969358879}"/>
              </a:ext>
            </a:extLst>
          </p:cNvPr>
          <p:cNvSpPr/>
          <p:nvPr/>
        </p:nvSpPr>
        <p:spPr>
          <a:xfrm>
            <a:off x="2900784" y="190156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6739F2-BEE2-DA43-98E0-8B838CC19124}"/>
              </a:ext>
            </a:extLst>
          </p:cNvPr>
          <p:cNvSpPr/>
          <p:nvPr/>
        </p:nvSpPr>
        <p:spPr>
          <a:xfrm>
            <a:off x="3202603" y="190156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4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BF93924E-E885-DD46-BD55-129F211AC01B}"/>
              </a:ext>
            </a:extLst>
          </p:cNvPr>
          <p:cNvSpPr/>
          <p:nvPr/>
        </p:nvSpPr>
        <p:spPr>
          <a:xfrm>
            <a:off x="7179896" y="5758165"/>
            <a:ext cx="982823" cy="288032"/>
          </a:xfrm>
          <a:prstGeom prst="frame">
            <a:avLst/>
          </a:prstGeom>
          <a:solidFill>
            <a:srgbClr val="C0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992BB26-60E4-ED45-91CA-6CF4E32B883F}"/>
              </a:ext>
            </a:extLst>
          </p:cNvPr>
          <p:cNvSpPr/>
          <p:nvPr/>
        </p:nvSpPr>
        <p:spPr>
          <a:xfrm>
            <a:off x="7105213" y="5623576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2A0D2D-1676-BA4B-976E-95D67166B4F7}"/>
              </a:ext>
            </a:extLst>
          </p:cNvPr>
          <p:cNvSpPr txBox="1"/>
          <p:nvPr/>
        </p:nvSpPr>
        <p:spPr>
          <a:xfrm>
            <a:off x="456306" y="163123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Application </a:t>
            </a:r>
            <a:r>
              <a:rPr kumimoji="1" lang="ko-KR" altLang="en-US" sz="1200" b="1" dirty="0"/>
              <a:t>로그 포맷</a:t>
            </a:r>
            <a:endParaRPr kumimoji="1" lang="en-US" altLang="ko-KR" sz="12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CA390A-FC35-9B45-BCD7-274D60FA53D8}"/>
              </a:ext>
            </a:extLst>
          </p:cNvPr>
          <p:cNvSpPr/>
          <p:nvPr/>
        </p:nvSpPr>
        <p:spPr>
          <a:xfrm>
            <a:off x="5208264" y="1619870"/>
            <a:ext cx="4039926" cy="2883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 항목 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발생하는 로그</a:t>
            </a:r>
          </a:p>
        </p:txBody>
      </p:sp>
    </p:spTree>
    <p:extLst>
      <p:ext uri="{BB962C8B-B14F-4D97-AF65-F5344CB8AC3E}">
        <p14:creationId xmlns:p14="http://schemas.microsoft.com/office/powerpoint/2010/main" val="201751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 포맷 구조</a:t>
            </a:r>
            <a:r>
              <a:rPr kumimoji="1" lang="en-US" altLang="ko-KR" dirty="0"/>
              <a:t>(</a:t>
            </a:r>
            <a:r>
              <a:rPr kumimoji="1" lang="ko-KR" altLang="en-US" dirty="0"/>
              <a:t>플랫폼 영역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Fluent-bit</a:t>
            </a:r>
            <a:r>
              <a:rPr kumimoji="1" lang="ko-KR" altLang="en-US" dirty="0"/>
              <a:t>을 통해 정규식으로 수집하면서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정규식에 의해 </a:t>
            </a:r>
            <a:r>
              <a:rPr kumimoji="1" lang="en-US" altLang="ko-KR" dirty="0"/>
              <a:t>filter </a:t>
            </a:r>
            <a:r>
              <a:rPr kumimoji="1" lang="ko-KR" altLang="en-US" dirty="0"/>
              <a:t>값을 추출하고 이를 </a:t>
            </a:r>
            <a:r>
              <a:rPr kumimoji="1" lang="en-US" altLang="ko-KR" dirty="0"/>
              <a:t>kibana</a:t>
            </a:r>
            <a:r>
              <a:rPr kumimoji="1" lang="ko-KR" altLang="en-US" dirty="0"/>
              <a:t> 의 검색 </a:t>
            </a:r>
            <a:r>
              <a:rPr kumimoji="1" lang="en-US" altLang="ko-KR" dirty="0"/>
              <a:t>filter</a:t>
            </a:r>
            <a:r>
              <a:rPr kumimoji="1" lang="ko-KR" altLang="en-US" dirty="0"/>
              <a:t>로 사용하여 검색이 가능하다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C7A66-ABCF-0C49-9B2C-3B4B6B67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4" y="1988840"/>
            <a:ext cx="9238067" cy="38164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513F06-D0D8-D047-9B14-2E913ECCB556}"/>
              </a:ext>
            </a:extLst>
          </p:cNvPr>
          <p:cNvSpPr txBox="1"/>
          <p:nvPr/>
        </p:nvSpPr>
        <p:spPr>
          <a:xfrm>
            <a:off x="401754" y="1711841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Kibana</a:t>
            </a:r>
            <a:r>
              <a:rPr kumimoji="1" lang="ko-KR" altLang="en-US" sz="1200" b="1" dirty="0"/>
              <a:t>를 통한 로그 검색</a:t>
            </a:r>
            <a:endParaRPr kumimoji="1"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9283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환경별 설정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Log Profile </a:t>
            </a:r>
            <a:r>
              <a:rPr kumimoji="1" lang="ko-KR" altLang="en-US" dirty="0"/>
              <a:t>전략의 대안으로 </a:t>
            </a:r>
            <a:r>
              <a:rPr kumimoji="1" lang="en-US" altLang="ko-KR" dirty="0"/>
              <a:t>Kustomize </a:t>
            </a:r>
            <a:r>
              <a:rPr kumimoji="1" lang="ko-KR" altLang="en-US" dirty="0"/>
              <a:t>기반의 배포 전략은 환경 별 </a:t>
            </a:r>
            <a:r>
              <a:rPr kumimoji="1" lang="en-US" altLang="ko-KR" dirty="0"/>
              <a:t>Configmap </a:t>
            </a:r>
            <a:r>
              <a:rPr kumimoji="1" lang="ko-KR" altLang="en-US" dirty="0"/>
              <a:t>설정 분리 전략으로 배포</a:t>
            </a: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2346A9-E1E4-2947-934A-2E428D85F5BE}"/>
              </a:ext>
            </a:extLst>
          </p:cNvPr>
          <p:cNvSpPr/>
          <p:nvPr/>
        </p:nvSpPr>
        <p:spPr>
          <a:xfrm>
            <a:off x="348840" y="2256291"/>
            <a:ext cx="9145016" cy="18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789C2-6539-F34B-9F77-C5A39CE7551A}"/>
              </a:ext>
            </a:extLst>
          </p:cNvPr>
          <p:cNvSpPr txBox="1"/>
          <p:nvPr/>
        </p:nvSpPr>
        <p:spPr>
          <a:xfrm>
            <a:off x="348840" y="2256291"/>
            <a:ext cx="914501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1200" b="1"/>
              <a:t>logging.config=classpath:/logback-${spring.profiles.active}.xml</a:t>
            </a:r>
            <a:endParaRPr kumimoji="1" lang="ko-KR" altLang="en-US" sz="12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3FA34E-B9AF-EB45-AC1F-A2CCE67A93D0}"/>
              </a:ext>
            </a:extLst>
          </p:cNvPr>
          <p:cNvSpPr/>
          <p:nvPr/>
        </p:nvSpPr>
        <p:spPr>
          <a:xfrm>
            <a:off x="344488" y="4581128"/>
            <a:ext cx="9145016" cy="18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F8915-7EED-1849-9C5C-39BFD66E58B1}"/>
              </a:ext>
            </a:extLst>
          </p:cNvPr>
          <p:cNvSpPr txBox="1"/>
          <p:nvPr/>
        </p:nvSpPr>
        <p:spPr>
          <a:xfrm>
            <a:off x="344488" y="4581128"/>
            <a:ext cx="914501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ko-KR" sz="1200" b="1"/>
              <a:t>SPRING_CONFIG_LOCATION=file:/config/logback.xml</a:t>
            </a:r>
            <a:endParaRPr kumimoji="1" lang="ko-KR" altLang="en-US" sz="1200" b="1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BC827AF-94DC-DD40-B5D0-EE7CEC897072}"/>
              </a:ext>
            </a:extLst>
          </p:cNvPr>
          <p:cNvSpPr/>
          <p:nvPr/>
        </p:nvSpPr>
        <p:spPr>
          <a:xfrm>
            <a:off x="776536" y="5301208"/>
            <a:ext cx="2232248" cy="933346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application_path/resources/logback.xml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2ADF4BD-FF06-7C4A-BC1D-CC61D1A8CE2B}"/>
              </a:ext>
            </a:extLst>
          </p:cNvPr>
          <p:cNvSpPr/>
          <p:nvPr/>
        </p:nvSpPr>
        <p:spPr>
          <a:xfrm>
            <a:off x="3728864" y="5301207"/>
            <a:ext cx="2232248" cy="927829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/config/logback.xml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99A3D83-1FA7-9043-BE6A-582CC05EE1AA}"/>
              </a:ext>
            </a:extLst>
          </p:cNvPr>
          <p:cNvSpPr/>
          <p:nvPr/>
        </p:nvSpPr>
        <p:spPr>
          <a:xfrm>
            <a:off x="6753200" y="5301207"/>
            <a:ext cx="2232248" cy="927830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 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/config/logback.xml 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BD777D9-1350-624A-9BE4-7378D35B24BA}"/>
              </a:ext>
            </a:extLst>
          </p:cNvPr>
          <p:cNvSpPr/>
          <p:nvPr/>
        </p:nvSpPr>
        <p:spPr>
          <a:xfrm>
            <a:off x="780888" y="2976370"/>
            <a:ext cx="2232248" cy="941621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logback-local.xml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3D5CEC5-9DE8-A34C-BF94-772A213F1698}"/>
              </a:ext>
            </a:extLst>
          </p:cNvPr>
          <p:cNvSpPr/>
          <p:nvPr/>
        </p:nvSpPr>
        <p:spPr>
          <a:xfrm>
            <a:off x="3733216" y="2976369"/>
            <a:ext cx="2232248" cy="936105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logback-dev.xml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B418A5C-3694-544E-85E9-AAEE0D5C5EE4}"/>
              </a:ext>
            </a:extLst>
          </p:cNvPr>
          <p:cNvSpPr/>
          <p:nvPr/>
        </p:nvSpPr>
        <p:spPr>
          <a:xfrm>
            <a:off x="6757552" y="2976369"/>
            <a:ext cx="2232248" cy="936106"/>
          </a:xfrm>
          <a:prstGeom prst="fram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logback-prod.xml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53C3FA3-2D17-1840-9558-DB069F05F711}"/>
              </a:ext>
            </a:extLst>
          </p:cNvPr>
          <p:cNvSpPr txBox="1">
            <a:spLocks/>
          </p:cNvSpPr>
          <p:nvPr/>
        </p:nvSpPr>
        <p:spPr>
          <a:xfrm>
            <a:off x="1379091" y="2646276"/>
            <a:ext cx="828092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Local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B0AB8E7-F25A-3841-A19C-99A722700817}"/>
              </a:ext>
            </a:extLst>
          </p:cNvPr>
          <p:cNvSpPr txBox="1">
            <a:spLocks/>
          </p:cNvSpPr>
          <p:nvPr/>
        </p:nvSpPr>
        <p:spPr>
          <a:xfrm>
            <a:off x="4245978" y="2646277"/>
            <a:ext cx="1098122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K8s dev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7885837-71D8-4649-8D37-D5D3C4DDCB2D}"/>
              </a:ext>
            </a:extLst>
          </p:cNvPr>
          <p:cNvSpPr txBox="1">
            <a:spLocks/>
          </p:cNvSpPr>
          <p:nvPr/>
        </p:nvSpPr>
        <p:spPr>
          <a:xfrm>
            <a:off x="7265138" y="2646275"/>
            <a:ext cx="1305145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K8s prod</a:t>
            </a:r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D97FC138-BEB8-D04B-B6A0-A2A36F38E0B0}"/>
              </a:ext>
            </a:extLst>
          </p:cNvPr>
          <p:cNvSpPr/>
          <p:nvPr/>
        </p:nvSpPr>
        <p:spPr>
          <a:xfrm>
            <a:off x="4376936" y="4149080"/>
            <a:ext cx="864096" cy="360040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Application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</a:t>
            </a:r>
            <a:r>
              <a:rPr kumimoji="1" lang="ko-KR" altLang="en-US" dirty="0"/>
              <a:t>수집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Log Library</a:t>
            </a:r>
            <a:r>
              <a:rPr kumimoji="1"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Logback, Slf4J, Slf4J2 </a:t>
            </a:r>
            <a:r>
              <a:rPr kumimoji="1" lang="ko-KR" altLang="en-US" dirty="0"/>
              <a:t>등의 다양한 </a:t>
            </a:r>
            <a:r>
              <a:rPr kumimoji="1" lang="en-US" altLang="ko-KR" dirty="0"/>
              <a:t>Logging Library</a:t>
            </a:r>
            <a:r>
              <a:rPr kumimoji="1" lang="ko-KR" altLang="en-US" dirty="0"/>
              <a:t> 정의 및 환경별 </a:t>
            </a:r>
            <a:r>
              <a:rPr kumimoji="1" lang="en-US" altLang="ko-KR" dirty="0"/>
              <a:t>Log Level</a:t>
            </a:r>
            <a:r>
              <a:rPr kumimoji="1" lang="ko-KR" altLang="en-US" dirty="0"/>
              <a:t> 등 구성으로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Log</a:t>
            </a:r>
            <a:r>
              <a:rPr kumimoji="1" lang="ko-KR" altLang="en-US" dirty="0"/>
              <a:t>를 포맷에 맞게 관리할 수 있음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10C4C0-5456-BE42-95B6-8B6E5C1115F7}"/>
              </a:ext>
            </a:extLst>
          </p:cNvPr>
          <p:cNvSpPr/>
          <p:nvPr/>
        </p:nvSpPr>
        <p:spPr>
          <a:xfrm>
            <a:off x="1928665" y="2492896"/>
            <a:ext cx="6048672" cy="2736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필요시 작성</a:t>
            </a:r>
          </a:p>
        </p:txBody>
      </p:sp>
    </p:spTree>
    <p:extLst>
      <p:ext uri="{BB962C8B-B14F-4D97-AF65-F5344CB8AC3E}">
        <p14:creationId xmlns:p14="http://schemas.microsoft.com/office/powerpoint/2010/main" val="25788789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90743</TotalTime>
  <Words>1368</Words>
  <Application>Microsoft Macintosh PowerPoint</Application>
  <PresentationFormat>A4 용지(210x297mm)</PresentationFormat>
  <Paragraphs>189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Log Export Pattern</vt:lpstr>
      <vt:lpstr>패턴 정의 및 목적</vt:lpstr>
      <vt:lpstr>패턴 동작 구조</vt:lpstr>
      <vt:lpstr>Application Log 수집 방식 – Non-Configuration</vt:lpstr>
      <vt:lpstr>Application Log 수집 방식 – Log 포맷 구조(플랫폼 영역) – cont’d</vt:lpstr>
      <vt:lpstr>Application Log 수집 방식 – Log 포맷 구조(플랫폼 영역)</vt:lpstr>
      <vt:lpstr>Application Log 수집 방식 – Log 환경별 설정 관리</vt:lpstr>
      <vt:lpstr>Application Log 수집 방식 – Log Library 활용</vt:lpstr>
      <vt:lpstr>장단점 및 제약 사항</vt:lpstr>
      <vt:lpstr>자동화 적용 범위</vt:lpstr>
      <vt:lpstr>소스 코드 정보</vt:lpstr>
      <vt:lpstr>[별첨] Application Log 수집 방식 – 수집 설정 구조(플랫폼 영역)</vt:lpstr>
      <vt:lpstr>[별첨] Application Log 수집 방식 – Log Aggreate(플랫폼 영역) –con’d</vt:lpstr>
      <vt:lpstr>[별첨] Application Log 수집 방식 – Log Aggreate(플랫폼 영역) –con’d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1391</cp:revision>
  <cp:lastPrinted>2020-02-17T09:24:03Z</cp:lastPrinted>
  <dcterms:created xsi:type="dcterms:W3CDTF">2015-05-26T08:56:36Z</dcterms:created>
  <dcterms:modified xsi:type="dcterms:W3CDTF">2020-04-13T06:04:14Z</dcterms:modified>
</cp:coreProperties>
</file>