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2"/>
  </p:notesMasterIdLst>
  <p:sldIdLst>
    <p:sldId id="515" r:id="rId3"/>
    <p:sldId id="605" r:id="rId4"/>
    <p:sldId id="582" r:id="rId5"/>
    <p:sldId id="608" r:id="rId6"/>
    <p:sldId id="615" r:id="rId7"/>
    <p:sldId id="607" r:id="rId8"/>
    <p:sldId id="609" r:id="rId9"/>
    <p:sldId id="606" r:id="rId10"/>
    <p:sldId id="612" r:id="rId11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8" autoAdjust="0"/>
    <p:restoredTop sz="94419" autoAdjust="0"/>
  </p:normalViewPr>
  <p:slideViewPr>
    <p:cSldViewPr showGuides="1">
      <p:cViewPr varScale="1">
        <p:scale>
          <a:sx n="141" d="100"/>
          <a:sy n="141" d="100"/>
        </p:scale>
        <p:origin x="232" y="184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3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springboot-metric-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MariaDB Access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JPA/Hibernate</a:t>
            </a:r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667667"/>
          </a:xfrm>
        </p:spPr>
        <p:txBody>
          <a:bodyPr/>
          <a:lstStyle/>
          <a:p>
            <a:r>
              <a:rPr kumimoji="1" lang="ko-KR" altLang="en-US" dirty="0"/>
              <a:t>마이크로 서비스에서 </a:t>
            </a:r>
            <a:r>
              <a:rPr kumimoji="1" lang="en-US" altLang="ko-KR" dirty="0"/>
              <a:t>MariaDB</a:t>
            </a:r>
            <a:r>
              <a:rPr kumimoji="1" lang="ko-KR" altLang="en-US" dirty="0"/>
              <a:t>에 접속하기 위해 설정해야 할 </a:t>
            </a:r>
            <a:r>
              <a:rPr kumimoji="1" lang="en-US" altLang="ko-KR" dirty="0"/>
              <a:t>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사용자 설정 부분과 플랫폼 제공 영역으로 분리해서 개발자 설정 역할을 최소화 하는데 목적이 있다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63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개발자가 </a:t>
            </a:r>
            <a:r>
              <a:rPr lang="en-US" altLang="ko-KR" sz="1600" dirty="0"/>
              <a:t>MariaDB Backing</a:t>
            </a:r>
            <a:r>
              <a:rPr lang="ko-KR" altLang="en-US" sz="1600" dirty="0"/>
              <a:t> 서비스 사용에 있어</a:t>
            </a:r>
            <a:r>
              <a:rPr lang="en-US" altLang="ko-KR" sz="1600" dirty="0"/>
              <a:t>,</a:t>
            </a:r>
            <a:r>
              <a:rPr lang="ko-KR" altLang="en-US" sz="1600" dirty="0"/>
              <a:t> 플랫폼에서 자동으로 주입해서 제공해 줄 수 있는 </a:t>
            </a:r>
            <a:r>
              <a:rPr lang="en-US" altLang="ko-KR" sz="1600" dirty="0"/>
              <a:t>DB </a:t>
            </a:r>
            <a:r>
              <a:rPr lang="ko-KR" altLang="en-US" sz="1600" dirty="0"/>
              <a:t>설정 값과 개발자가 </a:t>
            </a:r>
            <a:r>
              <a:rPr lang="en-US" altLang="ko-KR" sz="1600" dirty="0"/>
              <a:t>DB</a:t>
            </a:r>
            <a:r>
              <a:rPr lang="ko-KR" altLang="en-US" sz="1600" dirty="0"/>
              <a:t> 사용에 있어 추가 튜닝이 필요한 설정 값을 명확히 분리한다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 개발 시</a:t>
            </a:r>
            <a:r>
              <a:rPr lang="en-US" altLang="ko-KR" sz="1600" dirty="0"/>
              <a:t>,</a:t>
            </a:r>
            <a:r>
              <a:rPr lang="ko-KR" altLang="en-US" sz="1600" dirty="0"/>
              <a:t> 항상 세팅하고 공통적으로 구현하는 부분에 대해 </a:t>
            </a:r>
            <a:r>
              <a:rPr lang="en-US" altLang="ko-KR" sz="1600" dirty="0" err="1"/>
              <a:t>SpringBoot</a:t>
            </a:r>
            <a:r>
              <a:rPr lang="ko-KR" altLang="en-US" sz="1600" dirty="0"/>
              <a:t>의 </a:t>
            </a:r>
            <a:r>
              <a:rPr lang="en-US" altLang="ko-KR" sz="1600" dirty="0"/>
              <a:t>@</a:t>
            </a:r>
            <a:r>
              <a:rPr lang="en-US" altLang="ko-KR" sz="1600" dirty="0" err="1"/>
              <a:t>Serivice</a:t>
            </a:r>
            <a:r>
              <a:rPr lang="ko-KR" altLang="en-US" sz="1600" dirty="0"/>
              <a:t>로 제공해서 서비스 개발 시 간편하게 설정 작업을 수행하고</a:t>
            </a:r>
            <a:r>
              <a:rPr lang="en-US" altLang="ko-KR" sz="1600" dirty="0"/>
              <a:t>,</a:t>
            </a:r>
            <a:r>
              <a:rPr lang="ko-KR" altLang="en-US" sz="1600" dirty="0"/>
              <a:t> 비즈니스 </a:t>
            </a:r>
            <a:r>
              <a:rPr lang="ko-KR" altLang="en-US" sz="1600" dirty="0" err="1"/>
              <a:t>로직에</a:t>
            </a:r>
            <a:r>
              <a:rPr lang="ko-KR" altLang="en-US" sz="1600" dirty="0"/>
              <a:t> 집중할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741618"/>
          </a:xfrm>
        </p:spPr>
        <p:txBody>
          <a:bodyPr/>
          <a:lstStyle/>
          <a:p>
            <a:r>
              <a:rPr kumimoji="1" lang="en-US" altLang="ko-KR" dirty="0"/>
              <a:t>MariaDB</a:t>
            </a:r>
            <a:r>
              <a:rPr kumimoji="1" lang="ko-KR" altLang="en-US" dirty="0"/>
              <a:t> 연결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사용을 위한 설정 값에 대한 사용자 설정 영역과 플랫폼 설정 영역을 명시적으로 분류하고 각각의 경우 대한 설정 및 사용 방법을 개발자에게 제공한다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55" name="직사각형">
            <a:extLst>
              <a:ext uri="{FF2B5EF4-FFF2-40B4-BE49-F238E27FC236}">
                <a16:creationId xmlns:a16="http://schemas.microsoft.com/office/drawing/2014/main" id="{C8D08F3C-0DFE-3948-8270-07765153B96A}"/>
              </a:ext>
            </a:extLst>
          </p:cNvPr>
          <p:cNvSpPr/>
          <p:nvPr/>
        </p:nvSpPr>
        <p:spPr>
          <a:xfrm>
            <a:off x="270698" y="1967545"/>
            <a:ext cx="9202813" cy="472585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D4BC7E-464D-3848-AFB5-0E9A88AA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27025"/>
              </p:ext>
            </p:extLst>
          </p:nvPr>
        </p:nvGraphicFramePr>
        <p:xfrm>
          <a:off x="464542" y="2081721"/>
          <a:ext cx="8808939" cy="396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18">
                  <a:extLst>
                    <a:ext uri="{9D8B030D-6E8A-4147-A177-3AD203B41FA5}">
                      <a16:colId xmlns:a16="http://schemas.microsoft.com/office/drawing/2014/main" val="294288888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236688476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74594768"/>
                    </a:ext>
                  </a:extLst>
                </a:gridCol>
              </a:tblGrid>
              <a:tr h="791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 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플랫폼 제공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 설정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75481"/>
                  </a:ext>
                </a:extLst>
              </a:tr>
              <a:tr h="150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MyBatis</a:t>
                      </a: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경우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driverClassName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url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host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port</a:t>
                      </a:r>
                    </a:p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databasename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username</a:t>
                      </a: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password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testWhileIdle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validationQuery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PoolSize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connectTimeout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414327"/>
                  </a:ext>
                </a:extLst>
              </a:tr>
              <a:tr h="1501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JPA(Hibernate)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 경우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url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driver-class-name</a:t>
                      </a: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Username</a:t>
                      </a: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password</a:t>
                      </a:r>
                    </a:p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physical-strategy</a:t>
                      </a:r>
                      <a:endParaRPr lang="en" altLang="ko-KR" sz="1400" b="0" i="0" kern="1200" dirty="0">
                        <a:solidFill>
                          <a:schemeClr val="dk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latinLnBrk="1"/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database-platform</a:t>
                      </a:r>
                    </a:p>
                    <a:p>
                      <a:pPr latinLnBrk="1"/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database</a:t>
                      </a:r>
                      <a:endParaRPr lang="en-US" altLang="ko-KR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show-</a:t>
                      </a: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ddl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-auto, implicit-strategy, 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dialect, open-in-view, </a:t>
                      </a:r>
                    </a:p>
                    <a:p>
                      <a:pPr latinLnBrk="1"/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naming-strategy, </a:t>
                      </a:r>
                    </a:p>
                    <a:p>
                      <a:pPr latinLnBrk="1"/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Cache</a:t>
                      </a:r>
                    </a:p>
                    <a:p>
                      <a:pPr latinLnBrk="1"/>
                      <a:endParaRPr lang="en" altLang="ko-KR" sz="1400" b="0" i="0" kern="1200" dirty="0">
                        <a:solidFill>
                          <a:schemeClr val="dk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1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203980-57B6-794F-A565-1B22B4952D1A}"/>
              </a:ext>
            </a:extLst>
          </p:cNvPr>
          <p:cNvSpPr/>
          <p:nvPr/>
        </p:nvSpPr>
        <p:spPr>
          <a:xfrm>
            <a:off x="4605109" y="4590327"/>
            <a:ext cx="2448268" cy="13417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741618"/>
          </a:xfrm>
        </p:spPr>
        <p:txBody>
          <a:bodyPr/>
          <a:lstStyle/>
          <a:p>
            <a:r>
              <a:rPr kumimoji="1" lang="ko-KR" altLang="en-US" dirty="0"/>
              <a:t>플랫폼 제공 영역과 사용자 설정 제공 영역의 명시적 분리를 통해 사용자의 반복적인 설정 작업이 감소되고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 영역에 집중할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55" name="직사각형">
            <a:extLst>
              <a:ext uri="{FF2B5EF4-FFF2-40B4-BE49-F238E27FC236}">
                <a16:creationId xmlns:a16="http://schemas.microsoft.com/office/drawing/2014/main" id="{C8D08F3C-0DFE-3948-8270-07765153B96A}"/>
              </a:ext>
            </a:extLst>
          </p:cNvPr>
          <p:cNvSpPr/>
          <p:nvPr/>
        </p:nvSpPr>
        <p:spPr>
          <a:xfrm>
            <a:off x="270698" y="1967545"/>
            <a:ext cx="9202813" cy="472585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7FD574-2952-2045-BBBE-7E2E83CCF055}"/>
              </a:ext>
            </a:extLst>
          </p:cNvPr>
          <p:cNvSpPr/>
          <p:nvPr/>
        </p:nvSpPr>
        <p:spPr>
          <a:xfrm>
            <a:off x="695746" y="2429453"/>
            <a:ext cx="1464890" cy="307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kustomize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1757-46B1-4D4D-A189-1D7F2B2D89A5}"/>
              </a:ext>
            </a:extLst>
          </p:cNvPr>
          <p:cNvSpPr txBox="1"/>
          <p:nvPr/>
        </p:nvSpPr>
        <p:spPr>
          <a:xfrm>
            <a:off x="695746" y="4193729"/>
            <a:ext cx="3321150" cy="193899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R" sz="800" dirty="0"/>
              <a:t>spring:</a:t>
            </a:r>
            <a:br>
              <a:rPr lang="en" altLang="ko-KR" sz="800" dirty="0"/>
            </a:br>
            <a:r>
              <a:rPr lang="en" altLang="ko-KR" sz="800" dirty="0"/>
              <a:t>  application:</a:t>
            </a:r>
            <a:br>
              <a:rPr lang="en" altLang="ko-KR" sz="800" dirty="0"/>
            </a:br>
            <a:r>
              <a:rPr lang="en" altLang="ko-KR" sz="800" dirty="0"/>
              <a:t>    name: sample-service</a:t>
            </a:r>
            <a:br>
              <a:rPr lang="en" altLang="ko-KR" sz="800" dirty="0"/>
            </a:br>
            <a:r>
              <a:rPr lang="en" altLang="ko-KR" sz="800" dirty="0"/>
              <a:t>  </a:t>
            </a:r>
            <a:r>
              <a:rPr lang="en" altLang="ko-KR" sz="800" dirty="0" err="1"/>
              <a:t>datasource</a:t>
            </a:r>
            <a:r>
              <a:rPr lang="en" altLang="ko-KR" sz="800" dirty="0"/>
              <a:t>:</a:t>
            </a:r>
            <a:br>
              <a:rPr lang="en" altLang="ko-KR" sz="800" dirty="0"/>
            </a:br>
            <a:r>
              <a:rPr lang="en" altLang="ko-KR" sz="800" dirty="0"/>
              <a:t>    </a:t>
            </a:r>
            <a:r>
              <a:rPr lang="en" altLang="ko-KR" sz="800" dirty="0" err="1"/>
              <a:t>url</a:t>
            </a:r>
            <a:r>
              <a:rPr lang="en" altLang="ko-KR" sz="800" dirty="0"/>
              <a:t>: </a:t>
            </a:r>
            <a:r>
              <a:rPr lang="en" altLang="ko-KR" sz="800" dirty="0" err="1"/>
              <a:t>jdbc:mariadb</a:t>
            </a:r>
            <a:r>
              <a:rPr lang="en" altLang="ko-KR" sz="800" dirty="0"/>
              <a:t>://&lt;</a:t>
            </a:r>
            <a:r>
              <a:rPr lang="en" altLang="ko-KR" sz="800" dirty="0" err="1"/>
              <a:t>host_name</a:t>
            </a:r>
            <a:r>
              <a:rPr lang="en" altLang="ko-KR" sz="800" dirty="0"/>
              <a:t>&gt;:port/</a:t>
            </a:r>
            <a:r>
              <a:rPr lang="en" altLang="ko-KR" sz="800" dirty="0" err="1"/>
              <a:t>db_name</a:t>
            </a:r>
            <a:br>
              <a:rPr lang="en" altLang="ko-KR" sz="800" dirty="0"/>
            </a:br>
            <a:r>
              <a:rPr lang="en" altLang="ko-KR" sz="800" dirty="0"/>
              <a:t>    driver-class-name: </a:t>
            </a:r>
            <a:r>
              <a:rPr lang="en" altLang="ko-KR" sz="800" dirty="0" err="1"/>
              <a:t>org.mariadb.jdbc.Driver</a:t>
            </a:r>
            <a:br>
              <a:rPr lang="en" altLang="ko-KR" sz="800" dirty="0"/>
            </a:br>
            <a:r>
              <a:rPr lang="en" altLang="ko-KR" sz="800" dirty="0"/>
              <a:t>    username: </a:t>
            </a:r>
            <a:r>
              <a:rPr lang="en-US" altLang="ko-KR" sz="800" dirty="0"/>
              <a:t>admin</a:t>
            </a:r>
            <a:br>
              <a:rPr lang="en" altLang="ko-KR" sz="800" dirty="0"/>
            </a:br>
            <a:r>
              <a:rPr lang="en" altLang="ko-KR" sz="800" dirty="0"/>
              <a:t>    password: admin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 err="1"/>
              <a:t>jpa</a:t>
            </a:r>
            <a:r>
              <a:rPr lang="en-US" altLang="ko-KR" sz="800" dirty="0"/>
              <a:t>:</a:t>
            </a:r>
          </a:p>
          <a:p>
            <a:r>
              <a:rPr lang="en" altLang="ko-KR" sz="800" dirty="0"/>
              <a:t>    hibernate:</a:t>
            </a:r>
            <a:br>
              <a:rPr lang="en" altLang="ko-KR" sz="800" dirty="0"/>
            </a:br>
            <a:r>
              <a:rPr lang="en" altLang="ko-KR" sz="800" dirty="0"/>
              <a:t>      naming:</a:t>
            </a:r>
            <a:br>
              <a:rPr lang="en" altLang="ko-KR" sz="800" dirty="0"/>
            </a:br>
            <a:r>
              <a:rPr lang="en" altLang="ko-KR" sz="800" dirty="0"/>
              <a:t>        physical-strategy: org.hibernate.boot.model.naming.PhysicalNamingStrategyStanddatabase-platform: org.hibernate.dialect.MySQL5InnoDBDialect</a:t>
            </a:r>
            <a:br>
              <a:rPr lang="en" altLang="ko-KR" sz="800" dirty="0"/>
            </a:br>
            <a:r>
              <a:rPr lang="en" altLang="ko-KR" sz="800" dirty="0"/>
              <a:t>database: </a:t>
            </a:r>
            <a:r>
              <a:rPr lang="en" altLang="ko-KR" sz="800" i="1" dirty="0" err="1"/>
              <a:t>mysql</a:t>
            </a:r>
            <a:r>
              <a:rPr lang="en-US" altLang="ko-KR" sz="800" dirty="0"/>
              <a:t>    </a:t>
            </a:r>
            <a:endParaRPr lang="en" altLang="ko-KR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1AD77-DF0A-FE42-AC51-A8AC4CBC97B7}"/>
              </a:ext>
            </a:extLst>
          </p:cNvPr>
          <p:cNvSpPr/>
          <p:nvPr/>
        </p:nvSpPr>
        <p:spPr>
          <a:xfrm>
            <a:off x="668947" y="3270682"/>
            <a:ext cx="2265491" cy="497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application-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mariadb.yaml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rgbClr val="FF0000"/>
                </a:solidFill>
              </a:rPr>
              <a:t>(database</a:t>
            </a:r>
            <a:r>
              <a:rPr kumimoji="1" lang="ko-KR" altLang="en-US" sz="1000" dirty="0">
                <a:solidFill>
                  <a:srgbClr val="FF0000"/>
                </a:solidFill>
              </a:rPr>
              <a:t> 설정</a:t>
            </a:r>
            <a:r>
              <a:rPr kumimoji="1" lang="en-US" altLang="ko-KR" sz="1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97E0B3-C00B-B042-9EC5-B802E6C62570}"/>
              </a:ext>
            </a:extLst>
          </p:cNvPr>
          <p:cNvSpPr/>
          <p:nvPr/>
        </p:nvSpPr>
        <p:spPr>
          <a:xfrm>
            <a:off x="3825705" y="2349496"/>
            <a:ext cx="1728193" cy="497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ConfigMap.yaml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1544FB-70DF-FA49-9EDC-4C0F7F7CB08F}"/>
              </a:ext>
            </a:extLst>
          </p:cNvPr>
          <p:cNvCxnSpPr>
            <a:cxnSpLocks/>
          </p:cNvCxnSpPr>
          <p:nvPr/>
        </p:nvCxnSpPr>
        <p:spPr>
          <a:xfrm flipV="1">
            <a:off x="1080524" y="3768435"/>
            <a:ext cx="0" cy="42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CF0B117-2FF7-0C40-BDA1-2833DE0D913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 rot="16200000" flipH="1">
            <a:off x="1274481" y="2583163"/>
            <a:ext cx="307420" cy="12700"/>
          </a:xfrm>
          <a:prstGeom prst="curvedConnector5">
            <a:avLst>
              <a:gd name="adj1" fmla="val -74361"/>
              <a:gd name="adj2" fmla="val 11131646"/>
              <a:gd name="adj3" fmla="val 174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A0D03B-1475-964D-86DB-908D343B4B03}"/>
              </a:ext>
            </a:extLst>
          </p:cNvPr>
          <p:cNvSpPr/>
          <p:nvPr/>
        </p:nvSpPr>
        <p:spPr>
          <a:xfrm>
            <a:off x="5004876" y="5298115"/>
            <a:ext cx="1789767" cy="497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application.yaml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rgbClr val="FF0000"/>
                </a:solidFill>
              </a:rPr>
              <a:t>(app</a:t>
            </a:r>
            <a:r>
              <a:rPr kumimoji="1" lang="ko-KR" altLang="en-US" sz="1000" dirty="0">
                <a:solidFill>
                  <a:srgbClr val="FF0000"/>
                </a:solidFill>
              </a:rPr>
              <a:t> 및 </a:t>
            </a:r>
            <a:r>
              <a:rPr kumimoji="1" lang="en-US" altLang="ko-KR" sz="1000" dirty="0">
                <a:solidFill>
                  <a:srgbClr val="FF0000"/>
                </a:solidFill>
              </a:rPr>
              <a:t>tuning</a:t>
            </a:r>
            <a:r>
              <a:rPr kumimoji="1" lang="ko-KR" altLang="en-US" sz="1000" dirty="0">
                <a:solidFill>
                  <a:srgbClr val="FF0000"/>
                </a:solidFill>
              </a:rPr>
              <a:t> 관련 설정</a:t>
            </a:r>
            <a:r>
              <a:rPr kumimoji="1" lang="en-US" altLang="ko-KR" sz="1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EA2260-742E-CE4B-A453-5D4FF71DF3E9}"/>
              </a:ext>
            </a:extLst>
          </p:cNvPr>
          <p:cNvCxnSpPr>
            <a:cxnSpLocks/>
          </p:cNvCxnSpPr>
          <p:nvPr/>
        </p:nvCxnSpPr>
        <p:spPr>
          <a:xfrm flipV="1">
            <a:off x="1080524" y="2743223"/>
            <a:ext cx="0" cy="52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F9986B-B12F-F948-AF81-A2DEFC6EBD64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074041" y="2598373"/>
            <a:ext cx="751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56FE3-00BD-AA43-948C-3EE37F4A7B5A}"/>
              </a:ext>
            </a:extLst>
          </p:cNvPr>
          <p:cNvSpPr txBox="1"/>
          <p:nvPr/>
        </p:nvSpPr>
        <p:spPr>
          <a:xfrm>
            <a:off x="2520684" y="2459874"/>
            <a:ext cx="553357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1"/>
                </a:solidFill>
              </a:rPr>
              <a:t>build</a:t>
            </a:r>
            <a:endParaRPr kumimoji="1"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6AE7C2-CC96-9F4D-968E-2B2DCF85964A}"/>
              </a:ext>
            </a:extLst>
          </p:cNvPr>
          <p:cNvSpPr/>
          <p:nvPr/>
        </p:nvSpPr>
        <p:spPr>
          <a:xfrm>
            <a:off x="6216868" y="2113922"/>
            <a:ext cx="1728193" cy="15179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K8s</a:t>
            </a: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517490-9ADB-9A47-96E8-DBC321EC0A24}"/>
              </a:ext>
            </a:extLst>
          </p:cNvPr>
          <p:cNvSpPr txBox="1"/>
          <p:nvPr/>
        </p:nvSpPr>
        <p:spPr>
          <a:xfrm>
            <a:off x="1139536" y="379986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플랫폼 자동화 가능한 부분들은</a:t>
            </a:r>
            <a:endParaRPr kumimoji="1" lang="en-US" altLang="ko-KR" sz="1000" dirty="0"/>
          </a:p>
          <a:p>
            <a:r>
              <a:rPr kumimoji="1" lang="ko-KR" altLang="en-US" sz="1000" dirty="0"/>
              <a:t>플랫폼 제공 설정 파일로 따로 분리하여 관리</a:t>
            </a:r>
            <a:endParaRPr kumimoji="1" lang="en-US" altLang="ko-KR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A76E9E-AFE8-A849-896E-22D9CEAEBE88}"/>
              </a:ext>
            </a:extLst>
          </p:cNvPr>
          <p:cNvSpPr/>
          <p:nvPr/>
        </p:nvSpPr>
        <p:spPr>
          <a:xfrm>
            <a:off x="6477055" y="2458928"/>
            <a:ext cx="1128351" cy="29961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bg1"/>
                </a:solidFill>
              </a:rPr>
              <a:t>ConfigMap</a:t>
            </a:r>
            <a:endParaRPr kumimoji="1"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94F379-722D-EC49-8B92-114F4AF27A3A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5553898" y="2598373"/>
            <a:ext cx="923157" cy="1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E42700-6D71-4748-A1FD-2034537563F7}"/>
              </a:ext>
            </a:extLst>
          </p:cNvPr>
          <p:cNvSpPr/>
          <p:nvPr/>
        </p:nvSpPr>
        <p:spPr>
          <a:xfrm>
            <a:off x="6477055" y="3186008"/>
            <a:ext cx="1128351" cy="29961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</a:rPr>
              <a:t>Deployment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00493A-74E7-7A49-88B9-DD0352CB0F29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7041231" y="2758546"/>
            <a:ext cx="0" cy="4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03F5CD-09CC-6142-BDC0-57771B84FAB2}"/>
              </a:ext>
            </a:extLst>
          </p:cNvPr>
          <p:cNvSpPr txBox="1"/>
          <p:nvPr/>
        </p:nvSpPr>
        <p:spPr>
          <a:xfrm>
            <a:off x="1367984" y="633728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FF0000"/>
                </a:solidFill>
              </a:rPr>
              <a:t>플랫폼 설정 영역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66511B-55D2-F744-BEE2-260E8254892D}"/>
              </a:ext>
            </a:extLst>
          </p:cNvPr>
          <p:cNvSpPr txBox="1"/>
          <p:nvPr/>
        </p:nvSpPr>
        <p:spPr>
          <a:xfrm>
            <a:off x="5085745" y="603019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사용자 설정 영역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79F08B9-3F7A-5245-831A-6D206C91F11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899760" y="4876366"/>
            <a:ext cx="0" cy="4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>
            <a:extLst>
              <a:ext uri="{FF2B5EF4-FFF2-40B4-BE49-F238E27FC236}">
                <a16:creationId xmlns:a16="http://schemas.microsoft.com/office/drawing/2014/main" id="{16BF830B-7C37-5A46-B3D5-41FDFDCC860C}"/>
              </a:ext>
            </a:extLst>
          </p:cNvPr>
          <p:cNvSpPr/>
          <p:nvPr/>
        </p:nvSpPr>
        <p:spPr>
          <a:xfrm>
            <a:off x="443620" y="2037030"/>
            <a:ext cx="7930835" cy="4344298"/>
          </a:xfrm>
          <a:custGeom>
            <a:avLst/>
            <a:gdLst>
              <a:gd name="connsiteX0" fmla="*/ 3693814 w 7930835"/>
              <a:gd name="connsiteY0" fmla="*/ 4200808 h 4200808"/>
              <a:gd name="connsiteX1" fmla="*/ 3693814 w 7930835"/>
              <a:gd name="connsiteY1" fmla="*/ 1801639 h 4200808"/>
              <a:gd name="connsiteX2" fmla="*/ 7930835 w 7930835"/>
              <a:gd name="connsiteY2" fmla="*/ 1801639 h 4200808"/>
              <a:gd name="connsiteX3" fmla="*/ 7930835 w 7930835"/>
              <a:gd name="connsiteY3" fmla="*/ 0 h 4200808"/>
              <a:gd name="connsiteX4" fmla="*/ 0 w 7930835"/>
              <a:gd name="connsiteY4" fmla="*/ 9053 h 4200808"/>
              <a:gd name="connsiteX5" fmla="*/ 0 w 7930835"/>
              <a:gd name="connsiteY5" fmla="*/ 4119326 h 4200808"/>
              <a:gd name="connsiteX6" fmla="*/ 3711921 w 7930835"/>
              <a:gd name="connsiteY6" fmla="*/ 4119326 h 420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0835" h="4200808">
                <a:moveTo>
                  <a:pt x="3693814" y="4200808"/>
                </a:moveTo>
                <a:lnTo>
                  <a:pt x="3693814" y="1801639"/>
                </a:lnTo>
                <a:lnTo>
                  <a:pt x="7930835" y="1801639"/>
                </a:lnTo>
                <a:lnTo>
                  <a:pt x="7930835" y="0"/>
                </a:lnTo>
                <a:lnTo>
                  <a:pt x="0" y="9053"/>
                </a:lnTo>
                <a:lnTo>
                  <a:pt x="0" y="4119326"/>
                </a:lnTo>
                <a:lnTo>
                  <a:pt x="3711921" y="4119326"/>
                </a:lnTo>
              </a:path>
            </a:pathLst>
          </a:cu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06168E-E860-9340-8AAA-126EFEFA8974}"/>
              </a:ext>
            </a:extLst>
          </p:cNvPr>
          <p:cNvSpPr txBox="1"/>
          <p:nvPr/>
        </p:nvSpPr>
        <p:spPr>
          <a:xfrm>
            <a:off x="7047256" y="4744117"/>
            <a:ext cx="2222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ym typeface="Wingdings" pitchFamily="2" charset="2"/>
              </a:rPr>
              <a:t>application.yml</a:t>
            </a:r>
            <a:r>
              <a:rPr kumimoji="1" lang="ko-KR" altLang="en-US" sz="1000" dirty="0">
                <a:sym typeface="Wingdings" pitchFamily="2" charset="2"/>
              </a:rPr>
              <a:t> 파일의 수정을 통해</a:t>
            </a:r>
            <a:endParaRPr kumimoji="1" lang="en-US" altLang="ko-KR" sz="1000" dirty="0"/>
          </a:p>
          <a:p>
            <a:r>
              <a:rPr kumimoji="1" lang="en-US" altLang="ko-KR" sz="1000" dirty="0"/>
              <a:t>Hibernate</a:t>
            </a:r>
            <a:r>
              <a:rPr kumimoji="1" lang="ko-KR" altLang="en-US" sz="1000" dirty="0"/>
              <a:t> 설정 자동 주입</a:t>
            </a:r>
            <a:endParaRPr kumimoji="1" lang="en-US" altLang="ko-KR" sz="1000" dirty="0"/>
          </a:p>
          <a:p>
            <a:r>
              <a:rPr kumimoji="1" lang="en-US" altLang="ko-KR" sz="1000" dirty="0"/>
              <a:t>(@Auto-configuration)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67752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r>
              <a:rPr kumimoji="1" lang="ko-KR" altLang="en-US" dirty="0"/>
              <a:t>사용자 설정 영역과 플랫폼 설정 영역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944666"/>
          </a:xfrm>
        </p:spPr>
        <p:txBody>
          <a:bodyPr/>
          <a:lstStyle/>
          <a:p>
            <a:r>
              <a:rPr kumimoji="1" lang="ko-KR" altLang="en-US" dirty="0"/>
              <a:t>플랫폼 설정 영역 파일을 이용해서 </a:t>
            </a:r>
            <a:r>
              <a:rPr kumimoji="1" lang="en-US" altLang="ko-KR" dirty="0" err="1"/>
              <a:t>ConfigMap</a:t>
            </a:r>
            <a:r>
              <a:rPr kumimoji="1" lang="ko-KR" altLang="en-US" dirty="0"/>
              <a:t> 형태로 </a:t>
            </a:r>
            <a:r>
              <a:rPr kumimoji="1" lang="en-US" altLang="ko-KR" dirty="0"/>
              <a:t>k8s</a:t>
            </a:r>
            <a:r>
              <a:rPr kumimoji="1" lang="ko-KR" altLang="en-US" dirty="0"/>
              <a:t>에 배포</a:t>
            </a:r>
            <a:endParaRPr kumimoji="1" lang="en-US" altLang="ko-KR" dirty="0"/>
          </a:p>
          <a:p>
            <a:r>
              <a:rPr kumimoji="1" lang="en-US" altLang="ko-KR" dirty="0"/>
              <a:t>Application </a:t>
            </a:r>
            <a:r>
              <a:rPr kumimoji="1" lang="ko-KR" altLang="en-US" dirty="0"/>
              <a:t>배포 시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ConfigMap</a:t>
            </a:r>
            <a:r>
              <a:rPr kumimoji="1" lang="ko-KR" altLang="en-US" dirty="0"/>
              <a:t>에 설정된 값을 이용함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48856" y="2890310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</a:t>
            </a:r>
            <a:r>
              <a:rPr kumimoji="1" lang="ko-KR" altLang="en-US" sz="1200" b="1" dirty="0"/>
              <a:t>의존성 설정</a:t>
            </a:r>
            <a:endParaRPr kumimoji="1"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48856" y="4125722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 </a:t>
            </a:r>
            <a:r>
              <a:rPr kumimoji="1" lang="ko-KR" altLang="en-US" sz="1200" b="1" dirty="0"/>
              <a:t>사용자 설정 영역과 플랫폼 설정 영역 명시적 구분</a:t>
            </a:r>
            <a:endParaRPr kumimoji="1" lang="en-US" altLang="ko-KR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DF758-5A5E-794A-A688-943617BEBCA2}"/>
              </a:ext>
            </a:extLst>
          </p:cNvPr>
          <p:cNvSpPr/>
          <p:nvPr/>
        </p:nvSpPr>
        <p:spPr>
          <a:xfrm>
            <a:off x="393688" y="1484741"/>
            <a:ext cx="4199271" cy="13197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9930F-28DB-AC49-A060-BBB462A2E0BC}"/>
              </a:ext>
            </a:extLst>
          </p:cNvPr>
          <p:cNvSpPr/>
          <p:nvPr/>
        </p:nvSpPr>
        <p:spPr>
          <a:xfrm>
            <a:off x="580814" y="2082390"/>
            <a:ext cx="1261332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4A048-18FC-324A-94D2-E8C1711ED08E}"/>
              </a:ext>
            </a:extLst>
          </p:cNvPr>
          <p:cNvSpPr/>
          <p:nvPr/>
        </p:nvSpPr>
        <p:spPr>
          <a:xfrm>
            <a:off x="690018" y="2325001"/>
            <a:ext cx="1008112" cy="2813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B05883-BAAA-FE41-A072-FB73F1340135}"/>
              </a:ext>
            </a:extLst>
          </p:cNvPr>
          <p:cNvSpPr/>
          <p:nvPr/>
        </p:nvSpPr>
        <p:spPr>
          <a:xfrm>
            <a:off x="582913" y="1567644"/>
            <a:ext cx="937964" cy="216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800" dirty="0" err="1">
                <a:solidFill>
                  <a:schemeClr val="tx1"/>
                </a:solidFill>
              </a:rPr>
              <a:t>ConfigMap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AEFF6-CE31-9640-BFAB-D60C7D949305}"/>
              </a:ext>
            </a:extLst>
          </p:cNvPr>
          <p:cNvSpPr txBox="1"/>
          <p:nvPr/>
        </p:nvSpPr>
        <p:spPr>
          <a:xfrm>
            <a:off x="414765" y="1815780"/>
            <a:ext cx="1754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/>
              <a:t>ConfigMap</a:t>
            </a:r>
            <a:r>
              <a:rPr kumimoji="1" lang="ko-KR" altLang="en-US" sz="800" dirty="0"/>
              <a:t> 설정을 통해 </a:t>
            </a:r>
            <a:r>
              <a:rPr kumimoji="1" lang="en-US" altLang="ko-KR" sz="800" dirty="0"/>
              <a:t>App </a:t>
            </a:r>
            <a:r>
              <a:rPr kumimoji="1" lang="ko-KR" altLang="en-US" sz="800" dirty="0"/>
              <a:t>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406C3-FCAF-9442-B17A-F4A0F1FE167C}"/>
              </a:ext>
            </a:extLst>
          </p:cNvPr>
          <p:cNvSpPr/>
          <p:nvPr/>
        </p:nvSpPr>
        <p:spPr>
          <a:xfrm>
            <a:off x="3249368" y="2082390"/>
            <a:ext cx="1261332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Backing Service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F23779-FD44-1541-95F6-B9FDDFB293C4}"/>
              </a:ext>
            </a:extLst>
          </p:cNvPr>
          <p:cNvSpPr/>
          <p:nvPr/>
        </p:nvSpPr>
        <p:spPr>
          <a:xfrm>
            <a:off x="3355239" y="2326042"/>
            <a:ext cx="1008112" cy="2813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MariaDB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663F50-1C15-274C-A578-9E970887F3A2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1698130" y="2465654"/>
            <a:ext cx="1657109" cy="1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D47CA5A-D7C9-A442-A84D-91AA4FCB8045}"/>
              </a:ext>
            </a:extLst>
          </p:cNvPr>
          <p:cNvSpPr/>
          <p:nvPr/>
        </p:nvSpPr>
        <p:spPr>
          <a:xfrm>
            <a:off x="238800" y="1436888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1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73F885-B28C-6749-BB9E-7FCAAE8F95C8}"/>
              </a:ext>
            </a:extLst>
          </p:cNvPr>
          <p:cNvSpPr txBox="1"/>
          <p:nvPr/>
        </p:nvSpPr>
        <p:spPr>
          <a:xfrm>
            <a:off x="4848856" y="4419560"/>
            <a:ext cx="4663456" cy="96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플랫폼 설정 영역과 사용자 설정 영역에 대한 파일의 분리해서 관리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사용자는 플랫폼 설정 영역 파일에 대해 관여하지 않고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위한</a:t>
            </a:r>
            <a:b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설정 파일만 수정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13EBA80-2284-0247-84C1-E155D2CE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" y="2994380"/>
            <a:ext cx="2586023" cy="42142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D8D2FEF-C1EA-F94A-8D25-08E11A49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7" y="3412372"/>
            <a:ext cx="2586024" cy="659183"/>
          </a:xfrm>
          <a:prstGeom prst="rect">
            <a:avLst/>
          </a:prstGeom>
        </p:spPr>
      </p:pic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4EBEE57-0EB5-4D47-8A99-E955C8839903}"/>
              </a:ext>
            </a:extLst>
          </p:cNvPr>
          <p:cNvSpPr/>
          <p:nvPr/>
        </p:nvSpPr>
        <p:spPr>
          <a:xfrm>
            <a:off x="228602" y="2836144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2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8F4BBD-7E76-C842-99D9-8A23D50150DF}"/>
              </a:ext>
            </a:extLst>
          </p:cNvPr>
          <p:cNvSpPr txBox="1"/>
          <p:nvPr/>
        </p:nvSpPr>
        <p:spPr>
          <a:xfrm>
            <a:off x="4848856" y="1678092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플랫폼의 </a:t>
            </a:r>
            <a:r>
              <a:rPr kumimoji="1" lang="en-US" altLang="ko-KR" sz="1200" b="1" dirty="0" err="1"/>
              <a:t>ConfigMap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App</a:t>
            </a:r>
            <a:r>
              <a:rPr kumimoji="1" lang="ko-KR" altLang="en-US" sz="1200" b="1" dirty="0"/>
              <a:t> 배포</a:t>
            </a:r>
            <a:endParaRPr kumimoji="1" lang="en-US" altLang="ko-KR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DC918A-5248-4C41-B458-D4DF0F370759}"/>
              </a:ext>
            </a:extLst>
          </p:cNvPr>
          <p:cNvSpPr txBox="1"/>
          <p:nvPr/>
        </p:nvSpPr>
        <p:spPr>
          <a:xfrm>
            <a:off x="4848856" y="1996196"/>
            <a:ext cx="3717684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ConfigMap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구동에 필요한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정의 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해당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Parameter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명시된 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ConfigMap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통해 구동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BD1E1-E3CC-A34F-90DA-914AB67DDB7D}"/>
              </a:ext>
            </a:extLst>
          </p:cNvPr>
          <p:cNvSpPr txBox="1"/>
          <p:nvPr/>
        </p:nvSpPr>
        <p:spPr>
          <a:xfrm>
            <a:off x="4848856" y="3184148"/>
            <a:ext cx="4095993" cy="75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Spring-boot-starter-data-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jpa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maraidb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-java-client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의존성 설정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영역 설정은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AutoConfiguration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통해 주입</a:t>
            </a:r>
            <a:b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사용자는 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application.yml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파일만 수정하면 자동 주입됨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DF6AA7-361A-E84A-93D3-907344D47986}"/>
              </a:ext>
            </a:extLst>
          </p:cNvPr>
          <p:cNvSpPr txBox="1"/>
          <p:nvPr/>
        </p:nvSpPr>
        <p:spPr>
          <a:xfrm>
            <a:off x="1727223" y="2639238"/>
            <a:ext cx="16450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플랫폼 </a:t>
            </a:r>
            <a:r>
              <a:rPr kumimoji="1" lang="en-US" altLang="ko-KR" sz="800" dirty="0"/>
              <a:t>Backing DB </a:t>
            </a:r>
            <a:r>
              <a:rPr kumimoji="1" lang="ko-KR" altLang="en-US" sz="800" dirty="0"/>
              <a:t>서비스 연결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0B6143-F738-9849-B066-45D1C3B574D7}"/>
              </a:ext>
            </a:extLst>
          </p:cNvPr>
          <p:cNvSpPr/>
          <p:nvPr/>
        </p:nvSpPr>
        <p:spPr>
          <a:xfrm>
            <a:off x="2434346" y="1567644"/>
            <a:ext cx="1754007" cy="23172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Application-platform-</a:t>
            </a:r>
            <a:r>
              <a:rPr kumimoji="1" lang="en-US" altLang="ko-KR" sz="800" dirty="0" err="1">
                <a:solidFill>
                  <a:schemeClr val="tx1"/>
                </a:solidFill>
              </a:rPr>
              <a:t>mariadb.yml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954B08-D8CA-E140-BBBA-B5BDC2F9D78D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flipH="1" flipV="1">
            <a:off x="1520877" y="1675728"/>
            <a:ext cx="913469" cy="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2F43DB-AF98-0846-B863-FB8C88C057E6}"/>
              </a:ext>
            </a:extLst>
          </p:cNvPr>
          <p:cNvSpPr txBox="1"/>
          <p:nvPr/>
        </p:nvSpPr>
        <p:spPr>
          <a:xfrm>
            <a:off x="1570099" y="1481775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/>
              <a:t>Kustomize</a:t>
            </a:r>
            <a:r>
              <a:rPr kumimoji="1" lang="en-US" altLang="ko-KR" sz="800" dirty="0"/>
              <a:t> build</a:t>
            </a:r>
            <a:endParaRPr kumimoji="1" lang="ko-KR" altLang="en-US" sz="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7BD6E3-060A-184B-A9DC-DAC180E66C3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51895" y="1783812"/>
            <a:ext cx="0" cy="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69FDCD9-23DC-E340-97D8-1194B1728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5" y="4235400"/>
            <a:ext cx="2004867" cy="251939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DD7E688-314E-5145-95F8-56061CB8C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602" y="5373888"/>
            <a:ext cx="2966864" cy="1389032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A2C2ED7-BC9F-B841-8934-19EC3267600C}"/>
              </a:ext>
            </a:extLst>
          </p:cNvPr>
          <p:cNvSpPr/>
          <p:nvPr/>
        </p:nvSpPr>
        <p:spPr>
          <a:xfrm>
            <a:off x="2274055" y="5235511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3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57ACB1-4850-F841-B8D0-01EF767012F8}"/>
              </a:ext>
            </a:extLst>
          </p:cNvPr>
          <p:cNvSpPr txBox="1"/>
          <p:nvPr/>
        </p:nvSpPr>
        <p:spPr>
          <a:xfrm>
            <a:off x="2692918" y="4319548"/>
            <a:ext cx="976549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사용자 설정 영역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B8D577-0240-2F49-8020-7C4267A415DD}"/>
              </a:ext>
            </a:extLst>
          </p:cNvPr>
          <p:cNvSpPr txBox="1"/>
          <p:nvPr/>
        </p:nvSpPr>
        <p:spPr>
          <a:xfrm>
            <a:off x="3051826" y="4697059"/>
            <a:ext cx="976549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플랫폼 설정 영역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0D42ADC-AB84-004E-B02E-2AFFFD3F61A7}"/>
              </a:ext>
            </a:extLst>
          </p:cNvPr>
          <p:cNvCxnSpPr>
            <a:stCxn id="49" idx="1"/>
          </p:cNvCxnSpPr>
          <p:nvPr/>
        </p:nvCxnSpPr>
        <p:spPr>
          <a:xfrm flipH="1">
            <a:off x="2360712" y="4427270"/>
            <a:ext cx="332206" cy="225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54F1A7E-26C2-DD41-9BF6-EBA56C352725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540101" y="4912503"/>
            <a:ext cx="0" cy="46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플랫폼 설정 영역에 대한 </a:t>
            </a:r>
            <a:r>
              <a:rPr kumimoji="1" lang="en-US" altLang="ko-KR" dirty="0" err="1"/>
              <a:t>Parmater</a:t>
            </a:r>
            <a:r>
              <a:rPr kumimoji="1" lang="ko-KR" altLang="en-US" dirty="0"/>
              <a:t>와 사용자 설정 영역에 대해 명시적으로 분류가 필요함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78092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개발자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 관리하는 설정 영역과 플랫폼 설정 영역의 명시적인 분리를 통해 사용자는 플랫폼에서 제공하는 </a:t>
            </a:r>
            <a:r>
              <a:rPr kumimoji="1" lang="en-US" altLang="ko-KR" sz="1600" dirty="0"/>
              <a:t>Backing DB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사용하기 위한 추가적인 설정 작업이 필요 없음</a:t>
            </a:r>
            <a:endParaRPr kumimoji="1"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사용자가 로컬에서 개발 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로컬 </a:t>
            </a:r>
            <a:r>
              <a:rPr kumimoji="1" lang="en-US" altLang="ko-KR" sz="1600" dirty="0"/>
              <a:t>DB </a:t>
            </a:r>
            <a:r>
              <a:rPr kumimoji="1" lang="ko-KR" altLang="en-US" sz="1600" dirty="0"/>
              <a:t>설정 파일을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별도로 관리해야 함</a:t>
            </a:r>
            <a:r>
              <a:rPr kumimoji="1" lang="en-US" altLang="ko-KR" sz="1600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플랫폼 운영 팀에서 플랫폼 설정 영역 파일에 대한 업데이트가 필요할 경우 사용자 </a:t>
            </a:r>
            <a:r>
              <a:rPr kumimoji="1" lang="en-US" altLang="ko-KR" sz="1600" dirty="0"/>
              <a:t>PC</a:t>
            </a:r>
            <a:r>
              <a:rPr kumimoji="1" lang="ko-KR" altLang="en-US" sz="1600" dirty="0"/>
              <a:t> 로컬에 존재하는 플랫폼 설정 파일에 대한 업데이트 이슈가 있음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동시에 업데이트 할 수는 없지만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플랫폼 설정 영역에 대한 파일은 </a:t>
            </a:r>
            <a:r>
              <a:rPr kumimoji="1" lang="en-US" altLang="ko-KR" sz="1600" dirty="0">
                <a:sym typeface="Wingdings" pitchFamily="2" charset="2"/>
              </a:rPr>
              <a:t>Git Sub-module</a:t>
            </a:r>
            <a:r>
              <a:rPr kumimoji="1" lang="ko-KR" altLang="en-US" sz="1600" dirty="0">
                <a:sym typeface="Wingdings" pitchFamily="2" charset="2"/>
              </a:rPr>
              <a:t>로 관리해서 일괄 업데이트 하는 방안 등이 필요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60973"/>
              </p:ext>
            </p:extLst>
          </p:nvPr>
        </p:nvGraphicFramePr>
        <p:xfrm>
          <a:off x="321420" y="908720"/>
          <a:ext cx="9312100" cy="5436272"/>
        </p:xfrm>
        <a:graphic>
          <a:graphicData uri="http://schemas.openxmlformats.org/drawingml/2006/table">
            <a:tbl>
              <a:tblPr firstRow="1" firstCol="1" bandRow="1"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유형</a:t>
                      </a:r>
                      <a:endParaRPr sz="16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Library </a:t>
                      </a:r>
                      <a:r>
                        <a:rPr sz="16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활용</a:t>
                      </a:r>
                      <a:r>
                        <a:rPr sz="16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sz="16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패턴</a:t>
                      </a:r>
                      <a:endParaRPr sz="16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플랫폼 제공</a:t>
                      </a:r>
                      <a:endParaRPr sz="16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소스</a:t>
                      </a:r>
                      <a:r>
                        <a:rPr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코드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AutoConfiguration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Annotation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을 통해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JPA Hibernate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설정을 자동으로 주입해 준다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.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없음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Kubernetes </a:t>
                      </a:r>
                      <a:r>
                        <a:rPr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설정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없음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.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deployment.yml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service.yml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application-platform-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mariadb.yml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플랫폼 설정 영역 파일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)</a:t>
                      </a:r>
                    </a:p>
                    <a:p>
                      <a:pPr algn="l" defTabSz="914400">
                        <a:defRPr sz="1800"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kustomize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을 이용하여 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ConfigMap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으로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k8s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에 설정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deployment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시 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ConfigMap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설정으로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App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배포 됨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.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dependency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spring-boot-starter-data-</a:t>
                      </a:r>
                      <a:r>
                        <a:rPr lang="en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mariadb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-java-client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N/A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Application </a:t>
                      </a:r>
                      <a:r>
                        <a:rPr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설정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aplication.yml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에서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app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설정 기본값 주입 가능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application-platform-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mariadb.yml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과 같이 플랫폼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설정용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제공 파일은 분리해서 관리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  <a:p>
                      <a:pPr algn="l">
                        <a:defRPr sz="1800"/>
                      </a:pP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Backing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DB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서비스 접속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정보 제공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or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Helvetica Neue"/>
                        </a:rPr>
                        <a:t> 관리</a:t>
                      </a:r>
                      <a:endParaRPr sz="1200" b="0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https://github.com/cloudsvcdev/springboot-metric-pattern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Metric Exporter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https://github.com/cloudsvcdev/springboot-metric-exporter-pattern</a:t>
            </a: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87587</TotalTime>
  <Words>683</Words>
  <Application>Microsoft Macintosh PowerPoint</Application>
  <PresentationFormat>A4 용지(210x297mm)</PresentationFormat>
  <Paragraphs>134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궁서체 일반체</vt:lpstr>
      <vt:lpstr>Malgun Gothic</vt:lpstr>
      <vt:lpstr>Malgun Gothic</vt:lpstr>
      <vt:lpstr>HY견고딕</vt:lpstr>
      <vt:lpstr>Arial</vt:lpstr>
      <vt:lpstr>Helvetica Neue</vt:lpstr>
      <vt:lpstr>Tahoma</vt:lpstr>
      <vt:lpstr>1_Office 테마</vt:lpstr>
      <vt:lpstr>디자인 사용자 지정</vt:lpstr>
      <vt:lpstr>PowerPoint 프레젠테이션</vt:lpstr>
      <vt:lpstr>MariaDB Access Pattern</vt:lpstr>
      <vt:lpstr>패턴 정의 및 목적</vt:lpstr>
      <vt:lpstr>패턴 동작 구조</vt:lpstr>
      <vt:lpstr>패턴 동작 구조</vt:lpstr>
      <vt:lpstr>사용자 설정 영역과 플랫폼 설정 영역 분리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1402</cp:revision>
  <cp:lastPrinted>2020-02-17T09:24:03Z</cp:lastPrinted>
  <dcterms:created xsi:type="dcterms:W3CDTF">2015-05-26T08:56:36Z</dcterms:created>
  <dcterms:modified xsi:type="dcterms:W3CDTF">2020-04-02T07:19:09Z</dcterms:modified>
</cp:coreProperties>
</file>