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3"/>
  </p:notesMasterIdLst>
  <p:sldIdLst>
    <p:sldId id="515" r:id="rId3"/>
    <p:sldId id="605" r:id="rId4"/>
    <p:sldId id="582" r:id="rId5"/>
    <p:sldId id="614" r:id="rId6"/>
    <p:sldId id="608" r:id="rId7"/>
    <p:sldId id="613" r:id="rId8"/>
    <p:sldId id="607" r:id="rId9"/>
    <p:sldId id="609" r:id="rId10"/>
    <p:sldId id="606" r:id="rId11"/>
    <p:sldId id="612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4411" autoAdjust="0"/>
  </p:normalViewPr>
  <p:slideViewPr>
    <p:cSldViewPr showGuides="1">
      <p:cViewPr varScale="1">
        <p:scale>
          <a:sx n="111" d="100"/>
          <a:sy n="111" d="100"/>
        </p:scale>
        <p:origin x="1531" y="82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6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0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springboot-metric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=""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</a:t>
            </a:r>
            <a:r>
              <a:rPr kumimoji="0" lang="en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github.com/cloudsvcdev/</a:t>
            </a:r>
            <a:r>
              <a:rPr lang="en-US" sz="1600" u="sng" kern="0" dirty="0" err="1" smtClean="0">
                <a:hlinkClick r:id="rId2"/>
              </a:rPr>
              <a:t>springboot</a:t>
            </a:r>
            <a:r>
              <a:rPr lang="en-US" sz="1600" u="sng" kern="0" dirty="0" smtClean="0">
                <a:hlinkClick r:id="rId2"/>
              </a:rPr>
              <a:t>-message-channel-pattern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Message Channel Com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RabbitMQ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 smtClean="0"/>
              <a:t>Message Channel Com </a:t>
            </a:r>
            <a:r>
              <a:rPr kumimoji="1" lang="en-US" altLang="ko-KR" dirty="0"/>
              <a:t>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ko-KR" altLang="en-US" dirty="0" smtClean="0"/>
              <a:t>서비스들 간의 연결 및 통신을 위한 메커니즘을 패턴화하여 정의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dirty="0"/>
              <a:t>Modern Platform </a:t>
            </a:r>
            <a:r>
              <a:rPr lang="ko-KR" altLang="en-US" sz="1600" dirty="0"/>
              <a:t>에서 마이크로 </a:t>
            </a:r>
            <a:r>
              <a:rPr lang="ko-KR" altLang="en-US" sz="1600" dirty="0" smtClean="0"/>
              <a:t>서비스에서 발생하는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를 공유하여 데이터의 정합성을 유지하는데 활용하거나 타 서비스에 </a:t>
            </a:r>
            <a:r>
              <a:rPr lang="en-US" altLang="ko-KR" sz="1600" dirty="0" smtClean="0"/>
              <a:t>Message</a:t>
            </a:r>
            <a:r>
              <a:rPr lang="ko-KR" altLang="en-US" sz="1600" dirty="0" smtClean="0"/>
              <a:t>를 사용하여 명령을 실행하는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등의 다양한 필요성에 의해 </a:t>
            </a:r>
            <a:r>
              <a:rPr lang="en-US" altLang="ko-KR" sz="1600" dirty="0" smtClean="0"/>
              <a:t>Message Channel</a:t>
            </a:r>
            <a:r>
              <a:rPr lang="ko-KR" altLang="en-US" sz="1600" dirty="0" smtClean="0"/>
              <a:t>의 구성 및 사용 가이드를 </a:t>
            </a:r>
            <a:r>
              <a:rPr lang="ko-KR" altLang="en-US" sz="1600" dirty="0"/>
              <a:t>목적으로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Message Channel Com Pattern</a:t>
            </a:r>
            <a:r>
              <a:rPr lang="ko-KR" altLang="en-US" sz="1600" dirty="0" smtClean="0"/>
              <a:t>은 특정 </a:t>
            </a:r>
            <a:r>
              <a:rPr lang="en-US" altLang="ko-KR" sz="1600" dirty="0" smtClean="0"/>
              <a:t>Broker(</a:t>
            </a:r>
            <a:r>
              <a:rPr lang="en-US" altLang="ko-KR" sz="1600" dirty="0" err="1" smtClean="0"/>
              <a:t>RabbitMQ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사용하여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방식으로 </a:t>
            </a:r>
            <a:r>
              <a:rPr lang="en-US" altLang="ko-KR" sz="1600" dirty="0" smtClean="0"/>
              <a:t>Message</a:t>
            </a:r>
            <a:r>
              <a:rPr lang="ko-KR" altLang="en-US" sz="1600" dirty="0" smtClean="0"/>
              <a:t>를 공유한다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Message Channel</a:t>
            </a:r>
            <a:r>
              <a:rPr lang="ko-KR" altLang="en-US" sz="1600" dirty="0" smtClean="0"/>
              <a:t>을 원활히 사용하기 위해서는 서비스간 사전에 약속된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구조화된 </a:t>
            </a:r>
            <a:r>
              <a:rPr lang="en-US" altLang="ko-KR" sz="1600" dirty="0" smtClean="0"/>
              <a:t>Exchange, Queue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Naming Rule</a:t>
            </a:r>
            <a:r>
              <a:rPr lang="ko-KR" altLang="en-US" sz="1600" dirty="0" smtClean="0"/>
              <a:t>을 세우는 것이 중요하며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Topic</a:t>
            </a:r>
            <a:r>
              <a:rPr lang="ko-KR" altLang="en-US" sz="1600" dirty="0" smtClean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통해 다양한 방식으로 </a:t>
            </a:r>
            <a:r>
              <a:rPr lang="en-US" altLang="ko-KR" sz="1600" dirty="0" smtClean="0"/>
              <a:t>Message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Publishing, Subscribing 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Exchange, Queue, Routing Key Naming Rule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ko-KR" altLang="en-US" dirty="0" smtClean="0"/>
              <a:t>구조화된 </a:t>
            </a:r>
            <a:r>
              <a:rPr kumimoji="1" lang="en-US" altLang="ko-KR" dirty="0" smtClean="0"/>
              <a:t>Naming Rule </a:t>
            </a:r>
            <a:r>
              <a:rPr kumimoji="1" lang="ko-KR" altLang="en-US" dirty="0" smtClean="0"/>
              <a:t>전략을 통해 개발자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Service)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Platform</a:t>
            </a:r>
            <a:r>
              <a:rPr kumimoji="1" lang="ko-KR" altLang="en-US" dirty="0" smtClean="0"/>
              <a:t>에 포함된 다른 서비스에 </a:t>
            </a:r>
            <a:r>
              <a:rPr kumimoji="1" lang="en-US" altLang="ko-KR" dirty="0" smtClean="0"/>
              <a:t>Message</a:t>
            </a:r>
            <a:r>
              <a:rPr kumimoji="1" lang="ko-KR" altLang="en-US" dirty="0" smtClean="0"/>
              <a:t>를 전송하고 수신할 수 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5513457" y="4795478"/>
            <a:ext cx="411949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/>
              <a:t>3.</a:t>
            </a:r>
            <a:r>
              <a:rPr kumimoji="1" lang="ko-KR" altLang="en-US" sz="1200" b="1" dirty="0" smtClean="0"/>
              <a:t> </a:t>
            </a:r>
            <a:r>
              <a:rPr kumimoji="1" lang="en-US" altLang="ko-KR" sz="1200" b="1" dirty="0" smtClean="0"/>
              <a:t>Topic</a:t>
            </a:r>
            <a:endParaRPr kumimoji="1" lang="en-US" altLang="ko-KR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5529634" y="1833791"/>
            <a:ext cx="4093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200" dirty="0" smtClean="0"/>
              <a:t>서비스 당 </a:t>
            </a:r>
            <a:r>
              <a:rPr kumimoji="1" lang="en-US" altLang="ko-KR" sz="1200" dirty="0" smtClean="0"/>
              <a:t>1</a:t>
            </a:r>
            <a:r>
              <a:rPr kumimoji="1" lang="ko-KR" altLang="en-US" sz="1200" dirty="0" smtClean="0"/>
              <a:t>개이며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오직 </a:t>
            </a:r>
            <a:r>
              <a:rPr kumimoji="1" lang="en-US" altLang="ko-KR" sz="1200" dirty="0" smtClean="0"/>
              <a:t>publish </a:t>
            </a:r>
            <a:r>
              <a:rPr kumimoji="1" lang="ko-KR" altLang="en-US" sz="1200" dirty="0" smtClean="0"/>
              <a:t>용으로만 사용</a:t>
            </a:r>
            <a:endParaRPr kumimoji="1" lang="en-US" altLang="ko-KR" sz="12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{platform}.{service}.publish</a:t>
            </a:r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(ex) </a:t>
            </a:r>
            <a:r>
              <a:rPr kumimoji="1" lang="en-US" altLang="ko-KR" sz="1200" dirty="0" err="1" smtClean="0"/>
              <a:t>awesome.order.publish</a:t>
            </a:r>
            <a:endParaRPr kumimoji="1" lang="en-US" altLang="ko-KR" sz="1200" dirty="0" smtClean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(ex) </a:t>
            </a:r>
            <a:r>
              <a:rPr kumimoji="1" lang="en-US" altLang="ko-KR" sz="1200" dirty="0" err="1" smtClean="0"/>
              <a:t>awesome.payment.publish</a:t>
            </a:r>
            <a:endParaRPr kumimoji="1" lang="en-US" altLang="ko-KR" sz="12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5514028" y="1556792"/>
            <a:ext cx="411892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/>
              <a:t>1. Exchange</a:t>
            </a:r>
            <a:endParaRPr kumimoji="1" lang="en-US" altLang="ko-KR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5514028" y="3214496"/>
            <a:ext cx="411892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/>
              <a:t>2.</a:t>
            </a:r>
            <a:r>
              <a:rPr kumimoji="1" lang="ko-KR" altLang="en-US" sz="1200" b="1" dirty="0" smtClean="0"/>
              <a:t> </a:t>
            </a:r>
            <a:r>
              <a:rPr kumimoji="1" lang="en-US" altLang="ko-KR" sz="1200" b="1" dirty="0" smtClean="0"/>
              <a:t>Queue</a:t>
            </a:r>
            <a:endParaRPr kumimoji="1" lang="en-US" altLang="ko-KR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5513458" y="3518718"/>
            <a:ext cx="410980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200" dirty="0" smtClean="0"/>
              <a:t>필요에 따라 </a:t>
            </a:r>
            <a:r>
              <a:rPr kumimoji="1" lang="en-US" altLang="ko-KR" sz="1200" dirty="0" smtClean="0"/>
              <a:t>N</a:t>
            </a:r>
            <a:r>
              <a:rPr kumimoji="1" lang="ko-KR" altLang="en-US" sz="1200" dirty="0" smtClean="0"/>
              <a:t>개 생성 가능하나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smtClean="0"/>
              <a:t>Topic</a:t>
            </a:r>
            <a:r>
              <a:rPr kumimoji="1" lang="ko-KR" altLang="en-US" sz="1200" dirty="0" smtClean="0"/>
              <a:t>을 </a:t>
            </a:r>
            <a:r>
              <a:rPr kumimoji="1" lang="ko-KR" altLang="en-US" sz="1200" dirty="0" smtClean="0"/>
              <a:t>활용하면 </a:t>
            </a:r>
            <a:r>
              <a:rPr kumimoji="1" lang="en-US" altLang="ko-KR" sz="1200" dirty="0" smtClean="0"/>
              <a:t>Listener</a:t>
            </a:r>
            <a:r>
              <a:rPr kumimoji="1" lang="ko-KR" altLang="en-US" sz="1200" dirty="0" smtClean="0"/>
              <a:t>에서 분기하여 수신 가능</a:t>
            </a:r>
            <a:endParaRPr kumimoji="1" lang="en-US" altLang="ko-KR" sz="12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{platform}{service</a:t>
            </a:r>
            <a:r>
              <a:rPr kumimoji="1" lang="en-US" altLang="ko-KR" sz="1200" dirty="0" smtClean="0"/>
              <a:t>}.{class}.{method}</a:t>
            </a:r>
            <a:endParaRPr kumimoji="1" lang="en-US" altLang="ko-KR" sz="1200" dirty="0" smtClean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(ex) </a:t>
            </a:r>
            <a:r>
              <a:rPr kumimoji="1" lang="en-US" altLang="ko-KR" sz="1200" dirty="0" err="1" smtClean="0"/>
              <a:t>awesome.order.Subscriber.receiver</a:t>
            </a:r>
            <a:endParaRPr kumimoji="1"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5529633" y="5099700"/>
            <a:ext cx="4093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200" dirty="0" smtClean="0"/>
              <a:t>메시지를 수신 받는 서비스</a:t>
            </a:r>
            <a:r>
              <a:rPr kumimoji="1" lang="en-US" altLang="ko-KR" sz="1200" dirty="0" smtClean="0"/>
              <a:t>(queue)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Binding </a:t>
            </a:r>
            <a:r>
              <a:rPr kumimoji="1" lang="ko-KR" altLang="en-US" sz="1200" dirty="0" smtClean="0"/>
              <a:t>수행</a:t>
            </a:r>
            <a:endParaRPr kumimoji="1" lang="en-US" altLang="ko-KR" sz="12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Exchange – Queue </a:t>
            </a:r>
            <a:r>
              <a:rPr kumimoji="1" lang="ko-KR" altLang="en-US" sz="1200" dirty="0" smtClean="0"/>
              <a:t>를 </a:t>
            </a:r>
            <a:r>
              <a:rPr kumimoji="1" lang="en-US" altLang="ko-KR" sz="1200" dirty="0" smtClean="0"/>
              <a:t>Topic</a:t>
            </a:r>
            <a:r>
              <a:rPr kumimoji="1" lang="ko-KR" altLang="en-US" sz="1200" dirty="0" smtClean="0"/>
              <a:t>을 </a:t>
            </a:r>
            <a:r>
              <a:rPr kumimoji="1" lang="ko-KR" altLang="en-US" sz="1200" dirty="0" smtClean="0"/>
              <a:t>통해 </a:t>
            </a:r>
            <a:r>
              <a:rPr kumimoji="1" lang="en-US" altLang="ko-KR" sz="1200" dirty="0" smtClean="0"/>
              <a:t>Binding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err="1" smtClean="0"/>
              <a:t>QueueBinding</a:t>
            </a:r>
            <a:r>
              <a:rPr kumimoji="1" lang="en-US" altLang="ko-KR" sz="1200" dirty="0" smtClean="0"/>
              <a:t>(“</a:t>
            </a:r>
            <a:r>
              <a:rPr kumimoji="1" lang="en-US" altLang="ko-KR" sz="1200" dirty="0" err="1" smtClean="0"/>
              <a:t>exchangeName</a:t>
            </a:r>
            <a:r>
              <a:rPr kumimoji="1" lang="en-US" altLang="ko-KR" sz="1200" dirty="0" smtClean="0"/>
              <a:t>”, “</a:t>
            </a:r>
            <a:r>
              <a:rPr kumimoji="1" lang="en-US" altLang="ko-KR" sz="1200" dirty="0" err="1"/>
              <a:t>q</a:t>
            </a:r>
            <a:r>
              <a:rPr kumimoji="1" lang="en-US" altLang="ko-KR" sz="1200" dirty="0" err="1" smtClean="0"/>
              <a:t>ueueName</a:t>
            </a:r>
            <a:r>
              <a:rPr kumimoji="1" lang="en-US" altLang="ko-KR" sz="1200" dirty="0" smtClean="0"/>
              <a:t>”, </a:t>
            </a:r>
            <a:r>
              <a:rPr kumimoji="1" lang="en-US" altLang="ko-KR" sz="1200" dirty="0" smtClean="0"/>
              <a:t>“topic”)</a:t>
            </a:r>
            <a:endParaRPr kumimoji="1" lang="en-US" altLang="ko-KR" sz="12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{event}.{service}</a:t>
            </a:r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Exchange : </a:t>
            </a:r>
            <a:r>
              <a:rPr kumimoji="1" lang="en-US" altLang="ko-KR" sz="1200" dirty="0" err="1" smtClean="0"/>
              <a:t>awesome.order.publish</a:t>
            </a:r>
            <a:endParaRPr kumimoji="1" lang="en-US" altLang="ko-KR" sz="1200" dirty="0" smtClean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Queue : </a:t>
            </a:r>
            <a:r>
              <a:rPr kumimoji="1" lang="en-US" altLang="ko-KR" sz="1200" dirty="0" err="1" smtClean="0"/>
              <a:t>awesome.payment.Subscriber.receiver</a:t>
            </a:r>
            <a:endParaRPr kumimoji="1" lang="en-US" altLang="ko-KR" sz="1200" dirty="0" smtClean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Topic </a:t>
            </a:r>
            <a:r>
              <a:rPr kumimoji="1" lang="en-US" altLang="ko-KR" sz="1200" dirty="0" smtClean="0"/>
              <a:t>: </a:t>
            </a:r>
            <a:r>
              <a:rPr kumimoji="1" lang="en-US" altLang="ko-KR" sz="1200" dirty="0" err="1" smtClean="0"/>
              <a:t>orderCreate.</a:t>
            </a:r>
            <a:r>
              <a:rPr kumimoji="1" lang="en-US" altLang="ko-KR" sz="1200" dirty="0" err="1" smtClean="0"/>
              <a:t>order</a:t>
            </a:r>
            <a:endParaRPr kumimoji="1"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1296" y="1444941"/>
            <a:ext cx="104451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/>
              <a:t>Subscribe</a:t>
            </a:r>
            <a:endParaRPr lang="ko-KR" altLang="en-US" sz="1463" b="1" dirty="0"/>
          </a:p>
        </p:txBody>
      </p:sp>
      <p:sp>
        <p:nvSpPr>
          <p:cNvPr id="26" name="직사각형 25"/>
          <p:cNvSpPr/>
          <p:nvPr/>
        </p:nvSpPr>
        <p:spPr>
          <a:xfrm>
            <a:off x="1719276" y="2097798"/>
            <a:ext cx="2225612" cy="620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</a:rPr>
              <a:t>Exchange</a:t>
            </a:r>
            <a:endParaRPr lang="ko-KR" altLang="en-US" sz="1138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27612" y="2407922"/>
            <a:ext cx="2217275" cy="242374"/>
            <a:chOff x="9308634" y="4138874"/>
            <a:chExt cx="2728953" cy="298306"/>
          </a:xfrm>
        </p:grpSpPr>
        <p:sp>
          <p:nvSpPr>
            <p:cNvPr id="28" name="TextBox 27"/>
            <p:cNvSpPr txBox="1"/>
            <p:nvPr/>
          </p:nvSpPr>
          <p:spPr>
            <a:xfrm>
              <a:off x="9308634" y="4138874"/>
              <a:ext cx="2728953" cy="298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75" dirty="0"/>
                <a:t>platform.                         .publish</a:t>
              </a:r>
              <a:endParaRPr lang="ko-KR" altLang="en-US" sz="975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035266" y="4156052"/>
              <a:ext cx="1265428" cy="242641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75" dirty="0">
                  <a:solidFill>
                    <a:schemeClr val="tx1"/>
                  </a:solidFill>
                </a:rPr>
                <a:t>대상 </a:t>
              </a:r>
              <a:r>
                <a:rPr lang="en-US" altLang="ko-KR" sz="975" dirty="0">
                  <a:solidFill>
                    <a:schemeClr val="tx1"/>
                  </a:solidFill>
                </a:rPr>
                <a:t>Service </a:t>
              </a:r>
              <a:r>
                <a:rPr lang="ko-KR" altLang="en-US" sz="975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719276" y="3043540"/>
            <a:ext cx="2225612" cy="620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</a:rPr>
              <a:t>Queue</a:t>
            </a:r>
            <a:endParaRPr lang="ko-KR" altLang="en-US" sz="1138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0885" y="3328129"/>
            <a:ext cx="2069797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 err="1" smtClean="0"/>
              <a:t>platform.my_service.class.method</a:t>
            </a:r>
            <a:endParaRPr lang="ko-KR" altLang="en-US" sz="975" dirty="0"/>
          </a:p>
        </p:txBody>
      </p:sp>
      <p:sp>
        <p:nvSpPr>
          <p:cNvPr id="32" name="직사각형 31"/>
          <p:cNvSpPr/>
          <p:nvPr/>
        </p:nvSpPr>
        <p:spPr>
          <a:xfrm>
            <a:off x="2318001" y="2780275"/>
            <a:ext cx="1028160" cy="197146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75" dirty="0" smtClean="0">
                <a:solidFill>
                  <a:schemeClr val="tx1"/>
                </a:solidFill>
              </a:rPr>
              <a:t>Topic</a:t>
            </a:r>
            <a:endParaRPr lang="ko-KR" altLang="en-US" sz="975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6" idx="2"/>
            <a:endCxn id="32" idx="0"/>
          </p:cNvCxnSpPr>
          <p:nvPr/>
        </p:nvCxnSpPr>
        <p:spPr>
          <a:xfrm flipH="1">
            <a:off x="2832081" y="2718046"/>
            <a:ext cx="1" cy="6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0"/>
            <a:endCxn id="32" idx="2"/>
          </p:cNvCxnSpPr>
          <p:nvPr/>
        </p:nvCxnSpPr>
        <p:spPr>
          <a:xfrm flipH="1" flipV="1">
            <a:off x="2832081" y="2977421"/>
            <a:ext cx="1" cy="6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1296" y="4148427"/>
            <a:ext cx="83388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/>
              <a:t>Publish</a:t>
            </a:r>
            <a:endParaRPr lang="ko-KR" altLang="en-US" sz="1463" b="1" dirty="0"/>
          </a:p>
        </p:txBody>
      </p:sp>
      <p:sp>
        <p:nvSpPr>
          <p:cNvPr id="40" name="직사각형 39"/>
          <p:cNvSpPr/>
          <p:nvPr/>
        </p:nvSpPr>
        <p:spPr>
          <a:xfrm>
            <a:off x="1719275" y="4816594"/>
            <a:ext cx="2225612" cy="620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</a:rPr>
              <a:t>Exchange</a:t>
            </a:r>
            <a:endParaRPr lang="ko-KR" altLang="en-US" sz="1138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74971" y="5124350"/>
            <a:ext cx="1744388" cy="242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75" dirty="0" err="1" smtClean="0"/>
              <a:t>platform.my_service.publish</a:t>
            </a:r>
            <a:endParaRPr lang="ko-KR" altLang="en-US" sz="975" dirty="0"/>
          </a:p>
        </p:txBody>
      </p:sp>
      <p:sp>
        <p:nvSpPr>
          <p:cNvPr id="43" name="직사각형 42"/>
          <p:cNvSpPr/>
          <p:nvPr/>
        </p:nvSpPr>
        <p:spPr>
          <a:xfrm>
            <a:off x="2318000" y="5522582"/>
            <a:ext cx="1028160" cy="197146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75" dirty="0" smtClean="0">
                <a:solidFill>
                  <a:schemeClr val="tx1"/>
                </a:solidFill>
              </a:rPr>
              <a:t>Topic</a:t>
            </a:r>
            <a:endParaRPr lang="ko-KR" altLang="en-US" sz="975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40" idx="2"/>
            <a:endCxn id="43" idx="0"/>
          </p:cNvCxnSpPr>
          <p:nvPr/>
        </p:nvCxnSpPr>
        <p:spPr>
          <a:xfrm flipH="1">
            <a:off x="2832080" y="5436842"/>
            <a:ext cx="1" cy="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4" idx="0"/>
          </p:cNvCxnSpPr>
          <p:nvPr/>
        </p:nvCxnSpPr>
        <p:spPr>
          <a:xfrm flipV="1">
            <a:off x="2832080" y="5628346"/>
            <a:ext cx="0" cy="1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1846" y="1903328"/>
            <a:ext cx="1002762" cy="10027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?</a:t>
            </a:r>
            <a:endParaRPr kumimoji="1"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32920" y="2852283"/>
            <a:ext cx="1002762" cy="10027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1</a:t>
            </a:r>
            <a:endParaRPr kumimoji="1"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1846" y="4622969"/>
            <a:ext cx="1002762" cy="10027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3</a:t>
            </a:r>
            <a:endParaRPr kumimoji="1"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32920" y="5594590"/>
            <a:ext cx="1002762" cy="10027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?</a:t>
            </a:r>
            <a:endParaRPr kumimoji="1"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직선 화살표 연결선 50"/>
          <p:cNvCxnSpPr>
            <a:stCxn id="30" idx="3"/>
            <a:endCxn id="48" idx="2"/>
          </p:cNvCxnSpPr>
          <p:nvPr/>
        </p:nvCxnSpPr>
        <p:spPr>
          <a:xfrm>
            <a:off x="3944888" y="33536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6"/>
            <a:endCxn id="26" idx="1"/>
          </p:cNvCxnSpPr>
          <p:nvPr/>
        </p:nvCxnSpPr>
        <p:spPr>
          <a:xfrm>
            <a:off x="1424608" y="2404709"/>
            <a:ext cx="294668" cy="3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9" idx="6"/>
            <a:endCxn id="40" idx="1"/>
          </p:cNvCxnSpPr>
          <p:nvPr/>
        </p:nvCxnSpPr>
        <p:spPr>
          <a:xfrm>
            <a:off x="1424608" y="5124350"/>
            <a:ext cx="294667" cy="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719274" y="5791459"/>
            <a:ext cx="2225612" cy="6202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38" dirty="0">
                <a:solidFill>
                  <a:schemeClr val="tx1"/>
                </a:solidFill>
              </a:rPr>
              <a:t>Queue</a:t>
            </a:r>
            <a:endParaRPr lang="ko-KR" altLang="en-US" sz="1138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  <a:endCxn id="50" idx="2"/>
          </p:cNvCxnSpPr>
          <p:nvPr/>
        </p:nvCxnSpPr>
        <p:spPr>
          <a:xfrm flipV="1">
            <a:off x="3944886" y="6095971"/>
            <a:ext cx="288034" cy="5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73050" y="1762401"/>
            <a:ext cx="5111997" cy="221926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3050" y="4465886"/>
            <a:ext cx="5111997" cy="22754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5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en-US" altLang="ko-KR" dirty="0" err="1" smtClean="0"/>
              <a:t>Async</a:t>
            </a:r>
            <a:r>
              <a:rPr kumimoji="1" lang="en-US" altLang="ko-KR" dirty="0" smtClean="0"/>
              <a:t> Request / Response </a:t>
            </a:r>
            <a:r>
              <a:rPr kumimoji="1" lang="ko-KR" altLang="en-US" dirty="0" smtClean="0"/>
              <a:t>구조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1094882" y="4149080"/>
            <a:ext cx="113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Request </a:t>
            </a:r>
            <a:r>
              <a:rPr kumimoji="1" lang="ko-KR" altLang="en-US" sz="1200" b="1" dirty="0" smtClean="0"/>
              <a:t>전송</a:t>
            </a:r>
            <a:endParaRPr kumimoji="1" lang="en-US" altLang="ko-KR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387956" y="4149080"/>
            <a:ext cx="1238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Response </a:t>
            </a:r>
            <a:r>
              <a:rPr kumimoji="1" lang="ko-KR" altLang="en-US" sz="1200" b="1" dirty="0" smtClean="0"/>
              <a:t>전송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177136" y="4183663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094882" y="1772816"/>
            <a:ext cx="7704856" cy="1721832"/>
            <a:chOff x="1136576" y="1506250"/>
            <a:chExt cx="7704856" cy="1721832"/>
          </a:xfrm>
        </p:grpSpPr>
        <p:sp>
          <p:nvSpPr>
            <p:cNvPr id="7" name="타원 6"/>
            <p:cNvSpPr/>
            <p:nvPr/>
          </p:nvSpPr>
          <p:spPr>
            <a:xfrm>
              <a:off x="1136576" y="178792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Order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401272" y="178792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Payment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00872" y="1787922"/>
              <a:ext cx="2376264" cy="14401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73405" y="1506250"/>
              <a:ext cx="631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Broker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84" idx="3"/>
              <a:endCxn id="66" idx="1"/>
            </p:cNvCxnSpPr>
            <p:nvPr/>
          </p:nvCxnSpPr>
          <p:spPr>
            <a:xfrm flipV="1">
              <a:off x="2880314" y="2244816"/>
              <a:ext cx="1134605" cy="9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6" idx="3"/>
              <a:endCxn id="67" idx="1"/>
            </p:cNvCxnSpPr>
            <p:nvPr/>
          </p:nvCxnSpPr>
          <p:spPr>
            <a:xfrm flipV="1">
              <a:off x="4712867" y="2243366"/>
              <a:ext cx="456157" cy="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7" idx="4"/>
              <a:endCxn id="87" idx="1"/>
            </p:cNvCxnSpPr>
            <p:nvPr/>
          </p:nvCxnSpPr>
          <p:spPr>
            <a:xfrm>
              <a:off x="5889104" y="2243366"/>
              <a:ext cx="1224136" cy="10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4014919" y="2100800"/>
              <a:ext cx="69794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순서도: 직접 액세스 저장소 66"/>
            <p:cNvSpPr/>
            <p:nvPr/>
          </p:nvSpPr>
          <p:spPr>
            <a:xfrm>
              <a:off x="5169024" y="2097899"/>
              <a:ext cx="720080" cy="290933"/>
            </a:xfrm>
            <a:prstGeom prst="flowChartMagneticDrum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순서도: 직접 액세스 저장소 67"/>
            <p:cNvSpPr/>
            <p:nvPr/>
          </p:nvSpPr>
          <p:spPr>
            <a:xfrm>
              <a:off x="4014919" y="2690245"/>
              <a:ext cx="720080" cy="290933"/>
            </a:xfrm>
            <a:prstGeom prst="flowChartMagneticDrum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91156" y="2687353"/>
              <a:ext cx="697948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5" name="직선 화살표 연결선 74"/>
            <p:cNvCxnSpPr>
              <a:stCxn id="96" idx="1"/>
              <a:endCxn id="69" idx="3"/>
            </p:cNvCxnSpPr>
            <p:nvPr/>
          </p:nvCxnSpPr>
          <p:spPr>
            <a:xfrm flipH="1" flipV="1">
              <a:off x="5889104" y="2831369"/>
              <a:ext cx="1224136" cy="2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69" idx="1"/>
              <a:endCxn id="68" idx="4"/>
            </p:cNvCxnSpPr>
            <p:nvPr/>
          </p:nvCxnSpPr>
          <p:spPr>
            <a:xfrm flipH="1">
              <a:off x="4734999" y="2831369"/>
              <a:ext cx="456157" cy="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8" idx="1"/>
              <a:endCxn id="93" idx="3"/>
            </p:cNvCxnSpPr>
            <p:nvPr/>
          </p:nvCxnSpPr>
          <p:spPr>
            <a:xfrm flipH="1" flipV="1">
              <a:off x="2893263" y="2828385"/>
              <a:ext cx="1121656" cy="7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70102" y="1881596"/>
              <a:ext cx="12650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awesome.order.publish</a:t>
              </a:r>
              <a:endParaRPr lang="ko-KR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0102" y="2978343"/>
              <a:ext cx="1402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awesome.payment.publish</a:t>
              </a:r>
              <a:endParaRPr lang="ko-KR" altLang="en-US" sz="8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304250" y="2107084"/>
              <a:ext cx="576064" cy="29400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7113240" y="2107084"/>
              <a:ext cx="576064" cy="29400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80828" y="2041218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history.payment</a:t>
              </a:r>
              <a:endParaRPr lang="ko-KR" alt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01534" y="2835772"/>
              <a:ext cx="772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/>
                <a:t>history.order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17199" y="2681384"/>
              <a:ext cx="576064" cy="29400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7113240" y="2687177"/>
              <a:ext cx="576064" cy="29400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909172" y="417957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1125172" y="45463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Routing Key</a:t>
            </a:r>
            <a:r>
              <a:rPr kumimoji="1" lang="ko-KR" altLang="en-US" sz="1200" dirty="0" smtClean="0"/>
              <a:t>에 </a:t>
            </a:r>
            <a:r>
              <a:rPr kumimoji="1" lang="ko-KR" altLang="en-US" sz="1200" dirty="0" smtClean="0"/>
              <a:t>상대 </a:t>
            </a:r>
            <a:r>
              <a:rPr kumimoji="1" lang="ko-KR" altLang="en-US" sz="1200" dirty="0" smtClean="0"/>
              <a:t>서비스가 수신할 수 있도록 명시하여 </a:t>
            </a:r>
            <a:r>
              <a:rPr kumimoji="1" lang="ko-KR" altLang="en-US" sz="1200" dirty="0" smtClean="0"/>
              <a:t>메시지 전송</a:t>
            </a:r>
            <a:endParaRPr kumimoji="1" lang="en-US" altLang="ko-KR" sz="1200" dirty="0" smtClean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Subscriber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Response</a:t>
            </a:r>
            <a:r>
              <a:rPr kumimoji="1" lang="ko-KR" altLang="en-US" sz="1200" dirty="0" smtClean="0"/>
              <a:t>를 수신하여 처리</a:t>
            </a:r>
            <a:endParaRPr kumimoji="1" lang="en-US" altLang="ko-KR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1094882" y="544522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Sync </a:t>
            </a:r>
            <a:r>
              <a:rPr kumimoji="1" lang="ko-KR" altLang="en-US" sz="1200" dirty="0" smtClean="0"/>
              <a:t>방식의 </a:t>
            </a:r>
            <a:r>
              <a:rPr kumimoji="1" lang="en-US" altLang="ko-KR" sz="1200" dirty="0" smtClean="0"/>
              <a:t>Request/Response </a:t>
            </a:r>
            <a:r>
              <a:rPr kumimoji="1" lang="ko-KR" altLang="en-US" sz="1200" dirty="0" smtClean="0"/>
              <a:t>도 가능하나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성능상의 이유로 권장하지 않음</a:t>
            </a:r>
            <a:r>
              <a:rPr kumimoji="1" lang="en-US" altLang="ko-KR" sz="1200" dirty="0" smtClean="0"/>
              <a:t>.</a:t>
            </a:r>
            <a:endParaRPr kumimoji="1"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303101" y="454298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dirty="0" smtClean="0"/>
              <a:t>수신된 </a:t>
            </a:r>
            <a:r>
              <a:rPr kumimoji="1" lang="en-US" altLang="ko-KR" sz="1200" dirty="0" smtClean="0"/>
              <a:t>Request </a:t>
            </a:r>
            <a:r>
              <a:rPr kumimoji="1" lang="ko-KR" altLang="en-US" sz="1200" dirty="0" smtClean="0"/>
              <a:t>처리</a:t>
            </a:r>
            <a:endParaRPr kumimoji="1" lang="en-US" altLang="ko-KR" sz="1200" dirty="0" smtClean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Routing Key</a:t>
            </a:r>
            <a:r>
              <a:rPr kumimoji="1" lang="ko-KR" altLang="en-US" sz="1200" dirty="0" smtClean="0"/>
              <a:t>에 </a:t>
            </a:r>
            <a:r>
              <a:rPr kumimoji="1" lang="ko-KR" altLang="en-US" sz="1200" dirty="0" smtClean="0"/>
              <a:t>상대 서비스가 수신할 수 있도록 명시하여 결과 </a:t>
            </a:r>
            <a:r>
              <a:rPr kumimoji="1" lang="ko-KR" altLang="en-US" sz="1200" dirty="0" smtClean="0"/>
              <a:t>전송</a:t>
            </a:r>
            <a:endParaRPr kumimoji="1" lang="en-US" altLang="ko-KR" sz="1200" dirty="0"/>
          </a:p>
        </p:txBody>
      </p:sp>
      <p:sp>
        <p:nvSpPr>
          <p:cNvPr id="113" name="직사각형 112"/>
          <p:cNvSpPr/>
          <p:nvPr/>
        </p:nvSpPr>
        <p:spPr>
          <a:xfrm>
            <a:off x="2144688" y="2138901"/>
            <a:ext cx="5616624" cy="63566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144688" y="2868524"/>
            <a:ext cx="5616624" cy="59174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00313" y="1864089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344280" y="3466484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 smtClean="0"/>
              <a:t>2. Publish / Subscribe </a:t>
            </a:r>
            <a:r>
              <a:rPr kumimoji="1" lang="ko-KR" altLang="en-US" dirty="0" smtClean="0"/>
              <a:t>구조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1034278" y="4418930"/>
            <a:ext cx="262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Routing Key</a:t>
            </a:r>
            <a:r>
              <a:rPr kumimoji="1" lang="ko-KR" altLang="en-US" sz="1200" b="1" dirty="0" smtClean="0"/>
              <a:t>를 사용한 메시지 전송</a:t>
            </a:r>
            <a:endParaRPr kumimoji="1" lang="en-US" altLang="ko-KR" sz="1200" b="1" dirty="0"/>
          </a:p>
        </p:txBody>
      </p:sp>
      <p:sp>
        <p:nvSpPr>
          <p:cNvPr id="7" name="타원 6"/>
          <p:cNvSpPr/>
          <p:nvPr/>
        </p:nvSpPr>
        <p:spPr>
          <a:xfrm>
            <a:off x="1704404" y="1937398"/>
            <a:ext cx="1440160" cy="14401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</a:t>
            </a:r>
          </a:p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11506" y="1196752"/>
            <a:ext cx="905790" cy="905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</a:t>
            </a:r>
          </a:p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</p:txBody>
      </p:sp>
      <p:cxnSp>
        <p:nvCxnSpPr>
          <p:cNvPr id="20" name="직선 화살표 연결선 19"/>
          <p:cNvCxnSpPr>
            <a:stCxn id="84" idx="3"/>
            <a:endCxn id="66" idx="1"/>
          </p:cNvCxnSpPr>
          <p:nvPr/>
        </p:nvCxnSpPr>
        <p:spPr>
          <a:xfrm flipV="1">
            <a:off x="3451281" y="2657478"/>
            <a:ext cx="378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6" idx="3"/>
            <a:endCxn id="67" idx="1"/>
          </p:cNvCxnSpPr>
          <p:nvPr/>
        </p:nvCxnSpPr>
        <p:spPr>
          <a:xfrm flipV="1">
            <a:off x="4629375" y="1644125"/>
            <a:ext cx="395633" cy="10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30243" y="2510478"/>
            <a:ext cx="799132" cy="29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Exchange</a:t>
            </a:r>
            <a:endParaRPr kumimoji="1" lang="ko-KR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순서도: 직접 액세스 저장소 66"/>
          <p:cNvSpPr/>
          <p:nvPr/>
        </p:nvSpPr>
        <p:spPr>
          <a:xfrm>
            <a:off x="5025008" y="1498658"/>
            <a:ext cx="720080" cy="290933"/>
          </a:xfrm>
          <a:prstGeom prst="flowChartMagneticDrum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순서도: 직접 액세스 저장소 67"/>
          <p:cNvSpPr/>
          <p:nvPr/>
        </p:nvSpPr>
        <p:spPr>
          <a:xfrm>
            <a:off x="5025008" y="2513546"/>
            <a:ext cx="720080" cy="290933"/>
          </a:xfrm>
          <a:prstGeom prst="flowChartMagneticDrum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75217" y="2510478"/>
            <a:ext cx="576064" cy="2940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15873" y="1498658"/>
            <a:ext cx="576064" cy="2940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848568" y="444942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1064568" y="4816169"/>
            <a:ext cx="256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dirty="0" smtClean="0"/>
              <a:t>1:1 </a:t>
            </a:r>
            <a:r>
              <a:rPr kumimoji="1" lang="ko-KR" altLang="en-US" sz="1200" dirty="0" smtClean="0"/>
              <a:t>또는 </a:t>
            </a:r>
            <a:r>
              <a:rPr kumimoji="1" lang="en-US" altLang="ko-KR" sz="1200" dirty="0" smtClean="0"/>
              <a:t>1:N </a:t>
            </a:r>
            <a:r>
              <a:rPr kumimoji="1" lang="ko-KR" altLang="en-US" sz="1200" dirty="0" smtClean="0"/>
              <a:t>전송이 가능</a:t>
            </a:r>
            <a:endParaRPr kumimoji="1"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6711506" y="2208572"/>
            <a:ext cx="905790" cy="905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15873" y="2510478"/>
            <a:ext cx="576064" cy="2940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66" idx="3"/>
            <a:endCxn id="68" idx="1"/>
          </p:cNvCxnSpPr>
          <p:nvPr/>
        </p:nvCxnSpPr>
        <p:spPr>
          <a:xfrm>
            <a:off x="4629375" y="2657478"/>
            <a:ext cx="395633" cy="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7" idx="4"/>
            <a:endCxn id="87" idx="1"/>
          </p:cNvCxnSpPr>
          <p:nvPr/>
        </p:nvCxnSpPr>
        <p:spPr>
          <a:xfrm>
            <a:off x="5745088" y="1644125"/>
            <a:ext cx="57078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8" idx="4"/>
            <a:endCxn id="41" idx="1"/>
          </p:cNvCxnSpPr>
          <p:nvPr/>
        </p:nvCxnSpPr>
        <p:spPr>
          <a:xfrm flipV="1">
            <a:off x="5745088" y="2657479"/>
            <a:ext cx="57078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6711506" y="3220666"/>
            <a:ext cx="905790" cy="90579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Payment</a:t>
            </a:r>
          </a:p>
          <a:p>
            <a:pPr algn="ctr"/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15873" y="3522572"/>
            <a:ext cx="576064" cy="29400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순서도: 직접 액세스 저장소 71"/>
          <p:cNvSpPr/>
          <p:nvPr/>
        </p:nvSpPr>
        <p:spPr>
          <a:xfrm>
            <a:off x="5025008" y="3522298"/>
            <a:ext cx="720080" cy="290933"/>
          </a:xfrm>
          <a:prstGeom prst="flowChartMagneticDrum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화살표 연결선 38"/>
          <p:cNvCxnSpPr>
            <a:stCxn id="72" idx="4"/>
            <a:endCxn id="57" idx="1"/>
          </p:cNvCxnSpPr>
          <p:nvPr/>
        </p:nvCxnSpPr>
        <p:spPr>
          <a:xfrm>
            <a:off x="5745088" y="3667765"/>
            <a:ext cx="570785" cy="18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6" idx="3"/>
            <a:endCxn id="72" idx="1"/>
          </p:cNvCxnSpPr>
          <p:nvPr/>
        </p:nvCxnSpPr>
        <p:spPr>
          <a:xfrm>
            <a:off x="4629375" y="2657478"/>
            <a:ext cx="395633" cy="1010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25008" y="128662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awesome.cart.subscribe.</a:t>
            </a:r>
            <a:r>
              <a:rPr lang="en-US" altLang="ko-KR" sz="800" dirty="0" err="1" smtClean="0"/>
              <a:t>receive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25008" y="2298376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awesome.product.subscribe.receive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028145" y="3305321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awesome.payment.subscribe.receive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3109911" y="2300566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1"/>
                </a:solidFill>
              </a:rPr>
              <a:t>event.#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8767" y="280981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2"/>
                </a:solidFill>
              </a:rPr>
              <a:t>*.payment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01253" y="2208572"/>
            <a:ext cx="656745" cy="9057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55842" y="1987685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Routing Key</a:t>
            </a:r>
            <a:endParaRPr lang="ko-KR" altLang="en-US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C7F1839-FF7B-E44B-BFFC-13CC67D5948E}"/>
              </a:ext>
            </a:extLst>
          </p:cNvPr>
          <p:cNvSpPr txBox="1"/>
          <p:nvPr/>
        </p:nvSpPr>
        <p:spPr>
          <a:xfrm>
            <a:off x="1064388" y="5093168"/>
            <a:ext cx="256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dirty="0" smtClean="0"/>
              <a:t>특정 문자 </a:t>
            </a:r>
            <a:r>
              <a:rPr kumimoji="1" lang="en-US" altLang="ko-KR" sz="1200" dirty="0" smtClean="0"/>
              <a:t>(#, *) </a:t>
            </a:r>
            <a:r>
              <a:rPr kumimoji="1" lang="ko-KR" altLang="en-US" sz="1200" dirty="0" smtClean="0"/>
              <a:t>사용 시</a:t>
            </a:r>
            <a:endParaRPr kumimoji="1" lang="en-US" altLang="ko-KR" sz="1200" dirty="0" smtClean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 smtClean="0"/>
              <a:t># - 0</a:t>
            </a:r>
            <a:r>
              <a:rPr kumimoji="1" lang="ko-KR" altLang="en-US" sz="1200" dirty="0" smtClean="0"/>
              <a:t>개 이상의 단어 가능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(ex) event1.#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 smtClean="0"/>
              <a:t>* </a:t>
            </a:r>
            <a:r>
              <a:rPr kumimoji="1" lang="en-US" altLang="ko-KR" sz="1200" dirty="0"/>
              <a:t>- </a:t>
            </a:r>
            <a:r>
              <a:rPr kumimoji="1" lang="en-US" altLang="ko-KR" sz="1200" dirty="0" smtClean="0"/>
              <a:t>1</a:t>
            </a:r>
            <a:r>
              <a:rPr kumimoji="1" lang="ko-KR" altLang="en-US" sz="1200" dirty="0" smtClean="0"/>
              <a:t>개의 단어</a:t>
            </a:r>
            <a:r>
              <a:rPr kumimoji="1" lang="ko-KR" altLang="en-US" sz="1200" dirty="0"/>
              <a:t>만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/>
              <a:t>가능</a:t>
            </a:r>
            <a:r>
              <a:rPr kumimoji="1" lang="en-US" altLang="ko-KR" sz="1200" dirty="0"/>
              <a:t/>
            </a:r>
            <a:br>
              <a:rPr kumimoji="1" lang="en-US" altLang="ko-KR" sz="1200" dirty="0"/>
            </a:br>
            <a:r>
              <a:rPr kumimoji="1" lang="en-US" altLang="ko-KR" sz="1200" dirty="0"/>
              <a:t>(ex) </a:t>
            </a:r>
            <a:r>
              <a:rPr kumimoji="1" lang="en-US" altLang="ko-KR" sz="1200" dirty="0" smtClean="0"/>
              <a:t>*.app1</a:t>
            </a:r>
            <a:endParaRPr kumimoji="1"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5025008" y="4818129"/>
            <a:ext cx="4032448" cy="15631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2303" y="4936805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1192" y="4950893"/>
            <a:ext cx="4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1744" y="4950893"/>
            <a:ext cx="145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Routing Key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44371" y="5373340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err="1"/>
              <a:t>awesome.order.publish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 err="1" smtClean="0"/>
              <a:t>awesome.order.publish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 err="1"/>
              <a:t>awesome.order.publish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4348" y="5373340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err="1" smtClean="0"/>
              <a:t>awesome.cart.subscribe.receive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 err="1"/>
              <a:t>awesome.product.subscribe.receive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 err="1"/>
              <a:t>awesome.payment.subscribe.receive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977336" y="5373340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*.cart.#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*.product.#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*.payment.#</a:t>
            </a:r>
            <a:endParaRPr lang="ko-KR" altLang="en-US" sz="800" dirty="0"/>
          </a:p>
        </p:txBody>
      </p:sp>
      <p:cxnSp>
        <p:nvCxnSpPr>
          <p:cNvPr id="9" name="꺾인 연결선 8"/>
          <p:cNvCxnSpPr>
            <a:stCxn id="3" idx="1"/>
            <a:endCxn id="66" idx="2"/>
          </p:cNvCxnSpPr>
          <p:nvPr/>
        </p:nvCxnSpPr>
        <p:spPr>
          <a:xfrm rot="10800000">
            <a:off x="4229810" y="2804479"/>
            <a:ext cx="795199" cy="279525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45774" y="4442568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Exchange – Queue Binding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0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Kubernetes </a:t>
            </a:r>
            <a:r>
              <a:rPr kumimoji="1" lang="en-US" altLang="ko-KR" dirty="0" err="1" smtClean="0"/>
              <a:t>ConfigMap</a:t>
            </a:r>
            <a:r>
              <a:rPr kumimoji="1" lang="ko-KR" altLang="en-US" dirty="0" smtClean="0"/>
              <a:t>을 이용한 설정 자동화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Backing-</a:t>
            </a:r>
            <a:r>
              <a:rPr kumimoji="1" lang="en-US" altLang="ko-KR" dirty="0" err="1" smtClean="0"/>
              <a:t>servic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RabbitMQ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연결을 위한 설정 및 </a:t>
            </a:r>
            <a:r>
              <a:rPr kumimoji="1" lang="en-US" altLang="ko-KR" dirty="0" smtClean="0"/>
              <a:t>Message Channel(Exchange &amp; Queue &amp; </a:t>
            </a:r>
            <a:r>
              <a:rPr kumimoji="1" lang="en-US" altLang="ko-KR" dirty="0" err="1" smtClean="0"/>
              <a:t>RoutingKey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를 자동화하여 플랫폼에서 제공</a:t>
            </a:r>
            <a:endParaRPr kumimoji="1"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93DF758-5A5E-794A-A688-943617BEBCA2}"/>
              </a:ext>
            </a:extLst>
          </p:cNvPr>
          <p:cNvSpPr/>
          <p:nvPr/>
        </p:nvSpPr>
        <p:spPr>
          <a:xfrm>
            <a:off x="393689" y="1412776"/>
            <a:ext cx="3676392" cy="12070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Kubernetes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FE9930F-28DB-AC49-A060-BBB462A2E0BC}"/>
              </a:ext>
            </a:extLst>
          </p:cNvPr>
          <p:cNvSpPr/>
          <p:nvPr/>
        </p:nvSpPr>
        <p:spPr>
          <a:xfrm>
            <a:off x="580814" y="2010425"/>
            <a:ext cx="1261332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774A048-18FC-324A-94D2-E8C1711ED08E}"/>
              </a:ext>
            </a:extLst>
          </p:cNvPr>
          <p:cNvSpPr/>
          <p:nvPr/>
        </p:nvSpPr>
        <p:spPr>
          <a:xfrm>
            <a:off x="690018" y="2253036"/>
            <a:ext cx="1008112" cy="2813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5B05883-BAAA-FE41-A072-FB73F1340135}"/>
              </a:ext>
            </a:extLst>
          </p:cNvPr>
          <p:cNvSpPr/>
          <p:nvPr/>
        </p:nvSpPr>
        <p:spPr>
          <a:xfrm>
            <a:off x="580814" y="1456961"/>
            <a:ext cx="937964" cy="216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800" dirty="0" err="1">
                <a:solidFill>
                  <a:schemeClr val="tx1"/>
                </a:solidFill>
              </a:rPr>
              <a:t>ConfigMap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11">
            <a:extLst>
              <a:ext uri="{FF2B5EF4-FFF2-40B4-BE49-F238E27FC236}">
                <a16:creationId xmlns:a16="http://schemas.microsoft.com/office/drawing/2014/main" xmlns="" id="{0B15AD35-A99E-2441-80EE-6BBC46B1E8AC}"/>
              </a:ext>
            </a:extLst>
          </p:cNvPr>
          <p:cNvCxnSpPr>
            <a:cxnSpLocks/>
            <a:stCxn id="28" idx="2"/>
            <a:endCxn id="27" idx="1"/>
          </p:cNvCxnSpPr>
          <p:nvPr/>
        </p:nvCxnSpPr>
        <p:spPr>
          <a:xfrm rot="5400000">
            <a:off x="509627" y="1853520"/>
            <a:ext cx="720560" cy="359778"/>
          </a:xfrm>
          <a:prstGeom prst="curvedConnector4">
            <a:avLst>
              <a:gd name="adj1" fmla="val 6954"/>
              <a:gd name="adj2" fmla="val 163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EAEFF6-CE31-9640-BFAB-D60C7D949305}"/>
              </a:ext>
            </a:extLst>
          </p:cNvPr>
          <p:cNvSpPr txBox="1"/>
          <p:nvPr/>
        </p:nvSpPr>
        <p:spPr>
          <a:xfrm>
            <a:off x="600906" y="1753504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/>
              <a:t>configMap</a:t>
            </a:r>
            <a:r>
              <a:rPr kumimoji="1" lang="en-US" altLang="ko-KR" sz="800" dirty="0"/>
              <a:t> Env </a:t>
            </a:r>
            <a:r>
              <a:rPr kumimoji="1" lang="ko-KR" altLang="en-US" sz="800" dirty="0"/>
              <a:t>설정</a:t>
            </a:r>
            <a:r>
              <a:rPr kumimoji="1" lang="en-US" altLang="ko-KR" sz="800" dirty="0"/>
              <a:t> (Parameter </a:t>
            </a:r>
            <a:r>
              <a:rPr kumimoji="1" lang="ko-KR" altLang="en-US" sz="800" dirty="0"/>
              <a:t>등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E3406C3-FCAF-9442-B17A-F4A0F1FE167C}"/>
              </a:ext>
            </a:extLst>
          </p:cNvPr>
          <p:cNvSpPr/>
          <p:nvPr/>
        </p:nvSpPr>
        <p:spPr>
          <a:xfrm>
            <a:off x="2632386" y="2010425"/>
            <a:ext cx="1261332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Backing Service</a:t>
            </a: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8F23779-FD44-1541-95F6-B9FDDFB293C4}"/>
              </a:ext>
            </a:extLst>
          </p:cNvPr>
          <p:cNvSpPr/>
          <p:nvPr/>
        </p:nvSpPr>
        <p:spPr>
          <a:xfrm>
            <a:off x="2738257" y="2254077"/>
            <a:ext cx="1008112" cy="2813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RabbitMQ</a:t>
            </a:r>
            <a:endParaRPr kumimoji="1"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D663F50-1C15-274C-A578-9E970887F3A2}"/>
              </a:ext>
            </a:extLst>
          </p:cNvPr>
          <p:cNvCxnSpPr/>
          <p:nvPr/>
        </p:nvCxnSpPr>
        <p:spPr>
          <a:xfrm>
            <a:off x="1698130" y="2246949"/>
            <a:ext cx="1040127" cy="1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3523655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 smtClean="0"/>
              <a:t>pom.xml </a:t>
            </a:r>
            <a:r>
              <a:rPr kumimoji="1" lang="en-US" altLang="ko-KR" sz="1200" b="1" dirty="0" smtClean="0"/>
              <a:t>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3883695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smtClean="0"/>
              <a:t>spring-cloud-stream-</a:t>
            </a:r>
            <a:r>
              <a:rPr kumimoji="1" lang="en-US" altLang="ko-KR" sz="1400" dirty="0" err="1" smtClean="0"/>
              <a:t>rabbbit</a:t>
            </a:r>
            <a:r>
              <a:rPr kumimoji="1" lang="en-US" altLang="ko-KR" sz="1400" dirty="0" smtClean="0"/>
              <a:t> </a:t>
            </a:r>
            <a:r>
              <a:rPr kumimoji="1" lang="en-US" altLang="ko-KR" sz="1400" dirty="0" err="1" smtClean="0"/>
              <a:t>denendency</a:t>
            </a:r>
            <a:endParaRPr kumimoji="1" lang="en-US" altLang="ko-KR" sz="14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/>
              <a:t>org.reflections</a:t>
            </a:r>
            <a:endParaRPr kumimoji="1" lang="en-US" altLang="ko-KR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4531767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</a:t>
            </a:r>
            <a:r>
              <a:rPr kumimoji="1" lang="en-US" altLang="ko-KR" sz="1200" b="1" dirty="0" smtClean="0"/>
              <a:t>. </a:t>
            </a:r>
            <a:r>
              <a:rPr kumimoji="1" lang="ko-KR" altLang="en-US" sz="1200" b="1" dirty="0" smtClean="0"/>
              <a:t>플랫폼 제공 영역과 개발자 설정 영역 분리</a:t>
            </a:r>
            <a:endParaRPr kumimoji="1" lang="en-US" altLang="ko-KR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53508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 smtClean="0"/>
              <a:t>Application</a:t>
            </a:r>
            <a:endParaRPr kumimoji="1" lang="en-US" altLang="ko-KR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4849996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smtClean="0"/>
              <a:t>플랫폼 제공 영역 </a:t>
            </a:r>
            <a:r>
              <a:rPr kumimoji="1" lang="en-US" altLang="ko-KR" sz="1400" dirty="0" smtClean="0"/>
              <a:t>: backing-service </a:t>
            </a:r>
            <a:r>
              <a:rPr kumimoji="1" lang="en-US" altLang="ko-KR" sz="1400" dirty="0" err="1" smtClean="0"/>
              <a:t>RabbitMQ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설정</a:t>
            </a:r>
            <a:endParaRPr kumimoji="1" lang="en-US" altLang="ko-KR" sz="1400" dirty="0" smtClean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smtClean="0"/>
              <a:t>개발자 설정 영역 </a:t>
            </a:r>
            <a:r>
              <a:rPr kumimoji="1" lang="en-US" altLang="ko-KR" sz="1400" dirty="0" smtClean="0"/>
              <a:t>: </a:t>
            </a:r>
            <a:r>
              <a:rPr kumimoji="1" lang="ko-KR" altLang="en-US" sz="1400" dirty="0" smtClean="0"/>
              <a:t>각 </a:t>
            </a:r>
            <a:r>
              <a:rPr kumimoji="1" lang="en-US" altLang="ko-KR" sz="1400" dirty="0" smtClean="0"/>
              <a:t>Application </a:t>
            </a:r>
            <a:r>
              <a:rPr kumimoji="1" lang="ko-KR" altLang="en-US" sz="1400" dirty="0" smtClean="0"/>
              <a:t>설정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정보</a:t>
            </a:r>
            <a:endParaRPr kumimoji="1" lang="en-US" altLang="ko-KR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5858688"/>
            <a:ext cx="4751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smtClean="0"/>
              <a:t>사용자는 제공된 </a:t>
            </a:r>
            <a:r>
              <a:rPr kumimoji="1" lang="en-US" altLang="ko-KR" sz="1400" dirty="0" smtClean="0"/>
              <a:t>Customized Annotation (@</a:t>
            </a:r>
            <a:r>
              <a:rPr kumimoji="1" lang="en-US" altLang="ko-KR" sz="1400" dirty="0" err="1" smtClean="0"/>
              <a:t>MessageListener</a:t>
            </a:r>
            <a:r>
              <a:rPr kumimoji="1" lang="en-US" altLang="ko-KR" sz="1400" dirty="0" smtClean="0"/>
              <a:t>) </a:t>
            </a:r>
            <a:r>
              <a:rPr kumimoji="1" lang="ko-KR" altLang="en-US" sz="1400" dirty="0" smtClean="0"/>
              <a:t>만을 사용하여 </a:t>
            </a:r>
            <a:r>
              <a:rPr kumimoji="1" lang="en-US" altLang="ko-KR" sz="1400" dirty="0" smtClean="0"/>
              <a:t>Exchange, Queue, Binding</a:t>
            </a:r>
            <a:r>
              <a:rPr kumimoji="1" lang="ko-KR" altLang="en-US" sz="1400" dirty="0" smtClean="0"/>
              <a:t>을 직접 생성할 필요 없이 사용 가능하도록 제공</a:t>
            </a:r>
            <a:endParaRPr kumimoji="1"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9" y="4580504"/>
            <a:ext cx="2151413" cy="2007385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4A2C2ED7-BC9F-B841-8934-19EC3267600C}"/>
              </a:ext>
            </a:extLst>
          </p:cNvPr>
          <p:cNvSpPr/>
          <p:nvPr/>
        </p:nvSpPr>
        <p:spPr>
          <a:xfrm>
            <a:off x="238800" y="4509120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2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982" y="4587119"/>
            <a:ext cx="1470004" cy="200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702" y="1467056"/>
            <a:ext cx="4773988" cy="1741861"/>
          </a:xfrm>
          <a:prstGeom prst="rect">
            <a:avLst/>
          </a:prstGeom>
        </p:spPr>
      </p:pic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xmlns="" id="{3D47CA5A-D7C9-A442-A84D-91AA4FCB8045}"/>
              </a:ext>
            </a:extLst>
          </p:cNvPr>
          <p:cNvSpPr/>
          <p:nvPr/>
        </p:nvSpPr>
        <p:spPr>
          <a:xfrm>
            <a:off x="4727813" y="1384501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3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36" y="2809908"/>
            <a:ext cx="3688350" cy="1483188"/>
          </a:xfrm>
          <a:prstGeom prst="rect">
            <a:avLst/>
          </a:prstGeom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xmlns="" id="{D4EBEE57-0EB5-4D47-8A99-E955C8839903}"/>
              </a:ext>
            </a:extLst>
          </p:cNvPr>
          <p:cNvSpPr/>
          <p:nvPr/>
        </p:nvSpPr>
        <p:spPr>
          <a:xfrm>
            <a:off x="238800" y="2716938"/>
            <a:ext cx="216024" cy="2041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1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2564904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840774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smtClean="0"/>
              <a:t>Exchange, Queue, Topic </a:t>
            </a:r>
            <a:r>
              <a:rPr kumimoji="1" lang="en-US" altLang="ko-KR" dirty="0" smtClean="0"/>
              <a:t>naming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전략 </a:t>
            </a:r>
            <a:r>
              <a:rPr kumimoji="1" lang="ko-KR" altLang="en-US" dirty="0" smtClean="0"/>
              <a:t>수립</a:t>
            </a:r>
            <a:r>
              <a:rPr kumimoji="1" lang="ko-KR" altLang="en-US" dirty="0" smtClean="0"/>
              <a:t>이 필요</a:t>
            </a:r>
            <a:endParaRPr kumimoji="1"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 smtClean="0"/>
              <a:t>RabbitMQ</a:t>
            </a:r>
            <a:r>
              <a:rPr kumimoji="1" lang="en-US" altLang="ko-KR" dirty="0" smtClean="0"/>
              <a:t>(Backing-service)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Connection</a:t>
            </a:r>
            <a:r>
              <a:rPr kumimoji="1" lang="ko-KR" altLang="en-US" dirty="0" smtClean="0"/>
              <a:t>이 생성되지 않을 경우</a:t>
            </a:r>
            <a:r>
              <a:rPr kumimoji="1" lang="en-US" altLang="ko-KR" dirty="0" smtClean="0"/>
              <a:t>, Application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Build</a:t>
            </a:r>
            <a:r>
              <a:rPr kumimoji="1" lang="ko-KR" altLang="en-US" dirty="0" smtClean="0"/>
              <a:t> 단계에서 오류 및 중단</a:t>
            </a:r>
            <a:endParaRPr kumimoji="1"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smtClean="0"/>
              <a:t>development, staging, production Profile</a:t>
            </a:r>
            <a:r>
              <a:rPr kumimoji="1" lang="ko-KR" altLang="en-US" dirty="0" smtClean="0"/>
              <a:t>에 따른 </a:t>
            </a:r>
            <a:r>
              <a:rPr kumimoji="1" lang="en-US" altLang="ko-KR" dirty="0" smtClean="0"/>
              <a:t>Backing-service </a:t>
            </a:r>
            <a:r>
              <a:rPr kumimoji="1" lang="ko-KR" altLang="en-US" dirty="0" smtClean="0"/>
              <a:t>사용 전략 수립</a:t>
            </a:r>
            <a:endParaRPr kumimoji="1" lang="en-US" altLang="ko-KR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970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smtClean="0"/>
              <a:t>복잡한 </a:t>
            </a:r>
            <a:r>
              <a:rPr kumimoji="1" lang="en-US" altLang="ko-KR" dirty="0" smtClean="0"/>
              <a:t>Channel </a:t>
            </a:r>
            <a:r>
              <a:rPr kumimoji="1" lang="ko-KR" altLang="en-US" dirty="0" smtClean="0"/>
              <a:t>설정 없이 </a:t>
            </a:r>
            <a:r>
              <a:rPr kumimoji="1" lang="en-US" altLang="ko-KR" dirty="0" smtClean="0"/>
              <a:t>Application </a:t>
            </a:r>
            <a:r>
              <a:rPr kumimoji="1" lang="ko-KR" altLang="en-US" dirty="0" smtClean="0"/>
              <a:t>개발 단계에서 </a:t>
            </a:r>
            <a:r>
              <a:rPr kumimoji="1" lang="en-US" altLang="ko-KR" dirty="0" smtClean="0"/>
              <a:t>Message Channel Pattern</a:t>
            </a:r>
            <a:r>
              <a:rPr kumimoji="1" lang="ko-KR" altLang="en-US" dirty="0" smtClean="0"/>
              <a:t>을 구현할 수 있도록 지원</a:t>
            </a:r>
            <a:endParaRPr kumimoji="1"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smtClean="0"/>
              <a:t>Topic</a:t>
            </a:r>
            <a:r>
              <a:rPr kumimoji="1" lang="ko-KR" altLang="en-US" dirty="0" smtClean="0"/>
              <a:t>만 </a:t>
            </a:r>
            <a:r>
              <a:rPr kumimoji="1" lang="ko-KR" altLang="en-US" dirty="0" smtClean="0"/>
              <a:t>알면 </a:t>
            </a:r>
            <a:r>
              <a:rPr kumimoji="1" lang="ko-KR" altLang="en-US" dirty="0" smtClean="0"/>
              <a:t>상대 서비스에 </a:t>
            </a:r>
            <a:r>
              <a:rPr kumimoji="1" lang="en-US" altLang="ko-KR" dirty="0" smtClean="0"/>
              <a:t>Message </a:t>
            </a:r>
            <a:r>
              <a:rPr kumimoji="1" lang="ko-KR" altLang="en-US" dirty="0" smtClean="0"/>
              <a:t>전송이 </a:t>
            </a:r>
            <a:r>
              <a:rPr kumimoji="1" lang="ko-KR" altLang="en-US" dirty="0" smtClean="0"/>
              <a:t>가능하도록 </a:t>
            </a:r>
            <a:r>
              <a:rPr kumimoji="1" lang="en-US" altLang="ko-KR" dirty="0" smtClean="0"/>
              <a:t>Interface</a:t>
            </a:r>
            <a:r>
              <a:rPr kumimoji="1" lang="ko-KR" altLang="en-US" dirty="0" smtClean="0"/>
              <a:t>화 하여 </a:t>
            </a:r>
            <a:r>
              <a:rPr kumimoji="1" lang="ko-KR" altLang="en-US" dirty="0" smtClean="0"/>
              <a:t>제공</a:t>
            </a:r>
            <a:endParaRPr kumimoji="1"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smtClean="0"/>
              <a:t>제공된 </a:t>
            </a:r>
            <a:r>
              <a:rPr kumimoji="1" lang="en-US" altLang="ko-KR" dirty="0" smtClean="0"/>
              <a:t>@Annotation</a:t>
            </a:r>
            <a:r>
              <a:rPr kumimoji="1" lang="ko-KR" altLang="en-US" dirty="0" smtClean="0"/>
              <a:t>을 선언하는 것 만으로 메시지를 수신할 수 있음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525300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smtClean="0"/>
              <a:t>서비스간 </a:t>
            </a:r>
            <a:r>
              <a:rPr kumimoji="1" lang="en-US" altLang="ko-KR" dirty="0" smtClean="0"/>
              <a:t>Topic </a:t>
            </a: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를 공유하여야만 원활한 </a:t>
            </a:r>
            <a:r>
              <a:rPr kumimoji="1" lang="en-US" altLang="ko-KR" dirty="0" smtClean="0"/>
              <a:t>Message </a:t>
            </a:r>
            <a:r>
              <a:rPr kumimoji="1" lang="ko-KR" altLang="en-US" dirty="0" smtClean="0"/>
              <a:t>송수신 가능</a:t>
            </a:r>
            <a:endParaRPr kumimoji="1"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smtClean="0"/>
              <a:t>Topic Type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Exchange</a:t>
            </a:r>
            <a:r>
              <a:rPr kumimoji="1" lang="ko-KR" altLang="en-US" dirty="0" smtClean="0"/>
              <a:t>만 지원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기타 </a:t>
            </a:r>
            <a:r>
              <a:rPr kumimoji="1" lang="en-US" altLang="ko-KR" dirty="0" smtClean="0"/>
              <a:t>Exchange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Queue </a:t>
            </a:r>
            <a:r>
              <a:rPr kumimoji="1" lang="ko-KR" altLang="en-US" dirty="0" smtClean="0"/>
              <a:t>를 사용하기 위해서는 별도의 설정파일이나 제공하는 </a:t>
            </a:r>
            <a:r>
              <a:rPr kumimoji="1" lang="en-US" altLang="ko-KR" dirty="0" smtClean="0"/>
              <a:t>Interface</a:t>
            </a:r>
            <a:r>
              <a:rPr kumimoji="1" lang="ko-KR" altLang="en-US" dirty="0" smtClean="0"/>
              <a:t>를 사용해야 함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 smtClean="0"/>
              <a:t>RabbitMQ</a:t>
            </a:r>
            <a:r>
              <a:rPr kumimoji="1" lang="en-US" altLang="ko-KR" dirty="0" smtClean="0"/>
              <a:t>(Exchange Type, Binding)</a:t>
            </a:r>
            <a:r>
              <a:rPr kumimoji="1" lang="ko-KR" altLang="en-US" dirty="0" smtClean="0"/>
              <a:t>에 대한 기초적인 이해가 필요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=""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61293"/>
              </p:ext>
            </p:extLst>
          </p:nvPr>
        </p:nvGraphicFramePr>
        <p:xfrm>
          <a:off x="321420" y="908720"/>
          <a:ext cx="9312100" cy="5436272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Library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활용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플랫폼 제공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N/A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N/A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N/A</a:t>
                      </a: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Kustomize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를 이용한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RabbitMQ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 Backing-service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연결 정보 및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Message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 Channel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정보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ConfigMap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으로 제공</a:t>
                      </a: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200" dirty="0" smtClean="0"/>
                        <a:t>spring-cloud-starter-stream-rabbit </a:t>
                      </a:r>
                      <a:r>
                        <a:rPr lang="ko-KR" altLang="en-US" sz="1200" dirty="0" smtClean="0"/>
                        <a:t>추가</a:t>
                      </a:r>
                      <a:endParaRPr lang="en-US" altLang="ko-KR" sz="1200" dirty="0" smtClean="0"/>
                    </a:p>
                    <a:p>
                      <a:pPr algn="l" defTabSz="914400">
                        <a:defRPr sz="1800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org.reflections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N/A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RabbitTemplate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및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sym typeface="Helvetica Neue"/>
                        </a:rPr>
                        <a:t>MessageConverter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sym typeface="Helvetica Neue"/>
                        </a:rPr>
                        <a:t>N/A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87202</TotalTime>
  <Words>703</Words>
  <Application>Microsoft Office PowerPoint</Application>
  <PresentationFormat>A4 용지(210x297mm)</PresentationFormat>
  <Paragraphs>160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Helvetica Neue</vt:lpstr>
      <vt:lpstr>HY견고딕</vt:lpstr>
      <vt:lpstr>궁서체 일반체</vt:lpstr>
      <vt:lpstr>맑은 고딕</vt:lpstr>
      <vt:lpstr>Arial</vt:lpstr>
      <vt:lpstr>Tahoma</vt:lpstr>
      <vt:lpstr>Wingdings</vt:lpstr>
      <vt:lpstr>1_Office 테마</vt:lpstr>
      <vt:lpstr>디자인 사용자 지정</vt:lpstr>
      <vt:lpstr>PowerPoint 프레젠테이션</vt:lpstr>
      <vt:lpstr>Message Channel Com Pattern</vt:lpstr>
      <vt:lpstr>패턴 정의 및 목적</vt:lpstr>
      <vt:lpstr>Exchange, Queue, Routing Key Naming Rule</vt:lpstr>
      <vt:lpstr>패턴 동작 구조</vt:lpstr>
      <vt:lpstr>패턴 동작 구조</vt:lpstr>
      <vt:lpstr>Kubernetes ConfigMap을 이용한 설정 자동화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Joo Changha</cp:lastModifiedBy>
  <cp:revision>1388</cp:revision>
  <cp:lastPrinted>2020-02-17T09:24:03Z</cp:lastPrinted>
  <dcterms:created xsi:type="dcterms:W3CDTF">2015-05-26T08:56:36Z</dcterms:created>
  <dcterms:modified xsi:type="dcterms:W3CDTF">2020-04-14T08:09:17Z</dcterms:modified>
</cp:coreProperties>
</file>