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15"/>
  </p:notesMasterIdLst>
  <p:sldIdLst>
    <p:sldId id="515" r:id="rId3"/>
    <p:sldId id="605" r:id="rId4"/>
    <p:sldId id="613" r:id="rId5"/>
    <p:sldId id="582" r:id="rId6"/>
    <p:sldId id="608" r:id="rId7"/>
    <p:sldId id="607" r:id="rId8"/>
    <p:sldId id="614" r:id="rId9"/>
    <p:sldId id="610" r:id="rId10"/>
    <p:sldId id="611" r:id="rId11"/>
    <p:sldId id="609" r:id="rId12"/>
    <p:sldId id="606" r:id="rId13"/>
    <p:sldId id="612" r:id="rId1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orient="horz" pos="4156" userDrawn="1">
          <p15:clr>
            <a:srgbClr val="A4A3A4"/>
          </p15:clr>
        </p15:guide>
        <p15:guide id="3" pos="217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3075" userDrawn="1">
          <p15:clr>
            <a:srgbClr val="A4A3A4"/>
          </p15:clr>
        </p15:guide>
        <p15:guide id="6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F5B5B"/>
    <a:srgbClr val="FF6600"/>
    <a:srgbClr val="FFC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 autoAdjust="0"/>
    <p:restoredTop sz="94458" autoAdjust="0"/>
  </p:normalViewPr>
  <p:slideViewPr>
    <p:cSldViewPr showGuides="1">
      <p:cViewPr varScale="1">
        <p:scale>
          <a:sx n="137" d="100"/>
          <a:sy n="137" d="100"/>
        </p:scale>
        <p:origin x="1544" y="200"/>
      </p:cViewPr>
      <p:guideLst>
        <p:guide orient="horz" pos="2387"/>
        <p:guide orient="horz" pos="4156"/>
        <p:guide pos="217"/>
        <p:guide pos="6068"/>
        <p:guide pos="3075"/>
        <p:guide pos="3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354" y="-10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9" y="5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/>
          <a:lstStyle>
            <a:lvl1pPr algn="r">
              <a:defRPr sz="1200"/>
            </a:lvl1pPr>
          </a:lstStyle>
          <a:p>
            <a:fld id="{49DD08BD-F8BF-4EC6-A8CA-CBF4F2D314DD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638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5" tIns="45514" rIns="91035" bIns="455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3" y="4721187"/>
            <a:ext cx="5444490" cy="4472702"/>
          </a:xfrm>
          <a:prstGeom prst="rect">
            <a:avLst/>
          </a:prstGeom>
        </p:spPr>
        <p:txBody>
          <a:bodyPr vert="horz" lIns="91035" tIns="45514" rIns="91035" bIns="4551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9" y="9440654"/>
            <a:ext cx="2949098" cy="496967"/>
          </a:xfrm>
          <a:prstGeom prst="rect">
            <a:avLst/>
          </a:prstGeom>
        </p:spPr>
        <p:txBody>
          <a:bodyPr vert="horz" lIns="91035" tIns="45514" rIns="91035" bIns="45514" rtlCol="0" anchor="b"/>
          <a:lstStyle>
            <a:lvl1pPr algn="r">
              <a:defRPr sz="1200"/>
            </a:lvl1pPr>
          </a:lstStyle>
          <a:p>
            <a:fld id="{A367724D-3A99-4AE2-8223-102F08991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3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7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전체 돌아가는 구조에 대한 설명과 뒤에서 이야기하는 상세 항목에 대한 연결 고리 제공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4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 방법에 대한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설정을 기술하고 여기에서 </a:t>
            </a:r>
            <a:endParaRPr kumimoji="1" lang="en-US" altLang="ko-KR" dirty="0"/>
          </a:p>
          <a:p>
            <a:r>
              <a:rPr kumimoji="1" lang="ko-KR" altLang="en-US" dirty="0"/>
              <a:t>개발자가 </a:t>
            </a:r>
            <a:endParaRPr kumimoji="1" lang="en-US" altLang="ko-KR" dirty="0"/>
          </a:p>
          <a:p>
            <a:r>
              <a:rPr kumimoji="1" lang="en-US" altLang="ko-KR" dirty="0"/>
              <a:t>1)</a:t>
            </a:r>
            <a:r>
              <a:rPr kumimoji="1" lang="ko-KR" altLang="en-US" dirty="0"/>
              <a:t> 무엇을 해야 하는 지에 대한 항목과 </a:t>
            </a:r>
            <a:endParaRPr kumimoji="1" lang="en-US" altLang="ko-KR" dirty="0"/>
          </a:p>
          <a:p>
            <a:r>
              <a:rPr kumimoji="1" lang="en-US" altLang="ko-KR" dirty="0"/>
              <a:t>2)</a:t>
            </a:r>
            <a:r>
              <a:rPr kumimoji="1" lang="ko-KR" altLang="en-US" dirty="0"/>
              <a:t> 어떻게 코드를 개발해야 하고</a:t>
            </a:r>
            <a:endParaRPr kumimoji="1" lang="en-US" altLang="ko-KR" dirty="0"/>
          </a:p>
          <a:p>
            <a:r>
              <a:rPr kumimoji="1" lang="en-US" altLang="ko-KR" dirty="0"/>
              <a:t>3)</a:t>
            </a:r>
            <a:r>
              <a:rPr kumimoji="1" lang="ko-KR" altLang="en-US" dirty="0"/>
              <a:t> 무엇을 어떻게 설정해야 하고</a:t>
            </a:r>
            <a:endParaRPr kumimoji="1" lang="en-US" altLang="ko-KR" dirty="0"/>
          </a:p>
          <a:p>
            <a:r>
              <a:rPr kumimoji="1" lang="en-US" altLang="ko-KR" dirty="0"/>
              <a:t>4)</a:t>
            </a:r>
            <a:r>
              <a:rPr kumimoji="1" lang="ko-KR" altLang="en-US" dirty="0"/>
              <a:t> 무엇을 어떻게 </a:t>
            </a:r>
            <a:r>
              <a:rPr kumimoji="1" lang="ko-KR" altLang="en-US" dirty="0" err="1"/>
              <a:t>커스터마이즈</a:t>
            </a:r>
            <a:r>
              <a:rPr kumimoji="1" lang="ko-KR" altLang="en-US" dirty="0"/>
              <a:t> 해야 하는지를 기술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필요하다면 그 </a:t>
            </a:r>
            <a:r>
              <a:rPr kumimoji="1" lang="ko-KR" altLang="en-US" dirty="0" err="1"/>
              <a:t>다음장에</a:t>
            </a:r>
            <a:r>
              <a:rPr kumimoji="1" lang="ko-KR" altLang="en-US" dirty="0"/>
              <a:t> 코드 내용과 핵심 변경 사항을 기술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9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7724D-3A99-4AE2-8223-102F08991E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8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033400" y="1943835"/>
            <a:ext cx="8420100" cy="1079232"/>
          </a:xfrm>
          <a:prstGeom prst="rect">
            <a:avLst/>
          </a:prstGeom>
        </p:spPr>
        <p:txBody>
          <a:bodyPr>
            <a:normAutofit/>
          </a:bodyPr>
          <a:lstStyle>
            <a:lvl1pPr algn="l" latinLnBrk="0">
              <a:lnSpc>
                <a:spcPct val="150000"/>
              </a:lnSpc>
              <a:spcAft>
                <a:spcPts val="600"/>
              </a:spcAft>
              <a:defRPr sz="2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7"/>
          <p:cNvGrpSpPr/>
          <p:nvPr userDrawn="1"/>
        </p:nvGrpSpPr>
        <p:grpSpPr>
          <a:xfrm>
            <a:off x="8020052" y="315912"/>
            <a:ext cx="1612900" cy="492126"/>
            <a:chOff x="8020050" y="315912"/>
            <a:chExt cx="1612900" cy="492126"/>
          </a:xfrm>
        </p:grpSpPr>
        <p:sp>
          <p:nvSpPr>
            <p:cNvPr id="10" name="직사각형 9"/>
            <p:cNvSpPr/>
            <p:nvPr/>
          </p:nvSpPr>
          <p:spPr>
            <a:xfrm>
              <a:off x="8020050" y="317500"/>
              <a:ext cx="1612900" cy="4889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Strictly Confidential</a:t>
              </a:r>
              <a:r>
                <a:rPr kumimoji="0" lang="ko-KR" altLang="en-US" sz="1600" b="1" dirty="0">
                  <a:solidFill>
                    <a:prstClr val="black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020050" y="806450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8020050" y="315912"/>
              <a:ext cx="16129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02" y="5092965"/>
            <a:ext cx="1755195" cy="9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52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1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73051" y="584200"/>
            <a:ext cx="93599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1" y="139700"/>
            <a:ext cx="9359900" cy="400050"/>
          </a:xfrm>
        </p:spPr>
        <p:txBody>
          <a:bodyPr>
            <a:noAutofit/>
          </a:bodyPr>
          <a:lstStyle>
            <a:lvl1pPr algn="l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>
            <a:noAutofit/>
          </a:bodyPr>
          <a:lstStyle>
            <a:lvl1pPr marL="0" indent="0" latinLnBrk="0">
              <a:buFont typeface="Arial" pitchFamily="34" charset="0"/>
              <a:buNone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latinLnBrk="0">
              <a:buFont typeface="Arial" pitchFamily="34" charset="0"/>
              <a:buChar char="•"/>
              <a:defRPr sz="18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>
              <a:defRPr sz="1600">
                <a:latin typeface="HY견고딕" pitchFamily="18" charset="-127"/>
                <a:ea typeface="HY견고딕" pitchFamily="18" charset="-127"/>
              </a:defRPr>
            </a:lvl3pPr>
            <a:lvl4pPr>
              <a:defRPr sz="1600">
                <a:latin typeface="HY견고딕" pitchFamily="18" charset="-127"/>
                <a:ea typeface="HY견고딕" pitchFamily="18" charset="-127"/>
              </a:defRPr>
            </a:lvl4pPr>
            <a:lvl5pPr>
              <a:defRPr sz="1600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6" name="슬라이드 번호 개체 틀 16"/>
          <p:cNvSpPr>
            <a:spLocks noGrp="1"/>
          </p:cNvSpPr>
          <p:nvPr>
            <p:ph type="sldNum" sz="quarter" idx="10"/>
          </p:nvPr>
        </p:nvSpPr>
        <p:spPr>
          <a:xfrm>
            <a:off x="9632950" y="6629400"/>
            <a:ext cx="273050" cy="228600"/>
          </a:xfrm>
        </p:spPr>
        <p:txBody>
          <a:bodyPr lIns="0" rIns="0"/>
          <a:lstStyle>
            <a:lvl1pPr algn="r">
              <a:defRPr sz="900" b="1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D4C23C9C-E718-4A31-BE85-6242B7D6DB8D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4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4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5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3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6E85-48D0-4F95-8168-4655670B718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2020. 4. 1.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0BB8-C975-4D2D-92B7-3EBF015A24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2DF-237A-409E-9B39-4BEB5BD1F102}" type="datetimeFigureOut">
              <a:rPr lang="ko-KR" altLang="en-US" smtClean="0"/>
              <a:t>2020. 4. 1.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7A31-6CC2-46CF-8933-897EB2BD8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vcdev/springboot-metric-exporter-pattern" TargetMode="External"/><Relationship Id="rId2" Type="http://schemas.openxmlformats.org/officeDocument/2006/relationships/hyperlink" Target="https://github.com/cloudsvcdev/springboot-metric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cs.spring.io/spring-boot/docs/current/reference/html/production-ready-featur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060848"/>
            <a:ext cx="9906000" cy="104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defRPr/>
            </a:pPr>
            <a:r>
              <a:rPr kumimoji="1" lang="en-US" altLang="ko-KR" sz="3000" dirty="0">
                <a:solidFill>
                  <a:prstClr val="black"/>
                </a:solidFill>
              </a:rPr>
              <a:t>MSA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Pattern</a:t>
            </a:r>
            <a:r>
              <a:rPr kumimoji="1" lang="ko-KR" altLang="en-US" sz="3000" dirty="0">
                <a:solidFill>
                  <a:prstClr val="black"/>
                </a:solidFill>
              </a:rPr>
              <a:t> </a:t>
            </a:r>
            <a:r>
              <a:rPr kumimoji="1" lang="en-US" altLang="ko-KR" sz="3000" dirty="0">
                <a:solidFill>
                  <a:prstClr val="black"/>
                </a:solidFill>
              </a:rPr>
              <a:t>Definition</a:t>
            </a:r>
            <a:endParaRPr lang="en-US" altLang="ko-KR" sz="30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50" y="4617132"/>
            <a:ext cx="990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2020. 03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16769" y="6309320"/>
            <a:ext cx="684076" cy="4766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9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장단점 및 제약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사전 조건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0655A62-39D9-6A4A-A973-029842130E2A}"/>
              </a:ext>
            </a:extLst>
          </p:cNvPr>
          <p:cNvSpPr txBox="1">
            <a:spLocks/>
          </p:cNvSpPr>
          <p:nvPr/>
        </p:nvSpPr>
        <p:spPr>
          <a:xfrm>
            <a:off x="349251" y="23114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장점</a:t>
            </a:r>
            <a:endParaRPr kumimoji="1"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E13311D-022C-EA47-8C2C-75A10ADB571E}"/>
              </a:ext>
            </a:extLst>
          </p:cNvPr>
          <p:cNvSpPr txBox="1">
            <a:spLocks/>
          </p:cNvSpPr>
          <p:nvPr/>
        </p:nvSpPr>
        <p:spPr>
          <a:xfrm>
            <a:off x="273051" y="3911601"/>
            <a:ext cx="9359900" cy="355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marL="188913" indent="-18891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2pPr>
            <a:lvl3pPr marL="538163" indent="-174625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궁서체 일반체" pitchFamily="2" charset="-127"/>
              <a:buChar char="☐"/>
            </a:pPr>
            <a:r>
              <a:rPr kumimoji="1" lang="ko-KR" altLang="en-US" dirty="0"/>
              <a:t>단점 및 특이사항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D0BD-CC4F-DC43-BD4C-3616B01A43D1}"/>
              </a:ext>
            </a:extLst>
          </p:cNvPr>
          <p:cNvSpPr txBox="1"/>
          <p:nvPr/>
        </p:nvSpPr>
        <p:spPr>
          <a:xfrm>
            <a:off x="488504" y="10527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플랫폼 모니터링 구성은 </a:t>
            </a:r>
            <a:r>
              <a:rPr kumimoji="1" lang="en-US" altLang="ko-KR" dirty="0"/>
              <a:t>Prometheus, Grafana </a:t>
            </a:r>
            <a:r>
              <a:rPr kumimoji="1" lang="ko-KR" altLang="en-US" dirty="0"/>
              <a:t>등의 </a:t>
            </a:r>
            <a:r>
              <a:rPr kumimoji="1" lang="en-US" altLang="ko-KR" dirty="0"/>
              <a:t>ZCP</a:t>
            </a:r>
            <a:r>
              <a:rPr kumimoji="1" lang="ko-KR" altLang="en-US" dirty="0"/>
              <a:t>에서 제공하는 모니터링 구성을 기본으로 함</a:t>
            </a:r>
            <a:endParaRPr kumimoji="1"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E7AE35-E430-CF4B-A492-557BA804BFF6}"/>
              </a:ext>
            </a:extLst>
          </p:cNvPr>
          <p:cNvSpPr txBox="1"/>
          <p:nvPr/>
        </p:nvSpPr>
        <p:spPr>
          <a:xfrm>
            <a:off x="560512" y="278092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플랫폼에서 기본 제공하는 모니터링 환경에 대한 이식성이 빠름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안정화된 </a:t>
            </a:r>
            <a:r>
              <a:rPr kumimoji="1" lang="en-US" altLang="ko-KR" dirty="0"/>
              <a:t>OSS</a:t>
            </a:r>
            <a:r>
              <a:rPr kumimoji="1" lang="ko-KR" altLang="en-US" dirty="0"/>
              <a:t>을 사용함으로써 기능 검증 및 추가 확장성 고려됨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HPA</a:t>
            </a:r>
            <a:r>
              <a:rPr kumimoji="1" lang="ko-KR" altLang="en-US" dirty="0"/>
              <a:t> 등의 기능 활용을 위한 기준 </a:t>
            </a:r>
            <a:r>
              <a:rPr kumimoji="1" lang="en-US" altLang="ko-KR" dirty="0"/>
              <a:t>Metric</a:t>
            </a:r>
            <a:r>
              <a:rPr kumimoji="1" lang="ko-KR" altLang="en-US" dirty="0"/>
              <a:t>에 대한 구성 가능함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61724-0978-AB4C-9293-0C8C2471F27F}"/>
              </a:ext>
            </a:extLst>
          </p:cNvPr>
          <p:cNvSpPr txBox="1"/>
          <p:nvPr/>
        </p:nvSpPr>
        <p:spPr>
          <a:xfrm>
            <a:off x="560512" y="4323834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 추가 </a:t>
            </a:r>
            <a:r>
              <a:rPr kumimoji="1" lang="en-US" altLang="ko-KR" dirty="0"/>
              <a:t>Metric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Monitoring Dashboard</a:t>
            </a:r>
            <a:r>
              <a:rPr kumimoji="1" lang="ko-KR" altLang="en-US" dirty="0"/>
              <a:t> 화면 구성 작업시에는 별도의 </a:t>
            </a:r>
            <a:r>
              <a:rPr kumimoji="1" lang="en-US" altLang="ko-KR" dirty="0"/>
              <a:t>Grafana Dashboard</a:t>
            </a:r>
            <a:r>
              <a:rPr kumimoji="1" lang="ko-KR" altLang="en-US" dirty="0"/>
              <a:t> 개발 등의 작업이 필요함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HPA </a:t>
            </a:r>
            <a:r>
              <a:rPr kumimoji="1" lang="ko-KR" altLang="en-US" dirty="0"/>
              <a:t>확장을 위한 </a:t>
            </a:r>
            <a:r>
              <a:rPr kumimoji="1" lang="en-US" altLang="ko-KR" dirty="0"/>
              <a:t>Custom/External Adapter </a:t>
            </a:r>
            <a:r>
              <a:rPr kumimoji="1" lang="ko-KR" altLang="en-US" dirty="0"/>
              <a:t>구성을 위해서는 플랫폼에서의 별도 작업이 요구됨</a:t>
            </a:r>
            <a:r>
              <a:rPr kumimoji="1" lang="en-US" altLang="ko-KR" dirty="0"/>
              <a:t>(</a:t>
            </a:r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프로젝트 별로 공통된 포맷을 정의한다면 초기 셋업만 요구됨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350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2C01-8EA5-9C48-B512-23D29C87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자동화 적용 범위</a:t>
            </a:r>
          </a:p>
        </p:txBody>
      </p:sp>
      <p:graphicFrame>
        <p:nvGraphicFramePr>
          <p:cNvPr id="6" name="표">
            <a:extLst>
              <a:ext uri="{FF2B5EF4-FFF2-40B4-BE49-F238E27FC236}">
                <a16:creationId xmlns:a16="http://schemas.microsoft.com/office/drawing/2014/main" id="{AACEFDA5-D209-4B49-9499-B9A7DFDBB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915324"/>
              </p:ext>
            </p:extLst>
          </p:nvPr>
        </p:nvGraphicFramePr>
        <p:xfrm>
          <a:off x="321420" y="908720"/>
          <a:ext cx="9312100" cy="5436272"/>
        </p:xfrm>
        <a:graphic>
          <a:graphicData uri="http://schemas.openxmlformats.org/drawingml/2006/table">
            <a:tbl>
              <a:tblPr firstRow="1" firstCol="1" bandRow="1"/>
              <a:tblGrid>
                <a:gridCol w="110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유형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Library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활용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Exporter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생성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6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패턴</a:t>
                      </a:r>
                      <a:endParaRPr sz="16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76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소스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코드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수정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사항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Prometheus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sdk을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이용하여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Metric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수집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포맷에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맞게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제공하는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exporter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개발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필요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Kubernetes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Deployment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파일에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다음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정보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추가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
-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deployment#spec.template.metadata.annotations.prometheus.io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/scrape : true
-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deployment#spec.template.metadata.annotations.prometheus.io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/path: ‘/actuator/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prometheus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’
- </a:t>
                      </a:r>
                      <a:r>
                        <a:rPr sz="1050" dirty="0" err="1">
                          <a:solidFill>
                            <a:schemeClr val="tx1"/>
                          </a:solidFill>
                          <a:sym typeface="Helvetica Neue"/>
                        </a:rPr>
                        <a:t>deployment#spec.template.metadata.annotations.prometheus.io</a:t>
                      </a:r>
                      <a:r>
                        <a:rPr sz="1050" dirty="0">
                          <a:solidFill>
                            <a:schemeClr val="tx1"/>
                          </a:solidFill>
                          <a:sym typeface="Helvetica Neue"/>
                        </a:rPr>
                        <a:t>/port : ‘8080’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50">
                          <a:solidFill>
                            <a:schemeClr val="tx1"/>
                          </a:solidFill>
                          <a:sym typeface="Helvetica Neue"/>
                        </a:rPr>
                        <a:t>Deployment 파일에 다음 설정 정보 추가
- deployment#spec.template.metadata.annotations.prometheus.io/scrape : true
- deployment#spec.template.metadata.annotations.prometheus.io/path: ‘/metrics’
- deployment#spec.template.metadata.annotations.prometheus.io/port : ‘8080’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9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dependency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 dirty="0">
                          <a:solidFill>
                            <a:schemeClr val="tx1"/>
                          </a:solidFill>
                          <a:sym typeface="Helvetica Neue"/>
                        </a:rPr>
                        <a:t>actuator, micrometer </a:t>
                      </a:r>
                      <a:r>
                        <a:rPr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추가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200" dirty="0">
                          <a:solidFill>
                            <a:schemeClr val="tx1"/>
                          </a:solidFill>
                          <a:sym typeface="Helvetica Neue"/>
                        </a:rPr>
                        <a:t>Prometheus </a:t>
                      </a:r>
                      <a:r>
                        <a:rPr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sdk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관련</a:t>
                      </a:r>
                      <a:r>
                        <a:rPr sz="12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2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추가</a:t>
                      </a:r>
                      <a:endParaRPr sz="12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735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chemeClr val="tx1"/>
                          </a:solidFill>
                          <a:sym typeface="Helvetica Neue"/>
                        </a:rPr>
                        <a:t>Application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sym typeface="Helvetica Neue"/>
                        </a:rPr>
                        <a:t>설정</a:t>
                      </a:r>
                      <a:endParaRPr sz="1200" b="1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chemeClr val="tx1"/>
                          </a:solidFill>
                          <a:sym typeface="Helvetica Neue"/>
                        </a:rPr>
                        <a:t>Actuator에서 Prometheus 관련 설정 활성화
- management.endpoints.web.exposure.include=health,info,prometheus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수정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사항</a:t>
                      </a:r>
                      <a:r>
                        <a:rPr sz="1400" dirty="0">
                          <a:solidFill>
                            <a:schemeClr val="tx1"/>
                          </a:solidFill>
                          <a:sym typeface="Helvetica Neue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sym typeface="Helvetica Neue"/>
                        </a:rPr>
                        <a:t>없음</a:t>
                      </a:r>
                      <a:endParaRPr sz="1400" dirty="0">
                        <a:solidFill>
                          <a:schemeClr val="tx1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9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9252-B1B4-F04F-8E99-25D327BF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소스 코드 정보</a:t>
            </a:r>
          </a:p>
        </p:txBody>
      </p:sp>
      <p:sp>
        <p:nvSpPr>
          <p:cNvPr id="7" name="Github(private)…">
            <a:extLst>
              <a:ext uri="{FF2B5EF4-FFF2-40B4-BE49-F238E27FC236}">
                <a16:creationId xmlns:a16="http://schemas.microsoft.com/office/drawing/2014/main" id="{0326B85E-BC42-424D-AD67-58A7A69E4A5F}"/>
              </a:ext>
            </a:extLst>
          </p:cNvPr>
          <p:cNvSpPr txBox="1">
            <a:spLocks/>
          </p:cNvSpPr>
          <p:nvPr/>
        </p:nvSpPr>
        <p:spPr>
          <a:xfrm>
            <a:off x="390402" y="836712"/>
            <a:ext cx="9504486" cy="23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defTabSz="484886" rtl="0" eaLnBrk="1" fontAlgn="auto" latinLnBrk="0" hangingPunct="1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Pct val="145000"/>
              <a:buNone/>
              <a:tabLst/>
              <a:defRPr sz="2656"/>
            </a:pPr>
            <a:r>
              <a:rPr kumimoji="0" lang="e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(private) 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Library : </a:t>
            </a:r>
            <a:r>
              <a:rPr kumimoji="0" lang="en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https://github.com/cloudsvcdev/springboot-metric-pattern</a:t>
            </a:r>
          </a:p>
          <a:p>
            <a:pPr marL="293369" indent="-368934" defTabSz="484886">
              <a:spcBef>
                <a:spcPts val="3400"/>
              </a:spcBef>
              <a:defRPr sz="2656"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Metric Exporter : </a:t>
            </a:r>
            <a:r>
              <a:rPr kumimoji="0" lang="en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https://github.com/cloudsvcdev/springboot-metric-exporter-pattern</a:t>
            </a:r>
          </a:p>
        </p:txBody>
      </p:sp>
    </p:spTree>
    <p:extLst>
      <p:ext uri="{BB962C8B-B14F-4D97-AF65-F5344CB8AC3E}">
        <p14:creationId xmlns:p14="http://schemas.microsoft.com/office/powerpoint/2010/main" val="229750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9486-C9A0-F744-B4A4-61DE5DA4F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Metric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6A5F2-CE2D-8D46-ACF1-055E3AE44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Prometheus &amp; Grafana </a:t>
            </a:r>
            <a:r>
              <a:rPr kumimoji="1"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8705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고민할 부분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68A9FA-37A2-AF44-9116-EE8FF318D73C}"/>
              </a:ext>
            </a:extLst>
          </p:cNvPr>
          <p:cNvSpPr/>
          <p:nvPr/>
        </p:nvSpPr>
        <p:spPr>
          <a:xfrm>
            <a:off x="273051" y="1162051"/>
            <a:ext cx="9359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패턴은 무엇인지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패턴의 구조는 어떻게 되는지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패턴은 무엇을 차별화해서 개발자에게 제공하는지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이것을 가지고 실제 적으로 작성한 코드 설명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향후 </a:t>
            </a:r>
            <a:r>
              <a:rPr lang="en" altLang="ko-KR" sz="1600"/>
              <a:t>F/W</a:t>
            </a:r>
            <a:r>
              <a:rPr lang="ko-KR" altLang="en-US" sz="1600"/>
              <a:t>화 하고자 할때 어떤 방식을 접근할지 설명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57699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목적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Metric export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𝜇Service </a:t>
            </a:r>
            <a:r>
              <a:rPr kumimoji="1" lang="ko-KR" altLang="en-US" dirty="0"/>
              <a:t>내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정보를 추출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Prometheus</a:t>
            </a:r>
            <a:r>
              <a:rPr kumimoji="1" lang="ko-KR" altLang="en-US" dirty="0"/>
              <a:t>로 전달하기 위한 메커니즘을 </a:t>
            </a:r>
            <a:r>
              <a:rPr kumimoji="1" lang="ko-KR" altLang="en-US" dirty="0" err="1"/>
              <a:t>패턴화하여</a:t>
            </a:r>
            <a:r>
              <a:rPr kumimoji="1" lang="ko-KR" altLang="en-US" dirty="0"/>
              <a:t> 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56FD60-11FB-5A43-9029-7B1625661672}"/>
              </a:ext>
            </a:extLst>
          </p:cNvPr>
          <p:cNvSpPr/>
          <p:nvPr/>
        </p:nvSpPr>
        <p:spPr>
          <a:xfrm>
            <a:off x="267398" y="1772816"/>
            <a:ext cx="9359900" cy="226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600" dirty="0"/>
              <a:t>Modern Platform </a:t>
            </a:r>
            <a:r>
              <a:rPr lang="ko-KR" altLang="en-US" sz="1600" dirty="0"/>
              <a:t>에서 마이크로 서비스에 대한 추가적인 </a:t>
            </a:r>
            <a:r>
              <a:rPr lang="en" altLang="ko-KR" sz="1600" dirty="0"/>
              <a:t>Metric</a:t>
            </a:r>
            <a:r>
              <a:rPr lang="ko-KR" altLang="en-US" sz="1600" dirty="0"/>
              <a:t>을 수집하여 이를 </a:t>
            </a:r>
            <a:r>
              <a:rPr lang="en" altLang="ko-KR" sz="1600" dirty="0"/>
              <a:t>HPA</a:t>
            </a:r>
            <a:r>
              <a:rPr lang="ko-KR" altLang="en-US" sz="1600" dirty="0"/>
              <a:t>에 활용하거나 </a:t>
            </a:r>
            <a:r>
              <a:rPr lang="en" altLang="ko-KR" sz="1600" dirty="0"/>
              <a:t>Prometheus</a:t>
            </a:r>
            <a:r>
              <a:rPr lang="ko-KR" altLang="en-US" sz="1600" dirty="0"/>
              <a:t>기반의 </a:t>
            </a:r>
            <a:r>
              <a:rPr lang="en" altLang="ko-KR" sz="1600" dirty="0"/>
              <a:t>Monitoring </a:t>
            </a:r>
            <a:r>
              <a:rPr lang="ko-KR" altLang="en-US" sz="1600" dirty="0"/>
              <a:t>도구에 대한 활용</a:t>
            </a:r>
            <a:r>
              <a:rPr lang="en-US" altLang="ko-KR" sz="1600" dirty="0"/>
              <a:t>(</a:t>
            </a:r>
            <a:r>
              <a:rPr lang="ko-KR" altLang="en-US" sz="1600" dirty="0"/>
              <a:t>시각화</a:t>
            </a:r>
            <a:r>
              <a:rPr lang="en-US" altLang="ko-KR" sz="1600" dirty="0"/>
              <a:t>, </a:t>
            </a:r>
            <a:r>
              <a:rPr lang="ko-KR" altLang="en-US" sz="1600" dirty="0"/>
              <a:t>알림 등</a:t>
            </a:r>
            <a:r>
              <a:rPr lang="en-US" altLang="ko-KR" sz="1600" dirty="0"/>
              <a:t>) </a:t>
            </a:r>
            <a:r>
              <a:rPr lang="ko-KR" altLang="en-US" sz="1600" dirty="0"/>
              <a:t>등의 다양한 필요성에 의해 </a:t>
            </a:r>
            <a:r>
              <a:rPr lang="en" altLang="ko-KR" sz="1600" dirty="0"/>
              <a:t>Metric </a:t>
            </a:r>
            <a:r>
              <a:rPr lang="ko-KR" altLang="en-US" sz="1600" dirty="0"/>
              <a:t>확장 패턴 가이드를 목적으로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600" dirty="0"/>
              <a:t>Metric Exporter </a:t>
            </a:r>
            <a:r>
              <a:rPr lang="ko-KR" altLang="en-US" sz="1600" dirty="0"/>
              <a:t>패턴은 특정 플랫폼</a:t>
            </a:r>
            <a:r>
              <a:rPr lang="en-US" altLang="ko-KR" sz="1600" dirty="0"/>
              <a:t>(</a:t>
            </a:r>
            <a:r>
              <a:rPr lang="en" altLang="ko-KR" sz="1600" dirty="0"/>
              <a:t>ZCP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에 제한적으로 적용 가능한 패턴으로 </a:t>
            </a:r>
            <a:r>
              <a:rPr lang="en" altLang="ko-KR" sz="1600" dirty="0"/>
              <a:t>Application</a:t>
            </a:r>
            <a:r>
              <a:rPr lang="ko-KR" altLang="en-US" sz="1600" dirty="0"/>
              <a:t>과 동일한 </a:t>
            </a:r>
            <a:r>
              <a:rPr lang="en" altLang="ko-KR" sz="1600" dirty="0"/>
              <a:t>Container</a:t>
            </a:r>
            <a:r>
              <a:rPr lang="ko-KR" altLang="en-US" sz="1600" dirty="0"/>
              <a:t>에서 기동하거나 별도의 </a:t>
            </a:r>
            <a:r>
              <a:rPr lang="en" altLang="ko-KR" sz="1600" dirty="0"/>
              <a:t>Container</a:t>
            </a:r>
            <a:r>
              <a:rPr lang="ko-KR" altLang="en-US" sz="1600" dirty="0"/>
              <a:t>을 동일 </a:t>
            </a:r>
            <a:r>
              <a:rPr lang="en" altLang="ko-KR" sz="1600" dirty="0"/>
              <a:t>Pod</a:t>
            </a:r>
            <a:r>
              <a:rPr lang="ko-KR" altLang="en-US" sz="1600" dirty="0"/>
              <a:t>에 구성하는 </a:t>
            </a:r>
            <a:r>
              <a:rPr lang="en" altLang="ko-KR" sz="1600" dirty="0"/>
              <a:t>Side car pattern </a:t>
            </a:r>
            <a:r>
              <a:rPr lang="ko-KR" altLang="en-US" sz="1600" dirty="0"/>
              <a:t>방식 등으로 수집한 정보를 </a:t>
            </a:r>
            <a:r>
              <a:rPr lang="en" altLang="ko-KR" sz="1600" dirty="0" err="1"/>
              <a:t>Monitoring&amp;HPA</a:t>
            </a:r>
            <a:r>
              <a:rPr lang="en" altLang="ko-KR" sz="1600" dirty="0"/>
              <a:t> </a:t>
            </a:r>
            <a:r>
              <a:rPr lang="ko-KR" altLang="en-US" sz="1600" dirty="0"/>
              <a:t>등에 활용이 중요하다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97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3FC8F-2F19-4443-95BB-4FE0F75D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패턴 동작 구조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D3D17DB4-3D94-764F-8FB6-DE47A169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1" y="673101"/>
            <a:ext cx="9359900" cy="355599"/>
          </a:xfrm>
        </p:spPr>
        <p:txBody>
          <a:bodyPr/>
          <a:lstStyle/>
          <a:p>
            <a:r>
              <a:rPr kumimoji="1" lang="en-US" altLang="ko-KR" dirty="0"/>
              <a:t>Metric export Pattern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Service </a:t>
            </a:r>
            <a:r>
              <a:rPr kumimoji="1" lang="ko-KR" altLang="en-US" dirty="0"/>
              <a:t>내 </a:t>
            </a:r>
            <a:r>
              <a:rPr kumimoji="1" lang="en-US" altLang="ko-KR" dirty="0"/>
              <a:t>metric </a:t>
            </a:r>
            <a:r>
              <a:rPr kumimoji="1" lang="ko-KR" altLang="en-US" dirty="0"/>
              <a:t>정보를 추출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Prometheus</a:t>
            </a:r>
            <a:r>
              <a:rPr kumimoji="1" lang="ko-KR" altLang="en-US" dirty="0"/>
              <a:t>로 전달하기 위한 메커니즘을 </a:t>
            </a:r>
            <a:r>
              <a:rPr kumimoji="1" lang="en-US" altLang="ko-KR" dirty="0"/>
              <a:t>Pattern</a:t>
            </a:r>
            <a:r>
              <a:rPr kumimoji="1" lang="ko-KR" altLang="en-US" dirty="0"/>
              <a:t> 화</a:t>
            </a:r>
            <a:endParaRPr kumimoji="1"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B1A8FE-8DEE-A545-BF5A-B37B5D4ECA45}"/>
              </a:ext>
            </a:extLst>
          </p:cNvPr>
          <p:cNvSpPr/>
          <p:nvPr/>
        </p:nvSpPr>
        <p:spPr>
          <a:xfrm>
            <a:off x="560512" y="2204864"/>
            <a:ext cx="1296144" cy="115212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77E4102B-FDDA-DB4F-A2A7-1391E91DDAD8}"/>
              </a:ext>
            </a:extLst>
          </p:cNvPr>
          <p:cNvSpPr/>
          <p:nvPr/>
        </p:nvSpPr>
        <p:spPr>
          <a:xfrm>
            <a:off x="4088904" y="2420888"/>
            <a:ext cx="1008112" cy="1080120"/>
          </a:xfrm>
          <a:prstGeom prst="ca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433EB21-B638-B345-8F77-13C4FB369C9E}"/>
              </a:ext>
            </a:extLst>
          </p:cNvPr>
          <p:cNvSpPr/>
          <p:nvPr/>
        </p:nvSpPr>
        <p:spPr>
          <a:xfrm>
            <a:off x="6753200" y="2204864"/>
            <a:ext cx="1728192" cy="1296144"/>
          </a:xfrm>
          <a:prstGeom prst="roundRect">
            <a:avLst>
              <a:gd name="adj" fmla="val 1040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ED0B0D-1BB8-B849-A5A6-19691F2E8697}"/>
              </a:ext>
            </a:extLst>
          </p:cNvPr>
          <p:cNvSpPr/>
          <p:nvPr/>
        </p:nvSpPr>
        <p:spPr>
          <a:xfrm>
            <a:off x="1424608" y="2852936"/>
            <a:ext cx="1008112" cy="4320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/metrics</a:t>
            </a:r>
            <a:endParaRPr kumimoji="1"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8C8359-7159-104F-99B2-941D23AAFA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32720" y="306896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EDF7E-D794-574A-A337-D0172992451E}"/>
              </a:ext>
            </a:extLst>
          </p:cNvPr>
          <p:cNvCxnSpPr>
            <a:cxnSpLocks/>
          </p:cNvCxnSpPr>
          <p:nvPr/>
        </p:nvCxnSpPr>
        <p:spPr>
          <a:xfrm>
            <a:off x="5097016" y="299695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471EF-34FB-4146-9FE3-C6E97C8BED46}"/>
              </a:ext>
            </a:extLst>
          </p:cNvPr>
          <p:cNvSpPr txBox="1"/>
          <p:nvPr/>
        </p:nvSpPr>
        <p:spPr>
          <a:xfrm>
            <a:off x="632520" y="184482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Application</a:t>
            </a:r>
            <a:endParaRPr kumimoji="1"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BAD9ED-296E-014B-8EF3-7898688F8049}"/>
              </a:ext>
            </a:extLst>
          </p:cNvPr>
          <p:cNvSpPr txBox="1"/>
          <p:nvPr/>
        </p:nvSpPr>
        <p:spPr>
          <a:xfrm>
            <a:off x="4016896" y="1916832"/>
            <a:ext cx="1209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Prometheus</a:t>
            </a:r>
            <a:endParaRPr kumimoji="1"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04DB12-865F-054A-B8EC-042079150FDC}"/>
              </a:ext>
            </a:extLst>
          </p:cNvPr>
          <p:cNvSpPr txBox="1"/>
          <p:nvPr/>
        </p:nvSpPr>
        <p:spPr>
          <a:xfrm>
            <a:off x="6825208" y="177281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Grafana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A8CC8-EFFD-1949-8B16-16BB72D2FB16}"/>
              </a:ext>
            </a:extLst>
          </p:cNvPr>
          <p:cNvSpPr txBox="1"/>
          <p:nvPr/>
        </p:nvSpPr>
        <p:spPr>
          <a:xfrm>
            <a:off x="560512" y="3717032"/>
            <a:ext cx="256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Application Perf. Metrics </a:t>
            </a:r>
            <a:r>
              <a:rPr kumimoji="1" lang="ko-KR" altLang="en-US" sz="1200" b="1" dirty="0"/>
              <a:t>측정을 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위한 </a:t>
            </a:r>
            <a:r>
              <a:rPr kumimoji="1" lang="en-US" altLang="ko-KR" sz="1200" b="1" dirty="0"/>
              <a:t>Metric API </a:t>
            </a:r>
            <a:r>
              <a:rPr kumimoji="1" lang="ko-KR" altLang="en-US" sz="1200" b="1" dirty="0"/>
              <a:t>제공 방법</a:t>
            </a:r>
            <a:endParaRPr kumimoji="1" lang="en-US" altLang="ko-KR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8FDB617-898B-8E44-95BB-253CE255E058}"/>
              </a:ext>
            </a:extLst>
          </p:cNvPr>
          <p:cNvSpPr/>
          <p:nvPr/>
        </p:nvSpPr>
        <p:spPr>
          <a:xfrm>
            <a:off x="344488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9D6E1-E211-AE45-9DF9-B56CB367CE35}"/>
              </a:ext>
            </a:extLst>
          </p:cNvPr>
          <p:cNvSpPr txBox="1"/>
          <p:nvPr/>
        </p:nvSpPr>
        <p:spPr>
          <a:xfrm>
            <a:off x="3944888" y="3717032"/>
            <a:ext cx="2038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수집대상 </a:t>
            </a:r>
            <a:r>
              <a:rPr kumimoji="1" lang="en-US" altLang="ko-KR" sz="1200" b="1" dirty="0"/>
              <a:t>API</a:t>
            </a:r>
            <a:br>
              <a:rPr kumimoji="1" lang="en-US" altLang="ko-KR" sz="1200" b="1" dirty="0"/>
            </a:b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6791A8-B250-B945-B02A-4667E9CAD51D}"/>
              </a:ext>
            </a:extLst>
          </p:cNvPr>
          <p:cNvSpPr/>
          <p:nvPr/>
        </p:nvSpPr>
        <p:spPr>
          <a:xfrm>
            <a:off x="3728864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A17E68-C6CD-8642-B625-F1A060D43AF6}"/>
              </a:ext>
            </a:extLst>
          </p:cNvPr>
          <p:cNvSpPr txBox="1"/>
          <p:nvPr/>
        </p:nvSpPr>
        <p:spPr>
          <a:xfrm>
            <a:off x="6897216" y="3792698"/>
            <a:ext cx="2480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Grafana Dashboard</a:t>
            </a:r>
            <a:r>
              <a:rPr kumimoji="1" lang="ko-KR" altLang="en-US" sz="1200" b="1" dirty="0"/>
              <a:t>를 통한 관리</a:t>
            </a:r>
            <a:endParaRPr kumimoji="1" lang="en-US" altLang="ko-KR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9C7B1-EE21-C743-B586-C4658645163C}"/>
              </a:ext>
            </a:extLst>
          </p:cNvPr>
          <p:cNvSpPr/>
          <p:nvPr/>
        </p:nvSpPr>
        <p:spPr>
          <a:xfrm>
            <a:off x="6698095" y="386104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F1839-FF7B-E44B-BFFC-13CC67D5948E}"/>
              </a:ext>
            </a:extLst>
          </p:cNvPr>
          <p:cNvSpPr txBox="1"/>
          <p:nvPr/>
        </p:nvSpPr>
        <p:spPr>
          <a:xfrm>
            <a:off x="488504" y="4221088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자동 생성 </a:t>
            </a:r>
            <a:r>
              <a:rPr kumimoji="1" lang="en-US" altLang="ko-KR" sz="1200" b="1" dirty="0"/>
              <a:t>Library </a:t>
            </a:r>
            <a:r>
              <a:rPr kumimoji="1" lang="ko-KR" altLang="en-US" sz="1200" b="1" dirty="0"/>
              <a:t>주입을 통한 측정 방식 제공</a:t>
            </a:r>
            <a:endParaRPr kumimoji="1" lang="en-US" altLang="ko-KR" sz="1200" b="1" dirty="0"/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Maven dependency </a:t>
            </a:r>
            <a:r>
              <a:rPr kumimoji="1" lang="ko-KR" altLang="en-US" sz="1200" dirty="0"/>
              <a:t>등록 </a:t>
            </a:r>
            <a:br>
              <a:rPr kumimoji="1" lang="en-US" altLang="ko-KR" sz="1200" dirty="0"/>
            </a:br>
            <a:r>
              <a:rPr kumimoji="1" lang="en-US" altLang="ko-KR" sz="1200" dirty="0"/>
              <a:t>(Actuator, micrometer </a:t>
            </a:r>
            <a:r>
              <a:rPr kumimoji="1" lang="en-US" altLang="ko-KR" sz="1200" dirty="0" err="1"/>
              <a:t>etc</a:t>
            </a:r>
            <a:r>
              <a:rPr kumimoji="1" lang="en-US" altLang="ko-KR" sz="1200" dirty="0"/>
              <a:t>)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appl. Property</a:t>
            </a:r>
            <a:r>
              <a:rPr kumimoji="1" lang="ko-KR" altLang="en-US" sz="1200" dirty="0"/>
              <a:t> 설정으로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대상 </a:t>
            </a:r>
            <a:r>
              <a:rPr kumimoji="1" lang="en-US" altLang="ko-KR" sz="1200" dirty="0"/>
              <a:t>enabling </a:t>
            </a:r>
          </a:p>
          <a:p>
            <a:pPr marL="273050" lvl="1" indent="-176213">
              <a:buFont typeface="Wingdings" pitchFamily="2" charset="2"/>
              <a:buChar char="ü"/>
            </a:pPr>
            <a:r>
              <a:rPr kumimoji="1" lang="en-US" altLang="ko-KR" sz="1200" dirty="0"/>
              <a:t>Micro-meter </a:t>
            </a:r>
            <a:r>
              <a:rPr kumimoji="1" lang="ko-KR" altLang="en-US" sz="1200" dirty="0"/>
              <a:t>기반 사용자 </a:t>
            </a:r>
            <a:r>
              <a:rPr kumimoji="1" lang="en-US" altLang="ko-KR" sz="1200" dirty="0"/>
              <a:t>metric </a:t>
            </a:r>
            <a:r>
              <a:rPr kumimoji="1" lang="ko-KR" altLang="en-US" sz="1200" dirty="0"/>
              <a:t>추가 </a:t>
            </a:r>
            <a:endParaRPr kumimoji="1" lang="en-US" altLang="ko-KR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DD41F-9CBC-0543-90B8-95762CB6F7A3}"/>
              </a:ext>
            </a:extLst>
          </p:cNvPr>
          <p:cNvSpPr txBox="1"/>
          <p:nvPr/>
        </p:nvSpPr>
        <p:spPr>
          <a:xfrm>
            <a:off x="488504" y="58772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Non-Java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APP</a:t>
            </a:r>
            <a:r>
              <a:rPr kumimoji="1" lang="ko-KR" altLang="en-US" sz="1200" b="1" dirty="0"/>
              <a:t>의 </a:t>
            </a:r>
            <a:r>
              <a:rPr kumimoji="1" lang="en-US" altLang="ko-KR" sz="1200" b="1" dirty="0"/>
              <a:t>Metric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API</a:t>
            </a:r>
            <a:r>
              <a:rPr kumimoji="1" lang="ko-KR" altLang="en-US" sz="1200" b="1" dirty="0"/>
              <a:t> 노출</a:t>
            </a:r>
            <a:endParaRPr kumimoji="1" lang="en-US" altLang="ko-KR" sz="1200" b="1" dirty="0"/>
          </a:p>
          <a:p>
            <a:pPr marL="223838" lvl="1" indent="-176213">
              <a:buFont typeface="Wingdings" pitchFamily="2" charset="2"/>
              <a:buChar char="ü"/>
            </a:pPr>
            <a:r>
              <a:rPr kumimoji="1" lang="ko-KR" altLang="en-US" sz="1200" dirty="0"/>
              <a:t>자체 </a:t>
            </a:r>
            <a:r>
              <a:rPr kumimoji="1" lang="en-US" altLang="ko-KR" sz="1200" dirty="0"/>
              <a:t>/metrics API </a:t>
            </a:r>
            <a:r>
              <a:rPr kumimoji="1" lang="ko-KR" altLang="en-US" sz="1200" dirty="0"/>
              <a:t>개발 및 등록 </a:t>
            </a:r>
            <a:endParaRPr kumimoji="1"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E92544-F798-EB48-93A8-601C3C623C21}"/>
              </a:ext>
            </a:extLst>
          </p:cNvPr>
          <p:cNvSpPr txBox="1"/>
          <p:nvPr/>
        </p:nvSpPr>
        <p:spPr>
          <a:xfrm>
            <a:off x="3615162" y="41915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en-US" altLang="ko-KR" sz="1200" b="1" dirty="0"/>
              <a:t>K8s deployment manifest (yaml file)</a:t>
            </a:r>
            <a:r>
              <a:rPr kumimoji="1" lang="ko-KR" altLang="en-US" sz="1200" b="1" dirty="0"/>
              <a:t> 내 </a:t>
            </a:r>
            <a:r>
              <a:rPr kumimoji="1" lang="en-US" altLang="ko-KR" sz="1200" b="1" dirty="0"/>
              <a:t>annotation</a:t>
            </a:r>
            <a:r>
              <a:rPr kumimoji="1" lang="ko-KR" altLang="en-US" sz="1200" b="1" dirty="0"/>
              <a:t>을 통해 </a:t>
            </a:r>
            <a:r>
              <a:rPr kumimoji="1" lang="en-US" altLang="ko-KR" sz="1200" b="1" dirty="0"/>
              <a:t>metrics </a:t>
            </a:r>
            <a:r>
              <a:rPr kumimoji="1" lang="en-US" altLang="ko-KR" sz="1200" b="1" dirty="0" err="1"/>
              <a:t>api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자동 등록</a:t>
            </a:r>
            <a:r>
              <a:rPr kumimoji="1" lang="en-US" altLang="ko-KR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64865-1F99-3E4C-AC19-71A00B5199EC}"/>
              </a:ext>
            </a:extLst>
          </p:cNvPr>
          <p:cNvSpPr txBox="1"/>
          <p:nvPr/>
        </p:nvSpPr>
        <p:spPr>
          <a:xfrm>
            <a:off x="6753200" y="4221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수집 </a:t>
            </a:r>
            <a:r>
              <a:rPr kumimoji="1" lang="en-US" altLang="ko-KR" sz="1200" b="1" dirty="0"/>
              <a:t>metrics </a:t>
            </a:r>
            <a:r>
              <a:rPr kumimoji="1" lang="ko-KR" altLang="en-US" sz="1200" b="1" dirty="0"/>
              <a:t>식별 및 </a:t>
            </a:r>
            <a:r>
              <a:rPr kumimoji="1" lang="en-US" altLang="ko-KR" sz="1200" b="1" dirty="0"/>
              <a:t>query </a:t>
            </a:r>
            <a:r>
              <a:rPr kumimoji="1" lang="ko-KR" altLang="en-US" sz="1200" b="1" dirty="0"/>
              <a:t>정의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r>
              <a:rPr kumimoji="1" lang="ko-KR" altLang="en-US" sz="1200" b="1" dirty="0"/>
              <a:t>전시 방식 정의 및 </a:t>
            </a:r>
            <a:r>
              <a:rPr kumimoji="1" lang="en-US" altLang="ko-KR" sz="1200" b="1" dirty="0"/>
              <a:t>Dashboard </a:t>
            </a:r>
            <a:r>
              <a:rPr kumimoji="1" lang="ko-KR" altLang="en-US" sz="1200" b="1" dirty="0"/>
              <a:t>구성</a:t>
            </a:r>
            <a:endParaRPr kumimoji="1" lang="en-US" altLang="ko-KR" sz="1200" b="1" dirty="0"/>
          </a:p>
          <a:p>
            <a:pPr marL="96838" indent="-96838">
              <a:buFont typeface="Arial" panose="020B0604020202020204" pitchFamily="34" charset="0"/>
              <a:buChar char="•"/>
            </a:pP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074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 Exporter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spring Actuator </a:t>
            </a:r>
            <a:r>
              <a:rPr kumimoji="1" lang="ko-KR" altLang="en-US" dirty="0"/>
              <a:t>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Spring Boot(2.x)</a:t>
            </a:r>
            <a:r>
              <a:rPr kumimoji="1" lang="ko-KR" altLang="en-US" dirty="0"/>
              <a:t>와 </a:t>
            </a:r>
            <a:r>
              <a:rPr kumimoji="1" lang="en" altLang="ko-KR" dirty="0"/>
              <a:t>Actuator, Micrometer</a:t>
            </a:r>
            <a:r>
              <a:rPr kumimoji="1" lang="ko-KR" altLang="en-US" dirty="0"/>
              <a:t>를 활용하여 </a:t>
            </a:r>
            <a:r>
              <a:rPr kumimoji="1" lang="en" altLang="ko-KR" dirty="0"/>
              <a:t>Prometheus</a:t>
            </a:r>
            <a:r>
              <a:rPr kumimoji="1" lang="ko-KR" altLang="en-US" dirty="0"/>
              <a:t>가 서비스의 상태 정보를 수집 가능하도록 제공하는 패턴 방식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en" altLang="ko-KR" dirty="0"/>
              <a:t>Spring MVC </a:t>
            </a:r>
            <a:r>
              <a:rPr kumimoji="1" lang="ko-KR" altLang="en-US" dirty="0"/>
              <a:t>등의 </a:t>
            </a:r>
            <a:r>
              <a:rPr kumimoji="1" lang="en" altLang="ko-KR" dirty="0"/>
              <a:t>http </a:t>
            </a:r>
            <a:r>
              <a:rPr kumimoji="1" lang="ko-KR" altLang="en-US" dirty="0"/>
              <a:t>서비스가 가능한 경우</a:t>
            </a:r>
            <a:r>
              <a:rPr kumimoji="1"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B8FF98-630D-B841-B2E1-814F98B9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3" y="1977807"/>
            <a:ext cx="3545848" cy="1080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application Library 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73188" y="1998868"/>
            <a:ext cx="475195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 err="1"/>
              <a:t>Pom.xml</a:t>
            </a:r>
            <a:r>
              <a:rPr kumimoji="1" lang="en-US" altLang="ko-KR" sz="1100" dirty="0"/>
              <a:t> file </a:t>
            </a:r>
            <a:r>
              <a:rPr kumimoji="1" lang="ko-KR" altLang="en-US" sz="1100" dirty="0"/>
              <a:t>내 </a:t>
            </a:r>
            <a:r>
              <a:rPr kumimoji="1" lang="en-US" altLang="ko-KR" sz="1100" dirty="0"/>
              <a:t>actuator, micrometer </a:t>
            </a:r>
            <a:r>
              <a:rPr kumimoji="1" lang="en-US" altLang="ko-KR" sz="1100" dirty="0" err="1"/>
              <a:t>denendency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설정</a:t>
            </a: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Metrics Info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JVM </a:t>
            </a:r>
            <a:r>
              <a:rPr kumimoji="1" lang="ko-KR" altLang="en-US" sz="1100" dirty="0"/>
              <a:t>정보 </a:t>
            </a:r>
            <a:r>
              <a:rPr kumimoji="1" lang="en-US" altLang="ko-KR" sz="1100" dirty="0"/>
              <a:t>(thread count,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GC info, heap info)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DBCP </a:t>
            </a:r>
            <a:r>
              <a:rPr kumimoji="1" lang="ko-KR" altLang="en-US" sz="1100" dirty="0"/>
              <a:t>정보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Process </a:t>
            </a:r>
            <a:r>
              <a:rPr kumimoji="1" lang="ko-KR" altLang="en-US" sz="1100" dirty="0" err="1"/>
              <a:t>관려</a:t>
            </a:r>
            <a:r>
              <a:rPr kumimoji="1" lang="ko-KR" altLang="en-US" sz="1100" dirty="0"/>
              <a:t> 정보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CPU (Usage, Load)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File (Max and current File descript count)</a:t>
            </a:r>
          </a:p>
          <a:p>
            <a:pPr marL="590550" lvl="1" indent="-133350">
              <a:buFont typeface="Arial" panose="020B0604020202020204" pitchFamily="34" charset="0"/>
              <a:buChar char="•"/>
            </a:pPr>
            <a:endParaRPr kumimoji="1"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6" y="3933056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Application property</a:t>
            </a:r>
            <a:r>
              <a:rPr kumimoji="1" lang="ko-KR" altLang="en-US" sz="1200" b="1" dirty="0"/>
              <a:t>에 </a:t>
            </a:r>
            <a:r>
              <a:rPr kumimoji="1" lang="en-US" altLang="ko-KR" sz="1200" b="1" dirty="0"/>
              <a:t>actuator endpoint enable </a:t>
            </a:r>
            <a:r>
              <a:rPr kumimoji="1" lang="ko-KR" altLang="en-US" sz="1200" b="1" dirty="0"/>
              <a:t>설정</a:t>
            </a:r>
            <a:r>
              <a:rPr kumimoji="1" lang="en-US" altLang="ko-KR" sz="1200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2" y="5373216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k8s deployment </a:t>
            </a:r>
            <a:r>
              <a:rPr kumimoji="1" lang="ko-KR" altLang="en-US" sz="1200" b="1" dirty="0"/>
              <a:t>설정을 통한 </a:t>
            </a:r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E108D-93D3-F84F-836F-103D22564B16}"/>
              </a:ext>
            </a:extLst>
          </p:cNvPr>
          <p:cNvSpPr txBox="1"/>
          <p:nvPr/>
        </p:nvSpPr>
        <p:spPr>
          <a:xfrm>
            <a:off x="1496616" y="1628800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Metrics </a:t>
            </a:r>
            <a:r>
              <a:rPr kumimoji="1" lang="ko-KR" altLang="en-US" sz="1400" dirty="0"/>
              <a:t>전달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54E209-7EB1-F340-9F0C-EE3730E811A5}"/>
              </a:ext>
            </a:extLst>
          </p:cNvPr>
          <p:cNvSpPr/>
          <p:nvPr/>
        </p:nvSpPr>
        <p:spPr>
          <a:xfrm>
            <a:off x="4953000" y="3282247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1100" dirty="0">
                <a:hlinkClick r:id="rId4"/>
              </a:rPr>
              <a:t>https://docs.spring.io/spring-boot/docs/current/reference/html/production-ready-features.html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E76B1-79AB-F149-AB4D-B7B69573D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50" y="3300409"/>
            <a:ext cx="3289420" cy="135272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7D93A963-5739-7947-BA24-7EC520AA92E4}"/>
              </a:ext>
            </a:extLst>
          </p:cNvPr>
          <p:cNvSpPr/>
          <p:nvPr/>
        </p:nvSpPr>
        <p:spPr>
          <a:xfrm>
            <a:off x="418850" y="3192409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1F2172-E770-CA40-BE8D-1E0EF2D68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50" y="4951269"/>
            <a:ext cx="3714582" cy="34481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0C1D91BD-7D68-4D4D-A20B-3B714C375D30}"/>
              </a:ext>
            </a:extLst>
          </p:cNvPr>
          <p:cNvSpPr/>
          <p:nvPr/>
        </p:nvSpPr>
        <p:spPr>
          <a:xfrm>
            <a:off x="418850" y="4812282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E796A6-BA27-1F44-B695-3640277D4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850" y="5511715"/>
            <a:ext cx="3456384" cy="1192175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31AD6545-41D6-BA4B-BE68-AB37A4E9ABFA}"/>
              </a:ext>
            </a:extLst>
          </p:cNvPr>
          <p:cNvSpPr/>
          <p:nvPr/>
        </p:nvSpPr>
        <p:spPr>
          <a:xfrm>
            <a:off x="412300" y="533880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AAB755-F911-C149-ADA5-0CFC17390E11}"/>
              </a:ext>
            </a:extLst>
          </p:cNvPr>
          <p:cNvSpPr txBox="1"/>
          <p:nvPr/>
        </p:nvSpPr>
        <p:spPr>
          <a:xfrm>
            <a:off x="4880992" y="5705988"/>
            <a:ext cx="4751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K8s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Deployment</a:t>
            </a:r>
            <a:r>
              <a:rPr kumimoji="1" lang="ko-KR" altLang="en-US" sz="1100" dirty="0"/>
              <a:t> 명세서에서 </a:t>
            </a:r>
            <a:r>
              <a:rPr kumimoji="1" lang="en-US" altLang="ko-KR" sz="1100" dirty="0"/>
              <a:t>Prometheus</a:t>
            </a:r>
            <a:r>
              <a:rPr kumimoji="1" lang="ko-KR" altLang="en-US" sz="1100" dirty="0"/>
              <a:t>에 제공할 정보 작성만으로 자동적으로 </a:t>
            </a:r>
            <a:r>
              <a:rPr kumimoji="1" lang="en-US" altLang="ko-KR" sz="1100" dirty="0"/>
              <a:t>Metric </a:t>
            </a:r>
            <a:r>
              <a:rPr kumimoji="1" lang="ko-KR" altLang="en-US" sz="1100" dirty="0"/>
              <a:t>자동 수집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Scrape : true</a:t>
            </a:r>
            <a:r>
              <a:rPr kumimoji="1" lang="ko-KR" altLang="en-US" sz="1100" dirty="0"/>
              <a:t>로 설정시 수집 가능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Path : HTTP </a:t>
            </a:r>
            <a:r>
              <a:rPr kumimoji="1" lang="ko-KR" altLang="en-US" sz="1100" dirty="0"/>
              <a:t>서비스로 제공할 </a:t>
            </a:r>
            <a:r>
              <a:rPr kumimoji="1" lang="en-US" altLang="ko-KR" sz="1100" dirty="0"/>
              <a:t>url </a:t>
            </a:r>
            <a:r>
              <a:rPr kumimoji="1" lang="ko-KR" altLang="en-US" sz="1100" dirty="0"/>
              <a:t>정보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/actuator/prometheus</a:t>
            </a:r>
            <a:r>
              <a:rPr kumimoji="1" lang="ko-KR" altLang="en-US" sz="1100" dirty="0"/>
              <a:t> 는 </a:t>
            </a:r>
            <a:r>
              <a:rPr kumimoji="1" lang="en-US" altLang="ko-KR" sz="1100" dirty="0"/>
              <a:t>Actuator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Prometheus</a:t>
            </a:r>
            <a:r>
              <a:rPr kumimoji="1" lang="ko-KR" altLang="en-US" sz="1100" dirty="0"/>
              <a:t>에 제공하는 기본값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Port : HTTP </a:t>
            </a:r>
            <a:r>
              <a:rPr kumimoji="1" lang="ko-KR" altLang="en-US" sz="1100" dirty="0"/>
              <a:t>서비스로 제공할 </a:t>
            </a:r>
            <a:r>
              <a:rPr kumimoji="1" lang="en-US" altLang="ko-KR" sz="1100" dirty="0"/>
              <a:t>Port </a:t>
            </a:r>
            <a:r>
              <a:rPr kumimoji="1" lang="ko-KR" altLang="en-US" sz="1100" dirty="0"/>
              <a:t>정보</a:t>
            </a:r>
            <a:r>
              <a:rPr kumimoji="1" lang="en-US" altLang="ko-KR" sz="11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33E30-4375-4D47-9C47-1CD34C6CAEC6}"/>
              </a:ext>
            </a:extLst>
          </p:cNvPr>
          <p:cNvSpPr txBox="1"/>
          <p:nvPr/>
        </p:nvSpPr>
        <p:spPr>
          <a:xfrm>
            <a:off x="4880992" y="4246308"/>
            <a:ext cx="4751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Actuator </a:t>
            </a:r>
            <a:r>
              <a:rPr kumimoji="1" lang="ko-KR" altLang="en-US" sz="1100" dirty="0"/>
              <a:t>로 제공할 범위를 설정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Actuator</a:t>
            </a:r>
            <a:r>
              <a:rPr kumimoji="1" lang="ko-KR" altLang="en-US" sz="1100" dirty="0"/>
              <a:t>에서 제공하는</a:t>
            </a:r>
            <a:r>
              <a:rPr kumimoji="1" lang="en-US" altLang="ko-KR" sz="1100" dirty="0"/>
              <a:t> Exposing Endpoints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JMX,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HTTP </a:t>
            </a:r>
            <a:r>
              <a:rPr kumimoji="1" lang="ko-KR" altLang="en-US" sz="1100" dirty="0"/>
              <a:t>에 따라 기본 제공 범위가 다르며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HTTP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health, info</a:t>
            </a:r>
            <a:r>
              <a:rPr kumimoji="1" lang="ko-KR" altLang="en-US" sz="1100" dirty="0"/>
              <a:t>만 기본 제공되므로 </a:t>
            </a:r>
            <a:r>
              <a:rPr kumimoji="1" lang="en-US" altLang="ko-KR" sz="1100" dirty="0"/>
              <a:t>prometheus</a:t>
            </a:r>
            <a:r>
              <a:rPr kumimoji="1" lang="ko-KR" altLang="en-US" sz="1100" dirty="0"/>
              <a:t>를 추가로 작성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60329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 Exporter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Micrometer Custom Metrics </a:t>
            </a:r>
            <a:r>
              <a:rPr kumimoji="1" lang="ko-KR" altLang="en-US" dirty="0"/>
              <a:t>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Spring Boot(2.x)</a:t>
            </a:r>
            <a:r>
              <a:rPr kumimoji="1" lang="ko-KR" altLang="en-US" dirty="0"/>
              <a:t>와 </a:t>
            </a:r>
            <a:r>
              <a:rPr kumimoji="1" lang="en" altLang="ko-KR" dirty="0"/>
              <a:t>Actuator, Micrometer</a:t>
            </a:r>
            <a:r>
              <a:rPr kumimoji="1" lang="ko-KR" altLang="en-US" dirty="0"/>
              <a:t>를 활용하여 </a:t>
            </a:r>
            <a:r>
              <a:rPr kumimoji="1" lang="en" altLang="ko-KR" dirty="0"/>
              <a:t>Prometheus</a:t>
            </a:r>
            <a:r>
              <a:rPr kumimoji="1" lang="ko-KR" altLang="en-US" dirty="0"/>
              <a:t>가 서비스의 상태 정보를 수집 가능하도록 제공하는 패턴 방식에서 사용자 정의 </a:t>
            </a:r>
            <a:r>
              <a:rPr kumimoji="1" lang="en-US" altLang="ko-KR" dirty="0"/>
              <a:t>Metric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Micrometer</a:t>
            </a:r>
            <a:r>
              <a:rPr kumimoji="1" lang="ko-KR" altLang="en-US" dirty="0"/>
              <a:t>에서 제공하는 </a:t>
            </a:r>
            <a:r>
              <a:rPr kumimoji="1" lang="en-US" altLang="ko-KR" dirty="0"/>
              <a:t>Library</a:t>
            </a:r>
            <a:r>
              <a:rPr kumimoji="1" lang="ko-KR" altLang="en-US" dirty="0"/>
              <a:t>를 활용하는 패턴을 이용</a:t>
            </a: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B9C-DE4C-994A-A341-58913AFBA1A3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&amp; K8S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B6ED7-8734-B746-A4D6-8D0EEE66F54B}"/>
              </a:ext>
            </a:extLst>
          </p:cNvPr>
          <p:cNvSpPr txBox="1"/>
          <p:nvPr/>
        </p:nvSpPr>
        <p:spPr>
          <a:xfrm>
            <a:off x="4873188" y="1998868"/>
            <a:ext cx="4751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Actuator</a:t>
            </a:r>
            <a:r>
              <a:rPr kumimoji="1" lang="ko-KR" altLang="en-US" sz="1100" dirty="0"/>
              <a:t> 을 위한 기본 구성을 앞 장표와 동일하게 구성</a:t>
            </a:r>
            <a:endParaRPr kumimoji="1" lang="en-US" altLang="ko-KR" sz="1100" dirty="0"/>
          </a:p>
          <a:p>
            <a:pPr marL="742950" lvl="1" indent="-285750">
              <a:buFont typeface="Wingdings" pitchFamily="2" charset="2"/>
              <a:buChar char="ü"/>
            </a:pPr>
            <a:r>
              <a:rPr kumimoji="1" lang="en-US" altLang="ko-KR" sz="1100" dirty="0"/>
              <a:t>Library </a:t>
            </a:r>
            <a:r>
              <a:rPr kumimoji="1" lang="ko-KR" altLang="en-US" sz="1100" dirty="0"/>
              <a:t>의존관계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Application </a:t>
            </a:r>
            <a:r>
              <a:rPr kumimoji="1" lang="ko-KR" altLang="en-US" sz="1100" dirty="0"/>
              <a:t>설정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K8S </a:t>
            </a:r>
            <a:r>
              <a:rPr kumimoji="1" lang="ko-KR" altLang="en-US" sz="1100" dirty="0"/>
              <a:t>명세서</a:t>
            </a:r>
            <a:endParaRPr kumimoji="1" lang="en-US" altLang="ko-KR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93E10-C0DE-2841-B4D6-2D447EE0E613}"/>
              </a:ext>
            </a:extLst>
          </p:cNvPr>
          <p:cNvSpPr txBox="1"/>
          <p:nvPr/>
        </p:nvSpPr>
        <p:spPr>
          <a:xfrm>
            <a:off x="4865386" y="2492896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Micrometer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Registry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20746-ECC8-7B47-8F01-9D633CA24C63}"/>
              </a:ext>
            </a:extLst>
          </p:cNvPr>
          <p:cNvSpPr txBox="1"/>
          <p:nvPr/>
        </p:nvSpPr>
        <p:spPr>
          <a:xfrm>
            <a:off x="4881562" y="3593894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Custom Metric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FE108D-93D3-F84F-836F-103D22564B16}"/>
              </a:ext>
            </a:extLst>
          </p:cNvPr>
          <p:cNvSpPr txBox="1"/>
          <p:nvPr/>
        </p:nvSpPr>
        <p:spPr>
          <a:xfrm>
            <a:off x="1496616" y="1628800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Metrics </a:t>
            </a:r>
            <a:r>
              <a:rPr kumimoji="1" lang="ko-KR" altLang="en-US" sz="1400" dirty="0"/>
              <a:t>전달 구조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AAB755-F911-C149-ADA5-0CFC17390E11}"/>
              </a:ext>
            </a:extLst>
          </p:cNvPr>
          <p:cNvSpPr txBox="1"/>
          <p:nvPr/>
        </p:nvSpPr>
        <p:spPr>
          <a:xfrm>
            <a:off x="4880992" y="3926666"/>
            <a:ext cx="4751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MeterRegistry</a:t>
            </a:r>
            <a:r>
              <a:rPr kumimoji="1" lang="ko-KR" altLang="en-US" sz="1100" dirty="0"/>
              <a:t>에 사용할 </a:t>
            </a:r>
            <a:r>
              <a:rPr kumimoji="1" lang="en-US" altLang="ko-KR" sz="1100" dirty="0"/>
              <a:t>Metric</a:t>
            </a:r>
            <a:r>
              <a:rPr kumimoji="1" lang="ko-KR" altLang="en-US" sz="1100" dirty="0"/>
              <a:t>을 </a:t>
            </a:r>
            <a:r>
              <a:rPr kumimoji="1" lang="en-US" altLang="ko-KR" sz="1100" dirty="0"/>
              <a:t>Counter, Gauge, Histogram Intefrace</a:t>
            </a:r>
            <a:r>
              <a:rPr kumimoji="1" lang="ko-KR" altLang="en-US" sz="1100" dirty="0"/>
              <a:t>을 사용하여 정의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Metric Inteface : Counter, Gauge, Histogram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Builder : Metrics </a:t>
            </a:r>
            <a:r>
              <a:rPr kumimoji="1" lang="ko-KR" altLang="en-US" sz="1100" dirty="0"/>
              <a:t>명 정의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Tags : Metric</a:t>
            </a:r>
            <a:r>
              <a:rPr kumimoji="1" lang="ko-KR" altLang="en-US" sz="1100" dirty="0"/>
              <a:t>의 조회 조건으로 사용하기 위한 </a:t>
            </a:r>
            <a:r>
              <a:rPr kumimoji="1" lang="en-US" altLang="ko-KR" sz="1100" dirty="0"/>
              <a:t>Tag </a:t>
            </a:r>
            <a:r>
              <a:rPr kumimoji="1" lang="ko-KR" altLang="en-US" sz="1100" dirty="0"/>
              <a:t>정의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Description : Metric </a:t>
            </a:r>
            <a:r>
              <a:rPr kumimoji="1" lang="ko-KR" altLang="en-US" sz="1100" dirty="0"/>
              <a:t>설명 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Register : </a:t>
            </a:r>
            <a:r>
              <a:rPr kumimoji="1" lang="ko-KR" altLang="en-US" sz="1100" dirty="0"/>
              <a:t>사전 정의한 </a:t>
            </a:r>
            <a:r>
              <a:rPr kumimoji="1" lang="en-US" altLang="ko-KR" sz="1100" dirty="0"/>
              <a:t>MeterRegistry</a:t>
            </a:r>
            <a:r>
              <a:rPr kumimoji="1" lang="ko-KR" altLang="en-US" sz="1100" dirty="0"/>
              <a:t> 사용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endParaRPr kumimoji="1"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33E30-4375-4D47-9C47-1CD34C6CAEC6}"/>
              </a:ext>
            </a:extLst>
          </p:cNvPr>
          <p:cNvSpPr txBox="1"/>
          <p:nvPr/>
        </p:nvSpPr>
        <p:spPr>
          <a:xfrm>
            <a:off x="4880992" y="2806148"/>
            <a:ext cx="4751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Micrometer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MeterRegistry</a:t>
            </a:r>
            <a:r>
              <a:rPr kumimoji="1" lang="ko-KR" altLang="en-US" sz="1100" dirty="0"/>
              <a:t> 등록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MeterRegistry</a:t>
            </a:r>
            <a:r>
              <a:rPr kumimoji="1" lang="ko-KR" altLang="en-US" sz="1100" dirty="0"/>
              <a:t>을 </a:t>
            </a:r>
            <a:r>
              <a:rPr kumimoji="1" lang="en-US" altLang="ko-KR" sz="1100" dirty="0"/>
              <a:t>Component, Service </a:t>
            </a:r>
            <a:r>
              <a:rPr kumimoji="1" lang="ko-KR" altLang="en-US" sz="1100" dirty="0"/>
              <a:t>등에 주입함으로써 기존 </a:t>
            </a:r>
            <a:r>
              <a:rPr kumimoji="1" lang="en-US" altLang="ko-KR" sz="1100" dirty="0"/>
              <a:t>Actuator</a:t>
            </a:r>
            <a:r>
              <a:rPr kumimoji="1" lang="ko-KR" altLang="en-US" sz="1100" dirty="0"/>
              <a:t>와 연동된 </a:t>
            </a:r>
            <a:r>
              <a:rPr kumimoji="1" lang="en-US" altLang="ko-KR" sz="1100" dirty="0"/>
              <a:t>Metric Registry </a:t>
            </a:r>
            <a:r>
              <a:rPr kumimoji="1" lang="ko-KR" altLang="en-US" sz="1100" dirty="0"/>
              <a:t>정보와 함께 바로 사용 가능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100" dirty="0"/>
              <a:t>별도 추가 설정 구성 없음</a:t>
            </a:r>
            <a:endParaRPr kumimoji="1"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3FFF7E-23CC-A145-90C2-3318AD4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06" y="1910681"/>
            <a:ext cx="3582383" cy="11098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B895BD-F1CD-7546-B55A-D14C94623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06" y="3302441"/>
            <a:ext cx="2857195" cy="1356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D2570C-49B9-DF4A-98BA-BEB4E3DB4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06" y="4852914"/>
            <a:ext cx="3850010" cy="141689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7ABB3DF-FA9C-9B40-BD10-6840F53C597B}"/>
              </a:ext>
            </a:extLst>
          </p:cNvPr>
          <p:cNvSpPr/>
          <p:nvPr/>
        </p:nvSpPr>
        <p:spPr>
          <a:xfrm>
            <a:off x="418106" y="3140360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A2C4EA3-4A53-2C47-94C4-6064671AA64C}"/>
              </a:ext>
            </a:extLst>
          </p:cNvPr>
          <p:cNvSpPr/>
          <p:nvPr/>
        </p:nvSpPr>
        <p:spPr>
          <a:xfrm>
            <a:off x="418106" y="4677341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3EC853-AF3F-E94C-A47E-7DC3237D9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141" y="5755621"/>
            <a:ext cx="4824536" cy="9488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3AFD0E-B580-704B-B127-1AE43036E569}"/>
              </a:ext>
            </a:extLst>
          </p:cNvPr>
          <p:cNvSpPr txBox="1"/>
          <p:nvPr/>
        </p:nvSpPr>
        <p:spPr>
          <a:xfrm>
            <a:off x="4664968" y="5478622"/>
            <a:ext cx="2987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 기존 </a:t>
            </a:r>
            <a:r>
              <a:rPr kumimoji="1" lang="en-US" altLang="ko-KR" sz="1200" dirty="0"/>
              <a:t>Metric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Custom Metrics </a:t>
            </a:r>
            <a:r>
              <a:rPr kumimoji="1" lang="ko-KR" altLang="en-US" sz="1200" dirty="0"/>
              <a:t>결과 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455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 Exporter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사용자 </a:t>
            </a:r>
            <a:r>
              <a:rPr kumimoji="1" lang="en-US" altLang="ko-KR" dirty="0"/>
              <a:t>custom metric</a:t>
            </a:r>
            <a:r>
              <a:rPr kumimoji="1" lang="ko-KR" altLang="en-US" dirty="0"/>
              <a:t>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 언어 및 프레임워크에서 </a:t>
            </a:r>
            <a:r>
              <a:rPr kumimoji="1" lang="en-US" altLang="ko-KR" dirty="0"/>
              <a:t>Prometheus</a:t>
            </a:r>
            <a:r>
              <a:rPr kumimoji="1" lang="ko-KR" altLang="en-US" dirty="0"/>
              <a:t>와 연동하기 위한 </a:t>
            </a:r>
            <a:r>
              <a:rPr kumimoji="1" lang="en-US" altLang="ko-KR" dirty="0"/>
              <a:t>Exporter</a:t>
            </a:r>
            <a:r>
              <a:rPr kumimoji="1" lang="ko-KR" altLang="en-US" dirty="0"/>
              <a:t> 기능이 제공하지 않거나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별도 솔루션에 특정한 </a:t>
            </a:r>
            <a:r>
              <a:rPr kumimoji="1" lang="en-US" altLang="ko-KR" dirty="0"/>
              <a:t>Metric</a:t>
            </a:r>
            <a:r>
              <a:rPr kumimoji="1" lang="ko-KR" altLang="en-US" dirty="0"/>
              <a:t> 정보를 플랫폼 모니터링에 적용하기 위해 사용하는 패턴 방식 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29D4E8-39AB-AC40-9517-7CBAA4C3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1" y="1772816"/>
            <a:ext cx="4082525" cy="1224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76805-A159-4A43-B639-0901F9A3FF09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Spring boot application Library 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22A2F-D300-9B4B-9AA1-B45D4384CDC8}"/>
              </a:ext>
            </a:extLst>
          </p:cNvPr>
          <p:cNvSpPr txBox="1"/>
          <p:nvPr/>
        </p:nvSpPr>
        <p:spPr>
          <a:xfrm>
            <a:off x="4873188" y="1998868"/>
            <a:ext cx="47519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 err="1"/>
              <a:t>Pom.xml</a:t>
            </a:r>
            <a:r>
              <a:rPr kumimoji="1" lang="en-US" altLang="ko-KR" sz="1100" dirty="0"/>
              <a:t> file </a:t>
            </a:r>
            <a:r>
              <a:rPr kumimoji="1" lang="ko-KR" altLang="en-US" sz="1100" dirty="0"/>
              <a:t>내 </a:t>
            </a:r>
            <a:r>
              <a:rPr kumimoji="1" lang="en-US" altLang="ko-KR" sz="1100" dirty="0"/>
              <a:t>prometheus </a:t>
            </a:r>
            <a:r>
              <a:rPr kumimoji="1" lang="ko-KR" altLang="en-US" sz="1100" dirty="0"/>
              <a:t>제공 </a:t>
            </a:r>
            <a:r>
              <a:rPr kumimoji="1" lang="en-US" altLang="ko-KR" sz="1100" dirty="0"/>
              <a:t>SDK </a:t>
            </a:r>
            <a:r>
              <a:rPr kumimoji="1" lang="ko-KR" altLang="en-US" sz="1100" dirty="0"/>
              <a:t>설정</a:t>
            </a: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Simple Client Library</a:t>
            </a:r>
            <a:r>
              <a:rPr kumimoji="1" lang="ko-KR" altLang="en-US" sz="1100" dirty="0"/>
              <a:t> 유형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Simpleclient : Simpleclient 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Core Module</a:t>
            </a:r>
            <a:r>
              <a:rPr kumimoji="1" lang="ko-KR" altLang="en-US" sz="1100" dirty="0"/>
              <a:t>로 기본 정의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Hotspot JVM metrics 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JVM</a:t>
            </a:r>
            <a:r>
              <a:rPr kumimoji="1" lang="ko-KR" altLang="en-US" sz="1100" dirty="0"/>
              <a:t>에 대한 </a:t>
            </a:r>
            <a:r>
              <a:rPr kumimoji="1" lang="en-US" altLang="ko-KR" sz="1100" dirty="0"/>
              <a:t>Metrics</a:t>
            </a:r>
            <a:r>
              <a:rPr kumimoji="1" lang="ko-KR" altLang="en-US" sz="1100" dirty="0"/>
              <a:t>을 수집 제공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Pushgateway exposition : Batch Job</a:t>
            </a:r>
            <a:r>
              <a:rPr kumimoji="1" lang="ko-KR" altLang="en-US" sz="1100" dirty="0"/>
              <a:t> 등의 일회성 </a:t>
            </a:r>
            <a:r>
              <a:rPr kumimoji="1" lang="en-US" altLang="ko-KR" sz="1100" dirty="0"/>
              <a:t>Metric </a:t>
            </a:r>
            <a:r>
              <a:rPr kumimoji="1" lang="ko-KR" altLang="en-US" sz="1100" dirty="0"/>
              <a:t>처리를 위한 중간 연동 서비스 구성</a:t>
            </a:r>
            <a:r>
              <a:rPr kumimoji="1" lang="en-US" altLang="ko-KR" sz="1100" dirty="0"/>
              <a:t>(pushgateway)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Spring Boot Client : Spring Boot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Metric</a:t>
            </a:r>
            <a:r>
              <a:rPr kumimoji="1" lang="ko-KR" altLang="en-US" sz="1100" dirty="0"/>
              <a:t> 통합</a:t>
            </a:r>
            <a:endParaRPr kumimoji="1"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433C-059A-014E-AF72-1C2A05B312FB}"/>
              </a:ext>
            </a:extLst>
          </p:cNvPr>
          <p:cNvSpPr txBox="1"/>
          <p:nvPr/>
        </p:nvSpPr>
        <p:spPr>
          <a:xfrm>
            <a:off x="4857583" y="3331234"/>
            <a:ext cx="476756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k8s deployment </a:t>
            </a:r>
            <a:r>
              <a:rPr kumimoji="1" lang="ko-KR" altLang="en-US" sz="1200" b="1" dirty="0"/>
              <a:t>설정을 통한 </a:t>
            </a:r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C8C26-25AC-A24C-8127-3B848770551E}"/>
              </a:ext>
            </a:extLst>
          </p:cNvPr>
          <p:cNvSpPr txBox="1"/>
          <p:nvPr/>
        </p:nvSpPr>
        <p:spPr>
          <a:xfrm>
            <a:off x="4873759" y="4771394"/>
            <a:ext cx="4751387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코드 영역에서 </a:t>
            </a:r>
            <a:r>
              <a:rPr kumimoji="1" lang="en-US" altLang="ko-KR" sz="1200" b="1" dirty="0"/>
              <a:t>SimpleClient </a:t>
            </a:r>
            <a:r>
              <a:rPr kumimoji="1" lang="ko-KR" altLang="en-US" sz="1200" b="1" dirty="0"/>
              <a:t>을 이용하여 </a:t>
            </a: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작성</a:t>
            </a:r>
            <a:endParaRPr kumimoji="1" lang="en-US" altLang="ko-KR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75A6A-B353-3F41-9935-F946761BC59F}"/>
              </a:ext>
            </a:extLst>
          </p:cNvPr>
          <p:cNvSpPr txBox="1"/>
          <p:nvPr/>
        </p:nvSpPr>
        <p:spPr>
          <a:xfrm>
            <a:off x="4873189" y="3644486"/>
            <a:ext cx="47519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HTTP</a:t>
            </a:r>
            <a:r>
              <a:rPr kumimoji="1" lang="ko-KR" altLang="en-US" sz="1100" dirty="0"/>
              <a:t>로 제공할 설정 정보를 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Scrape : true</a:t>
            </a:r>
            <a:r>
              <a:rPr kumimoji="1" lang="ko-KR" altLang="en-US" sz="1100" dirty="0"/>
              <a:t>로 설정시 수집 가능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Path : HTTP </a:t>
            </a:r>
            <a:r>
              <a:rPr kumimoji="1" lang="ko-KR" altLang="en-US" sz="1100" dirty="0"/>
              <a:t>서비스로 제공할 </a:t>
            </a:r>
            <a:r>
              <a:rPr kumimoji="1" lang="en-US" altLang="ko-KR" sz="1100" dirty="0"/>
              <a:t>url </a:t>
            </a:r>
            <a:r>
              <a:rPr kumimoji="1" lang="ko-KR" altLang="en-US" sz="1100" dirty="0"/>
              <a:t>정보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사용자가 제공할 </a:t>
            </a:r>
            <a:r>
              <a:rPr kumimoji="1" lang="en-US" altLang="ko-KR" sz="1100" dirty="0"/>
              <a:t>URI</a:t>
            </a:r>
            <a:r>
              <a:rPr kumimoji="1" lang="ko-KR" altLang="en-US" sz="1100" dirty="0"/>
              <a:t> 정보로 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Port : HTTP </a:t>
            </a:r>
            <a:r>
              <a:rPr kumimoji="1" lang="ko-KR" altLang="en-US" sz="1100" dirty="0"/>
              <a:t>서비스로 제공할 </a:t>
            </a:r>
            <a:r>
              <a:rPr kumimoji="1" lang="en-US" altLang="ko-KR" sz="1100" dirty="0"/>
              <a:t>Port </a:t>
            </a:r>
            <a:r>
              <a:rPr kumimoji="1" lang="ko-KR" altLang="en-US" sz="1100" dirty="0"/>
              <a:t>정보</a:t>
            </a:r>
            <a:r>
              <a:rPr kumimoji="1" lang="en-US" altLang="ko-KR" sz="11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8EFED-4551-7E46-9302-FE0BB715D535}"/>
              </a:ext>
            </a:extLst>
          </p:cNvPr>
          <p:cNvSpPr txBox="1"/>
          <p:nvPr/>
        </p:nvSpPr>
        <p:spPr>
          <a:xfrm>
            <a:off x="1502231" y="1546919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Metrics </a:t>
            </a:r>
            <a:r>
              <a:rPr kumimoji="1" lang="ko-KR" altLang="en-US" sz="1400" dirty="0"/>
              <a:t>전달 구조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2F540E-8000-1C4C-AE96-09326406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6" y="3119460"/>
            <a:ext cx="1754384" cy="9682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0412ED-3ACB-7E47-A58E-2C00D2C0A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368" y="3134255"/>
            <a:ext cx="2180484" cy="953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09589F-491F-9C43-B9EB-8E3AB5DBF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96" y="4307537"/>
            <a:ext cx="3194544" cy="235123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7F06442C-8B18-8145-9F30-7AA366467554}"/>
              </a:ext>
            </a:extLst>
          </p:cNvPr>
          <p:cNvSpPr/>
          <p:nvPr/>
        </p:nvSpPr>
        <p:spPr>
          <a:xfrm>
            <a:off x="210296" y="2984958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E004BF-193A-F441-B551-E015BDC1830D}"/>
              </a:ext>
            </a:extLst>
          </p:cNvPr>
          <p:cNvSpPr/>
          <p:nvPr/>
        </p:nvSpPr>
        <p:spPr>
          <a:xfrm>
            <a:off x="2161447" y="300073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058AC4B-2FF8-0446-856F-5894A21CA899}"/>
              </a:ext>
            </a:extLst>
          </p:cNvPr>
          <p:cNvSpPr/>
          <p:nvPr/>
        </p:nvSpPr>
        <p:spPr>
          <a:xfrm>
            <a:off x="210296" y="4166215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F67851-60BB-DA47-B062-42A2AAC9F82B}"/>
              </a:ext>
            </a:extLst>
          </p:cNvPr>
          <p:cNvSpPr txBox="1"/>
          <p:nvPr/>
        </p:nvSpPr>
        <p:spPr>
          <a:xfrm>
            <a:off x="4857583" y="5109315"/>
            <a:ext cx="49121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Prometheus SDK</a:t>
            </a:r>
            <a:r>
              <a:rPr kumimoji="1" lang="ko-KR" altLang="en-US" sz="1100" dirty="0"/>
              <a:t>인 </a:t>
            </a:r>
            <a:r>
              <a:rPr kumimoji="1" lang="en-US" altLang="ko-KR" sz="1100" dirty="0"/>
              <a:t>simple client</a:t>
            </a:r>
            <a:r>
              <a:rPr kumimoji="1" lang="ko-KR" altLang="en-US" sz="1100" dirty="0"/>
              <a:t>을 활용하여 </a:t>
            </a:r>
            <a:r>
              <a:rPr kumimoji="1" lang="en-US" altLang="ko-KR" sz="1100" dirty="0"/>
              <a:t>SDK </a:t>
            </a:r>
            <a:r>
              <a:rPr kumimoji="1" lang="ko-KR" altLang="en-US" sz="1100" dirty="0"/>
              <a:t>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Prometheus Metric Type 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Counter, Gauge, Histogram, Summary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MetricFamilySamples</a:t>
            </a:r>
            <a:r>
              <a:rPr kumimoji="1" lang="ko-KR" altLang="en-US" sz="1100" dirty="0"/>
              <a:t>에 해당 </a:t>
            </a:r>
            <a:r>
              <a:rPr kumimoji="1" lang="en-US" altLang="ko-KR" sz="1100" dirty="0"/>
              <a:t>Metric Type</a:t>
            </a:r>
            <a:r>
              <a:rPr kumimoji="1" lang="ko-KR" altLang="en-US" sz="1100" dirty="0"/>
              <a:t>을 정의한 객체를 담아 </a:t>
            </a:r>
            <a:r>
              <a:rPr kumimoji="1" lang="en-US" altLang="ko-KR" sz="1100" dirty="0"/>
              <a:t>Prometheus </a:t>
            </a:r>
            <a:r>
              <a:rPr kumimoji="1" lang="ko-KR" altLang="en-US" sz="1100" dirty="0"/>
              <a:t>가 수집 가능한 포맷을 </a:t>
            </a:r>
            <a:r>
              <a:rPr kumimoji="1" lang="en-US" altLang="ko-KR" sz="1100" dirty="0"/>
              <a:t>Writer(TextFormat)</a:t>
            </a:r>
            <a:r>
              <a:rPr kumimoji="1" lang="ko-KR" altLang="en-US" sz="1100" dirty="0"/>
              <a:t>으로 출력하는 방식으로 </a:t>
            </a:r>
            <a:r>
              <a:rPr kumimoji="1" lang="en-US" altLang="ko-KR" sz="1100" dirty="0"/>
              <a:t>HTTP </a:t>
            </a:r>
            <a:r>
              <a:rPr kumimoji="1" lang="ko-KR" altLang="en-US" sz="1100" dirty="0"/>
              <a:t>응답을 하면 됨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100" dirty="0"/>
              <a:t>예시</a:t>
            </a:r>
            <a:r>
              <a:rPr kumimoji="1" lang="en-US" altLang="ko-KR" sz="1100" dirty="0"/>
              <a:t>&gt;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#</a:t>
            </a:r>
            <a:r>
              <a:rPr kumimoji="1" lang="ko-KR" altLang="en-US" sz="1100" dirty="0"/>
              <a:t>은 주석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jvm_classes_..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Metric, {}</a:t>
            </a:r>
            <a:r>
              <a:rPr kumimoji="1" lang="ko-KR" altLang="en-US" sz="1100" dirty="0"/>
              <a:t>은 조건절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1.0</a:t>
            </a:r>
            <a:r>
              <a:rPr kumimoji="1" lang="ko-KR" altLang="en-US" sz="1100" dirty="0"/>
              <a:t>이 </a:t>
            </a:r>
            <a:r>
              <a:rPr kumimoji="1" lang="en-US" altLang="ko-KR" sz="1100" dirty="0"/>
              <a:t>Value</a:t>
            </a:r>
            <a:r>
              <a:rPr kumimoji="1" lang="ko-KR" altLang="en-US" sz="1100" dirty="0"/>
              <a:t>값임</a:t>
            </a:r>
            <a:br>
              <a:rPr kumimoji="1" lang="en-US" altLang="ko-KR" sz="1100" dirty="0"/>
            </a:br>
            <a:r>
              <a:rPr kumimoji="1" lang="en-US" altLang="ko-KR" sz="1100" dirty="0"/>
              <a:t>#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HELP jvm_classes_unloaded_classed_total</a:t>
            </a:r>
            <a:br>
              <a:rPr kumimoji="1" lang="en-US" altLang="ko-KR" sz="1100" dirty="0"/>
            </a:br>
            <a:r>
              <a:rPr kumimoji="1" lang="en-US" altLang="ko-KR" sz="1100" dirty="0"/>
              <a:t>jvm_classes_unloaded_classed_total{app=“service..”,..}        1.0</a:t>
            </a:r>
          </a:p>
          <a:p>
            <a:pPr lvl="1"/>
            <a:r>
              <a:rPr kumimoji="1" lang="en-US" altLang="ko-KR" sz="1100" dirty="0"/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45974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B7B48-02C1-BC48-A1A3-5B364EE6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Metric Exporter </a:t>
            </a:r>
            <a:r>
              <a:rPr kumimoji="1" lang="ko-KR" altLang="en-US" dirty="0"/>
              <a:t>방식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Non-Java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Metric API </a:t>
            </a:r>
            <a:r>
              <a:rPr kumimoji="1" lang="ko-KR" altLang="en-US" dirty="0"/>
              <a:t>노출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D47D0-F615-9740-AAC7-BABD4F9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Non-Java App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Metric API </a:t>
            </a:r>
            <a:r>
              <a:rPr kumimoji="1" lang="ko-KR" altLang="en-US" dirty="0"/>
              <a:t>노출 방식은 </a:t>
            </a:r>
            <a:r>
              <a:rPr kumimoji="1" lang="en-US" altLang="ko-KR" dirty="0"/>
              <a:t>Prometheus</a:t>
            </a:r>
            <a:r>
              <a:rPr kumimoji="1" lang="ko-KR" altLang="en-US" dirty="0"/>
              <a:t>에서 제공하는 </a:t>
            </a:r>
            <a:r>
              <a:rPr kumimoji="1" lang="en-US" altLang="ko-KR" dirty="0"/>
              <a:t>SDK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Prometheus</a:t>
            </a:r>
            <a:r>
              <a:rPr kumimoji="1" lang="ko-KR" altLang="en-US" dirty="0"/>
              <a:t>가 수집 가능한 응답 포맷 규격에 맞춰 구성하면 동일하게 구성 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FFF22-DEE4-0140-ABE2-5F89C02F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1" y="1854696"/>
            <a:ext cx="4392489" cy="1386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83CA0-0B9B-214F-90D4-AB51AEBA3E89}"/>
              </a:ext>
            </a:extLst>
          </p:cNvPr>
          <p:cNvSpPr txBox="1"/>
          <p:nvPr/>
        </p:nvSpPr>
        <p:spPr>
          <a:xfrm>
            <a:off x="1502231" y="1546919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Metrics </a:t>
            </a:r>
            <a:r>
              <a:rPr kumimoji="1" lang="ko-KR" altLang="en-US" sz="1400" dirty="0"/>
              <a:t>전달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DEE1A-4229-1E40-9BCC-6416A1003FE9}"/>
              </a:ext>
            </a:extLst>
          </p:cNvPr>
          <p:cNvSpPr txBox="1"/>
          <p:nvPr/>
        </p:nvSpPr>
        <p:spPr>
          <a:xfrm>
            <a:off x="4880992" y="1700808"/>
            <a:ext cx="4751958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Library dependency </a:t>
            </a:r>
            <a:r>
              <a:rPr kumimoji="1" lang="ko-KR" altLang="en-US" sz="1200" b="1" dirty="0"/>
              <a:t>설정</a:t>
            </a:r>
            <a:endParaRPr kumimoji="1" lang="en-US" altLang="ko-KR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9C97A-E0EE-DB4E-9B07-DBF7F967A5EF}"/>
              </a:ext>
            </a:extLst>
          </p:cNvPr>
          <p:cNvSpPr txBox="1"/>
          <p:nvPr/>
        </p:nvSpPr>
        <p:spPr>
          <a:xfrm>
            <a:off x="4873188" y="1998868"/>
            <a:ext cx="4751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지원 방식에 따른 </a:t>
            </a:r>
            <a:r>
              <a:rPr kumimoji="1" lang="en-US" altLang="ko-KR" sz="1100" dirty="0"/>
              <a:t>prometheus </a:t>
            </a:r>
            <a:r>
              <a:rPr kumimoji="1" lang="ko-KR" altLang="en-US" sz="1100" dirty="0"/>
              <a:t>제공 </a:t>
            </a:r>
            <a:r>
              <a:rPr kumimoji="1" lang="en-US" altLang="ko-KR" sz="1100" dirty="0"/>
              <a:t>SDK </a:t>
            </a:r>
            <a:r>
              <a:rPr kumimoji="1" lang="ko-KR" altLang="en-US" sz="1100" dirty="0"/>
              <a:t>설정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Official : Go, Java/Scala, Python, Ruby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Non-Official : C, C++, PHP…</a:t>
            </a:r>
            <a:r>
              <a:rPr kumimoji="1" lang="ko-KR" altLang="en-US" sz="1100" dirty="0"/>
              <a:t>등 </a:t>
            </a:r>
            <a:r>
              <a:rPr kumimoji="1" lang="en-US" altLang="ko-KR" sz="1100" dirty="0"/>
              <a:t>13</a:t>
            </a:r>
            <a:r>
              <a:rPr kumimoji="1" lang="ko-KR" altLang="en-US" sz="1100" dirty="0"/>
              <a:t>종</a:t>
            </a:r>
            <a:endParaRPr kumimoji="1" lang="en-US" altLang="ko-KR" sz="1100" dirty="0"/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Simple Client Library</a:t>
            </a:r>
            <a:r>
              <a:rPr kumimoji="1" lang="ko-KR" altLang="en-US" sz="1100" dirty="0"/>
              <a:t> 유형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Simpleclient : Simpleclient 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Core Module</a:t>
            </a:r>
            <a:r>
              <a:rPr kumimoji="1" lang="ko-KR" altLang="en-US" sz="1100" dirty="0"/>
              <a:t>로 기본 정의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Hotspot JVM metrics 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JVM</a:t>
            </a:r>
            <a:r>
              <a:rPr kumimoji="1" lang="ko-KR" altLang="en-US" sz="1100" dirty="0"/>
              <a:t>에 대한 </a:t>
            </a:r>
            <a:r>
              <a:rPr kumimoji="1" lang="en-US" altLang="ko-KR" sz="1100" dirty="0"/>
              <a:t>Metrics</a:t>
            </a:r>
            <a:r>
              <a:rPr kumimoji="1" lang="ko-KR" altLang="en-US" sz="1100" dirty="0"/>
              <a:t>을 수집 제공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Pushgateway exposition : Batch Job</a:t>
            </a:r>
            <a:r>
              <a:rPr kumimoji="1" lang="ko-KR" altLang="en-US" sz="1100" dirty="0"/>
              <a:t> 등의 일회성 </a:t>
            </a:r>
            <a:r>
              <a:rPr kumimoji="1" lang="en-US" altLang="ko-KR" sz="1100" dirty="0"/>
              <a:t>Metric </a:t>
            </a:r>
            <a:r>
              <a:rPr kumimoji="1" lang="ko-KR" altLang="en-US" sz="1100" dirty="0"/>
              <a:t>처리를 위한 중간 연동 서비스 구성</a:t>
            </a:r>
            <a:r>
              <a:rPr kumimoji="1" lang="en-US" altLang="ko-KR" sz="1100" dirty="0"/>
              <a:t>(pushgateway)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41643-B1E5-0E45-8B68-A97519E84E0B}"/>
              </a:ext>
            </a:extLst>
          </p:cNvPr>
          <p:cNvSpPr txBox="1"/>
          <p:nvPr/>
        </p:nvSpPr>
        <p:spPr>
          <a:xfrm>
            <a:off x="4857583" y="3508918"/>
            <a:ext cx="4767563" cy="2081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2. k8s deployment </a:t>
            </a:r>
            <a:r>
              <a:rPr kumimoji="1" lang="ko-KR" altLang="en-US" sz="1200" b="1" dirty="0"/>
              <a:t>설정을 통한 </a:t>
            </a:r>
            <a:r>
              <a:rPr kumimoji="1" lang="en-US" altLang="ko-KR" sz="1200" b="1" dirty="0"/>
              <a:t>Prometheus </a:t>
            </a:r>
            <a:r>
              <a:rPr kumimoji="1" lang="ko-KR" altLang="en-US" sz="1200" b="1" dirty="0"/>
              <a:t>등록</a:t>
            </a:r>
            <a:endParaRPr kumimoji="1" lang="en-US" altLang="ko-KR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46E9B-4EFD-5F4D-8802-D8184787F5D8}"/>
              </a:ext>
            </a:extLst>
          </p:cNvPr>
          <p:cNvSpPr txBox="1"/>
          <p:nvPr/>
        </p:nvSpPr>
        <p:spPr>
          <a:xfrm>
            <a:off x="4873759" y="4831594"/>
            <a:ext cx="4751387" cy="2081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코드 영역에서 </a:t>
            </a:r>
            <a:r>
              <a:rPr kumimoji="1" lang="en-US" altLang="ko-KR" sz="1200" b="1" dirty="0"/>
              <a:t>SimpleClient </a:t>
            </a:r>
            <a:r>
              <a:rPr kumimoji="1" lang="ko-KR" altLang="en-US" sz="1200" b="1" dirty="0"/>
              <a:t>을 이용하여 </a:t>
            </a:r>
            <a:r>
              <a:rPr kumimoji="1" lang="en-US" altLang="ko-KR" sz="1200" b="1" dirty="0"/>
              <a:t>Metric </a:t>
            </a:r>
            <a:r>
              <a:rPr kumimoji="1" lang="ko-KR" altLang="en-US" sz="1200" b="1" dirty="0"/>
              <a:t>작성</a:t>
            </a:r>
            <a:endParaRPr kumimoji="1" lang="en-US" altLang="ko-KR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93E66-58DC-5146-8E23-FC02A2CF110A}"/>
              </a:ext>
            </a:extLst>
          </p:cNvPr>
          <p:cNvSpPr txBox="1"/>
          <p:nvPr/>
        </p:nvSpPr>
        <p:spPr>
          <a:xfrm>
            <a:off x="4873189" y="3786966"/>
            <a:ext cx="4751958" cy="70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HTTP</a:t>
            </a:r>
            <a:r>
              <a:rPr kumimoji="1" lang="ko-KR" altLang="en-US" sz="1100" dirty="0"/>
              <a:t>로 제공할 설정 정보를 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Scrape : true</a:t>
            </a:r>
            <a:r>
              <a:rPr kumimoji="1" lang="ko-KR" altLang="en-US" sz="1100" dirty="0"/>
              <a:t>로 설정시 수집 가능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Path : HTTP </a:t>
            </a:r>
            <a:r>
              <a:rPr kumimoji="1" lang="ko-KR" altLang="en-US" sz="1100" dirty="0"/>
              <a:t>서비스로 제공할 </a:t>
            </a:r>
            <a:r>
              <a:rPr kumimoji="1" lang="en-US" altLang="ko-KR" sz="1100" dirty="0"/>
              <a:t>url </a:t>
            </a:r>
            <a:r>
              <a:rPr kumimoji="1" lang="ko-KR" altLang="en-US" sz="1100" dirty="0"/>
              <a:t>정보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사용자가 제공할 </a:t>
            </a:r>
            <a:r>
              <a:rPr kumimoji="1" lang="en-US" altLang="ko-KR" sz="1100" dirty="0"/>
              <a:t>URI</a:t>
            </a:r>
            <a:r>
              <a:rPr kumimoji="1" lang="ko-KR" altLang="en-US" sz="1100" dirty="0"/>
              <a:t> 정보로 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Port : HTTP </a:t>
            </a:r>
            <a:r>
              <a:rPr kumimoji="1" lang="ko-KR" altLang="en-US" sz="1100" dirty="0"/>
              <a:t>서비스로 제공할 </a:t>
            </a:r>
            <a:r>
              <a:rPr kumimoji="1" lang="en-US" altLang="ko-KR" sz="1100" dirty="0"/>
              <a:t>Port </a:t>
            </a:r>
            <a:r>
              <a:rPr kumimoji="1" lang="ko-KR" altLang="en-US" sz="1100" dirty="0"/>
              <a:t>정보</a:t>
            </a:r>
            <a:r>
              <a:rPr kumimoji="1" lang="en-US" altLang="ko-KR" sz="11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F1DF1-49C1-574E-8C65-49FAAB713D40}"/>
              </a:ext>
            </a:extLst>
          </p:cNvPr>
          <p:cNvSpPr txBox="1"/>
          <p:nvPr/>
        </p:nvSpPr>
        <p:spPr>
          <a:xfrm>
            <a:off x="4857583" y="5085184"/>
            <a:ext cx="4912150" cy="134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Prometheus SDK</a:t>
            </a:r>
            <a:r>
              <a:rPr kumimoji="1" lang="ko-KR" altLang="en-US" sz="1100" dirty="0"/>
              <a:t>인 </a:t>
            </a:r>
            <a:r>
              <a:rPr kumimoji="1" lang="en-US" altLang="ko-KR" sz="1100" dirty="0"/>
              <a:t>simple client</a:t>
            </a:r>
            <a:r>
              <a:rPr kumimoji="1" lang="ko-KR" altLang="en-US" sz="1100" dirty="0"/>
              <a:t>을 활용하여 </a:t>
            </a:r>
            <a:r>
              <a:rPr kumimoji="1" lang="en-US" altLang="ko-KR" sz="1100" dirty="0"/>
              <a:t>SDK </a:t>
            </a:r>
            <a:r>
              <a:rPr kumimoji="1" lang="ko-KR" altLang="en-US" sz="1100" dirty="0"/>
              <a:t>작성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Prometheus Metric Type :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Counter, Gauge, Histogram, Summary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en-US" altLang="ko-KR" sz="1100" dirty="0"/>
              <a:t>MetricFamilySamples</a:t>
            </a:r>
            <a:r>
              <a:rPr kumimoji="1" lang="ko-KR" altLang="en-US" sz="1100" dirty="0"/>
              <a:t>에 해당 </a:t>
            </a:r>
            <a:r>
              <a:rPr kumimoji="1" lang="en-US" altLang="ko-KR" sz="1100" dirty="0"/>
              <a:t>Metric Type</a:t>
            </a:r>
            <a:r>
              <a:rPr kumimoji="1" lang="ko-KR" altLang="en-US" sz="1100" dirty="0"/>
              <a:t>을 정의한 객체를 담아 </a:t>
            </a:r>
            <a:r>
              <a:rPr kumimoji="1" lang="en-US" altLang="ko-KR" sz="1100" dirty="0"/>
              <a:t>Prometheus </a:t>
            </a:r>
            <a:r>
              <a:rPr kumimoji="1" lang="ko-KR" altLang="en-US" sz="1100" dirty="0"/>
              <a:t>가 수집 가능한 포맷을 </a:t>
            </a:r>
            <a:r>
              <a:rPr kumimoji="1" lang="en-US" altLang="ko-KR" sz="1100" dirty="0"/>
              <a:t>Writer(TextFormat)</a:t>
            </a:r>
            <a:r>
              <a:rPr kumimoji="1" lang="ko-KR" altLang="en-US" sz="1100" dirty="0"/>
              <a:t>으로 출력하는 방식으로 </a:t>
            </a:r>
            <a:r>
              <a:rPr kumimoji="1" lang="en-US" altLang="ko-KR" sz="1100" dirty="0"/>
              <a:t>HTTP </a:t>
            </a:r>
            <a:r>
              <a:rPr kumimoji="1" lang="ko-KR" altLang="en-US" sz="1100" dirty="0"/>
              <a:t>응답을 하면 됨</a:t>
            </a:r>
            <a:endParaRPr kumimoji="1" lang="en-US" altLang="ko-KR" sz="1100" dirty="0"/>
          </a:p>
          <a:p>
            <a:pPr marL="628650" lvl="1" indent="-171450">
              <a:buFont typeface="Wingdings" pitchFamily="2" charset="2"/>
              <a:buChar char="ü"/>
            </a:pPr>
            <a:r>
              <a:rPr kumimoji="1" lang="ko-KR" altLang="en-US" sz="1100" dirty="0"/>
              <a:t>예시</a:t>
            </a:r>
            <a:r>
              <a:rPr kumimoji="1" lang="en-US" altLang="ko-KR" sz="1100" dirty="0"/>
              <a:t>&gt;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#</a:t>
            </a:r>
            <a:r>
              <a:rPr kumimoji="1" lang="ko-KR" altLang="en-US" sz="1100" dirty="0"/>
              <a:t>은 주석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jvm_classes_..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Metric, {}</a:t>
            </a:r>
            <a:r>
              <a:rPr kumimoji="1" lang="ko-KR" altLang="en-US" sz="1100" dirty="0"/>
              <a:t>은 조건절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1.0</a:t>
            </a:r>
            <a:r>
              <a:rPr kumimoji="1" lang="ko-KR" altLang="en-US" sz="1100" dirty="0"/>
              <a:t>이 </a:t>
            </a:r>
            <a:r>
              <a:rPr kumimoji="1" lang="en-US" altLang="ko-KR" sz="1100" dirty="0"/>
              <a:t>Value</a:t>
            </a:r>
            <a:r>
              <a:rPr kumimoji="1" lang="ko-KR" altLang="en-US" sz="1100" dirty="0"/>
              <a:t>값임</a:t>
            </a:r>
            <a:br>
              <a:rPr kumimoji="1" lang="en-US" altLang="ko-KR" sz="1100" dirty="0"/>
            </a:br>
            <a:r>
              <a:rPr kumimoji="1" lang="en-US" altLang="ko-KR" sz="1100" dirty="0"/>
              <a:t>#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HELP jvm_classes_unloaded_classed_total</a:t>
            </a:r>
            <a:br>
              <a:rPr kumimoji="1" lang="en-US" altLang="ko-KR" sz="1100" dirty="0"/>
            </a:br>
            <a:r>
              <a:rPr kumimoji="1" lang="en-US" altLang="ko-KR" sz="1100" dirty="0"/>
              <a:t>jvm_classes_unloaded_classed_total{app=“service..”,..}        1.0</a:t>
            </a:r>
          </a:p>
          <a:p>
            <a:pPr lvl="1"/>
            <a:r>
              <a:rPr kumimoji="1" lang="en-US" altLang="ko-KR" sz="1100" dirty="0"/>
              <a:t>   …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D31225-0491-6945-92AD-A5F6259987B0}"/>
              </a:ext>
            </a:extLst>
          </p:cNvPr>
          <p:cNvSpPr/>
          <p:nvPr/>
        </p:nvSpPr>
        <p:spPr>
          <a:xfrm>
            <a:off x="311588" y="3758096"/>
            <a:ext cx="2088232" cy="23042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kumimoji="1" lang="ko-KR" altLang="en-US" sz="7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F4D05F-50C8-B546-AFA4-B17639B7CBD2}"/>
              </a:ext>
            </a:extLst>
          </p:cNvPr>
          <p:cNvSpPr/>
          <p:nvPr/>
        </p:nvSpPr>
        <p:spPr>
          <a:xfrm>
            <a:off x="203588" y="360856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1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C37C975-0733-334E-A094-F887F179FB4C}"/>
              </a:ext>
            </a:extLst>
          </p:cNvPr>
          <p:cNvSpPr/>
          <p:nvPr/>
        </p:nvSpPr>
        <p:spPr>
          <a:xfrm>
            <a:off x="476467" y="3608564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2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9F9CBF-BCE6-E248-AD63-7ADDEA0224A9}"/>
              </a:ext>
            </a:extLst>
          </p:cNvPr>
          <p:cNvSpPr/>
          <p:nvPr/>
        </p:nvSpPr>
        <p:spPr>
          <a:xfrm>
            <a:off x="754696" y="3609499"/>
            <a:ext cx="216000" cy="216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FF00"/>
                </a:solidFill>
              </a:rPr>
              <a:t>3</a:t>
            </a:r>
            <a:endParaRPr kumimoji="1"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A01A12-16AE-4E40-969E-440EFF4FCF99}"/>
              </a:ext>
            </a:extLst>
          </p:cNvPr>
          <p:cNvSpPr/>
          <p:nvPr/>
        </p:nvSpPr>
        <p:spPr>
          <a:xfrm>
            <a:off x="2400519" y="3758096"/>
            <a:ext cx="2088232" cy="23042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Go, Python </a:t>
            </a:r>
            <a:r>
              <a:rPr kumimoji="1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등의 언어에 대한 패턴 정의는 추후 지원 예정</a:t>
            </a:r>
          </a:p>
        </p:txBody>
      </p:sp>
    </p:spTree>
    <p:extLst>
      <p:ext uri="{BB962C8B-B14F-4D97-AF65-F5344CB8AC3E}">
        <p14:creationId xmlns:p14="http://schemas.microsoft.com/office/powerpoint/2010/main" val="11262168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sz="14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87152</TotalTime>
  <Words>1615</Words>
  <Application>Microsoft Macintosh PowerPoint</Application>
  <PresentationFormat>A4 용지(210x297mm)</PresentationFormat>
  <Paragraphs>182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궁서체 일반체</vt:lpstr>
      <vt:lpstr>맑은 고딕</vt:lpstr>
      <vt:lpstr>HY견고딕</vt:lpstr>
      <vt:lpstr>Arial</vt:lpstr>
      <vt:lpstr>Helvetica Neue</vt:lpstr>
      <vt:lpstr>Tahoma</vt:lpstr>
      <vt:lpstr>Wingdings</vt:lpstr>
      <vt:lpstr>1_Office 테마</vt:lpstr>
      <vt:lpstr>디자인 사용자 지정</vt:lpstr>
      <vt:lpstr>PowerPoint 프레젠테이션</vt:lpstr>
      <vt:lpstr>Metric Pattern</vt:lpstr>
      <vt:lpstr>고민할 부분</vt:lpstr>
      <vt:lpstr>패턴 정의 및 목적</vt:lpstr>
      <vt:lpstr>패턴 동작 구조</vt:lpstr>
      <vt:lpstr>Metric Exporter 방식 – spring Actuator 주입</vt:lpstr>
      <vt:lpstr>Metric Exporter 방식 – Micrometer Custom Metrics 주입</vt:lpstr>
      <vt:lpstr>Metric Exporter 방식 – 사용자 custom metric 패턴</vt:lpstr>
      <vt:lpstr>Metric Exporter 방식 – Non-Java App의 Metric API 노출 방식</vt:lpstr>
      <vt:lpstr>장단점 및 제약 사항</vt:lpstr>
      <vt:lpstr>자동화 적용 범위</vt:lpstr>
      <vt:lpstr>소스 코드 정보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1374</cp:revision>
  <cp:lastPrinted>2020-02-17T09:24:03Z</cp:lastPrinted>
  <dcterms:created xsi:type="dcterms:W3CDTF">2015-05-26T08:56:36Z</dcterms:created>
  <dcterms:modified xsi:type="dcterms:W3CDTF">2020-04-01T01:36:06Z</dcterms:modified>
</cp:coreProperties>
</file>