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13"/>
  </p:notesMasterIdLst>
  <p:sldIdLst>
    <p:sldId id="515" r:id="rId3"/>
    <p:sldId id="605" r:id="rId4"/>
    <p:sldId id="615" r:id="rId5"/>
    <p:sldId id="608" r:id="rId6"/>
    <p:sldId id="617" r:id="rId7"/>
    <p:sldId id="607" r:id="rId8"/>
    <p:sldId id="619" r:id="rId9"/>
    <p:sldId id="609" r:id="rId10"/>
    <p:sldId id="606" r:id="rId11"/>
    <p:sldId id="612" r:id="rId12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pos="21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3075" userDrawn="1">
          <p15:clr>
            <a:srgbClr val="A4A3A4"/>
          </p15:clr>
        </p15:guide>
        <p15:guide id="6" pos="36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F5B5B"/>
    <a:srgbClr val="FF6600"/>
    <a:srgbClr val="FFC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3" autoAdjust="0"/>
    <p:restoredTop sz="94434" autoAdjust="0"/>
  </p:normalViewPr>
  <p:slideViewPr>
    <p:cSldViewPr showGuides="1">
      <p:cViewPr varScale="1">
        <p:scale>
          <a:sx n="167" d="100"/>
          <a:sy n="167" d="100"/>
        </p:scale>
        <p:origin x="304" y="168"/>
      </p:cViewPr>
      <p:guideLst>
        <p:guide orient="horz" pos="2387"/>
        <p:guide orient="horz" pos="4156"/>
        <p:guide pos="217"/>
        <p:guide pos="6068"/>
        <p:guide pos="3075"/>
        <p:guide pos="3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9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r">
              <a:defRPr sz="1200"/>
            </a:lvl1pPr>
          </a:lstStyle>
          <a:p>
            <a:fld id="{49DD08BD-F8BF-4EC6-A8CA-CBF4F2D314DD}" type="datetimeFigureOut">
              <a:rPr lang="ko-KR" altLang="en-US" smtClean="0"/>
              <a:t>2020. 4. 14.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638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5" tIns="45514" rIns="91035" bIns="455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3" y="4721187"/>
            <a:ext cx="5444490" cy="4472702"/>
          </a:xfrm>
          <a:prstGeom prst="rect">
            <a:avLst/>
          </a:prstGeom>
        </p:spPr>
        <p:txBody>
          <a:bodyPr vert="horz" lIns="91035" tIns="45514" rIns="91035" bIns="455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9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r">
              <a:defRPr sz="1200"/>
            </a:lvl1pPr>
          </a:lstStyle>
          <a:p>
            <a:fld id="{A367724D-3A99-4AE2-8223-102F08991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6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6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방법에 대한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설정을 기술하고 여기에서 </a:t>
            </a:r>
            <a:endParaRPr kumimoji="1" lang="en-US" altLang="ko-KR" dirty="0"/>
          </a:p>
          <a:p>
            <a:r>
              <a:rPr kumimoji="1" lang="ko-KR" altLang="en-US" dirty="0"/>
              <a:t>개발자가 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무엇을 해야 하는 지에 대한 항목과 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어떻게 코드를 개발해야 하고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무엇을 어떻게 설정해야 하고</a:t>
            </a:r>
            <a:endParaRPr kumimoji="1" lang="en-US" altLang="ko-KR" dirty="0"/>
          </a:p>
          <a:p>
            <a:r>
              <a:rPr kumimoji="1" lang="en-US" altLang="ko-KR" dirty="0"/>
              <a:t>4)</a:t>
            </a:r>
            <a:r>
              <a:rPr kumimoji="1" lang="ko-KR" altLang="en-US" dirty="0"/>
              <a:t> 무엇을 어떻게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해야 하는지를 기술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필요하다면 그 </a:t>
            </a:r>
            <a:r>
              <a:rPr kumimoji="1" lang="ko-KR" altLang="en-US" dirty="0" err="1"/>
              <a:t>다음장에</a:t>
            </a:r>
            <a:r>
              <a:rPr kumimoji="1" lang="ko-KR" altLang="en-US" dirty="0"/>
              <a:t> 코드 내용과 핵심 변경 사항을 기술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0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방법에 대한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설정을 기술하고 여기에서 </a:t>
            </a:r>
            <a:endParaRPr kumimoji="1" lang="en-US" altLang="ko-KR" dirty="0"/>
          </a:p>
          <a:p>
            <a:r>
              <a:rPr kumimoji="1" lang="ko-KR" altLang="en-US" dirty="0"/>
              <a:t>개발자가 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무엇을 해야 하는 지에 대한 항목과 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어떻게 코드를 개발해야 하고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무엇을 어떻게 설정해야 하고</a:t>
            </a:r>
            <a:endParaRPr kumimoji="1" lang="en-US" altLang="ko-KR" dirty="0"/>
          </a:p>
          <a:p>
            <a:r>
              <a:rPr kumimoji="1" lang="en-US" altLang="ko-KR" dirty="0"/>
              <a:t>4)</a:t>
            </a:r>
            <a:r>
              <a:rPr kumimoji="1" lang="ko-KR" altLang="en-US" dirty="0"/>
              <a:t> 무엇을 어떻게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해야 하는지를 기술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필요하다면 그 </a:t>
            </a:r>
            <a:r>
              <a:rPr kumimoji="1" lang="ko-KR" altLang="en-US" dirty="0" err="1"/>
              <a:t>다음장에</a:t>
            </a:r>
            <a:r>
              <a:rPr kumimoji="1" lang="ko-KR" altLang="en-US" dirty="0"/>
              <a:t> 코드 내용과 핵심 변경 사항을 기술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59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033400" y="1943835"/>
            <a:ext cx="8420100" cy="1079232"/>
          </a:xfrm>
          <a:prstGeom prst="rect">
            <a:avLst/>
          </a:prstGeom>
        </p:spPr>
        <p:txBody>
          <a:bodyPr>
            <a:normAutofit/>
          </a:bodyPr>
          <a:lstStyle>
            <a:lvl1pPr algn="l" latinLnBrk="0">
              <a:lnSpc>
                <a:spcPct val="150000"/>
              </a:lnSpc>
              <a:spcAft>
                <a:spcPts val="600"/>
              </a:spcAft>
              <a:defRPr sz="2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9" name="그룹 7"/>
          <p:cNvGrpSpPr/>
          <p:nvPr userDrawn="1"/>
        </p:nvGrpSpPr>
        <p:grpSpPr>
          <a:xfrm>
            <a:off x="8020052" y="315912"/>
            <a:ext cx="1612900" cy="492126"/>
            <a:chOff x="8020050" y="315912"/>
            <a:chExt cx="1612900" cy="492126"/>
          </a:xfrm>
        </p:grpSpPr>
        <p:sp>
          <p:nvSpPr>
            <p:cNvPr id="10" name="직사각형 9"/>
            <p:cNvSpPr/>
            <p:nvPr/>
          </p:nvSpPr>
          <p:spPr>
            <a:xfrm>
              <a:off x="8020050" y="317500"/>
              <a:ext cx="1612900" cy="4889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Strictly Confidential</a:t>
              </a:r>
              <a:r>
                <a:rPr kumimoji="0" lang="ko-KR" altLang="en-US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020050" y="806450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8020050" y="315912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02" y="5092965"/>
            <a:ext cx="1755195" cy="90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52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9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1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73051" y="584200"/>
            <a:ext cx="93599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>
            <a:noAutofit/>
          </a:bodyPr>
          <a:lstStyle>
            <a:lvl1pPr algn="l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>
            <a:noAutofit/>
          </a:bodyPr>
          <a:lstStyle>
            <a:lvl1pPr marL="0" indent="0" latinLnBrk="0">
              <a:buFont typeface="Arial" pitchFamily="34" charset="0"/>
              <a:buNone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latinLnBrk="0">
              <a:buFont typeface="Arial" pitchFamily="34" charset="0"/>
              <a:buChar char="•"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1600">
                <a:latin typeface="HY견고딕" pitchFamily="18" charset="-127"/>
                <a:ea typeface="HY견고딕" pitchFamily="18" charset="-127"/>
              </a:defRPr>
            </a:lvl4pPr>
            <a:lvl5pPr>
              <a:defRPr sz="16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6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9632950" y="6629400"/>
            <a:ext cx="273050" cy="228600"/>
          </a:xfrm>
        </p:spPr>
        <p:txBody>
          <a:bodyPr lIns="0" rIns="0"/>
          <a:lstStyle>
            <a:lvl1pPr algn="r">
              <a:defRPr sz="9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D4C23C9C-E718-4A31-BE85-6242B7D6DB8D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6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3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6E85-48D0-4F95-8168-4655670B718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0BB8-C975-4D2D-92B7-3EBF015A24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B2DF-237A-409E-9B39-4BEB5BD1F102}" type="datetimeFigureOut">
              <a:rPr lang="ko-KR" altLang="en-US" smtClean="0"/>
              <a:t>2020. 4. 14.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vcdev/springboot-metric-exporter-pattern" TargetMode="External"/><Relationship Id="rId2" Type="http://schemas.openxmlformats.org/officeDocument/2006/relationships/hyperlink" Target="https://github.com/cloudsvcdev/msa-modern-platform/tree/master/springboot-redis-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060848"/>
            <a:ext cx="9906000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kumimoji="1" lang="en-US" altLang="ko-KR" sz="3000" dirty="0">
                <a:solidFill>
                  <a:prstClr val="black"/>
                </a:solidFill>
              </a:rPr>
              <a:t>MSA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Pattern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Definition</a:t>
            </a:r>
            <a:endParaRPr lang="en-US" altLang="ko-KR" sz="3000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50" y="4617132"/>
            <a:ext cx="990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2020. 03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16769" y="6309320"/>
            <a:ext cx="684076" cy="476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9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C9252-B1B4-F04F-8E99-25D327BF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소스 코드 정보</a:t>
            </a:r>
          </a:p>
        </p:txBody>
      </p:sp>
      <p:sp>
        <p:nvSpPr>
          <p:cNvPr id="7" name="Github(private)…">
            <a:extLst>
              <a:ext uri="{FF2B5EF4-FFF2-40B4-BE49-F238E27FC236}">
                <a16:creationId xmlns:a16="http://schemas.microsoft.com/office/drawing/2014/main" id="{0326B85E-BC42-424D-AD67-58A7A69E4A5F}"/>
              </a:ext>
            </a:extLst>
          </p:cNvPr>
          <p:cNvSpPr txBox="1">
            <a:spLocks/>
          </p:cNvSpPr>
          <p:nvPr/>
        </p:nvSpPr>
        <p:spPr>
          <a:xfrm>
            <a:off x="390402" y="836712"/>
            <a:ext cx="9504486" cy="23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l" defTabSz="484886" rtl="0" eaLnBrk="1" fontAlgn="auto" latinLnBrk="0" hangingPunct="1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Pct val="145000"/>
              <a:buNone/>
              <a:tabLst/>
              <a:defRPr sz="2656"/>
            </a:pPr>
            <a:r>
              <a:rPr kumimoji="0" lang="e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(private) </a:t>
            </a:r>
          </a:p>
          <a:p>
            <a:pPr marL="293369" indent="-368934" defTabSz="484886">
              <a:spcBef>
                <a:spcPts val="3400"/>
              </a:spcBef>
              <a:defRPr sz="2656"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Library : </a:t>
            </a:r>
            <a:r>
              <a:rPr lang="en" altLang="ko-KR" sz="1600" dirty="0">
                <a:hlinkClick r:id="rId2"/>
              </a:rPr>
              <a:t>https://github.com/cloudsvcdev/msa-modern-platform/springboot-redis-pattern</a:t>
            </a:r>
            <a:endParaRPr kumimoji="0" lang="en" sz="16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2975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F9486-C9A0-F744-B4A4-61DE5DA4F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Redis</a:t>
            </a:r>
            <a:r>
              <a:rPr lang="ko-KR" altLang="en-US" dirty="0"/>
              <a:t>기반 </a:t>
            </a:r>
            <a:r>
              <a:rPr lang="en-US" altLang="ko-KR" dirty="0"/>
              <a:t>Cache &amp; Session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6A5F2-CE2D-8D46-ACF1-055E3AE44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Cache &amp; Session Pattern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5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목적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811683"/>
          </a:xfrm>
        </p:spPr>
        <p:txBody>
          <a:bodyPr/>
          <a:lstStyle/>
          <a:p>
            <a:r>
              <a:rPr kumimoji="1" lang="ko-KR" altLang="en-US" dirty="0"/>
              <a:t>서비스 개발 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자주 사용되는 </a:t>
            </a:r>
            <a:r>
              <a:rPr kumimoji="1" lang="en-US" altLang="ko-KR" dirty="0"/>
              <a:t>Cache, Session </a:t>
            </a:r>
            <a:r>
              <a:rPr kumimoji="1" lang="ko-KR" altLang="en-US" dirty="0"/>
              <a:t>관리 기능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Pub/Sub</a:t>
            </a:r>
            <a:r>
              <a:rPr kumimoji="1" lang="ko-KR" altLang="en-US" dirty="0"/>
              <a:t> 기능들을 </a:t>
            </a:r>
            <a:r>
              <a:rPr kumimoji="1" lang="en-US" altLang="ko-KR" dirty="0"/>
              <a:t>Redis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적용하는 방법을 </a:t>
            </a:r>
            <a:r>
              <a:rPr kumimoji="1" lang="ko-KR" altLang="en-US" dirty="0" err="1"/>
              <a:t>패턴화해서</a:t>
            </a:r>
            <a:r>
              <a:rPr kumimoji="1" lang="ko-KR" altLang="en-US" dirty="0"/>
              <a:t> 제공한다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6FD60-11FB-5A43-9029-7B1625661672}"/>
              </a:ext>
            </a:extLst>
          </p:cNvPr>
          <p:cNvSpPr/>
          <p:nvPr/>
        </p:nvSpPr>
        <p:spPr>
          <a:xfrm>
            <a:off x="267398" y="1772816"/>
            <a:ext cx="9359900" cy="3738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Spring Boot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Cache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애노테이션을</a:t>
            </a:r>
            <a:r>
              <a:rPr kumimoji="1" lang="ko-KR" altLang="en-US" sz="1600" dirty="0"/>
              <a:t> 이용하여 </a:t>
            </a:r>
            <a:r>
              <a:rPr kumimoji="1" lang="en-US" altLang="ko-KR" sz="1600" dirty="0"/>
              <a:t>Redis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Cache</a:t>
            </a:r>
            <a:r>
              <a:rPr kumimoji="1" lang="ko-KR" altLang="en-US" sz="1600" dirty="0"/>
              <a:t> 저장소로 활용하는 </a:t>
            </a:r>
            <a:r>
              <a:rPr kumimoji="1" lang="ko-KR" altLang="en-US" sz="1600" dirty="0" err="1"/>
              <a:t>메카니즘을</a:t>
            </a:r>
            <a:r>
              <a:rPr kumimoji="1" lang="ko-KR" altLang="en-US" sz="1600" dirty="0"/>
              <a:t> 패턴화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하여 제공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Stateless</a:t>
            </a:r>
            <a:r>
              <a:rPr kumimoji="1" lang="ko-KR" altLang="en-US" sz="1600" dirty="0"/>
              <a:t>한 </a:t>
            </a:r>
            <a:r>
              <a:rPr kumimoji="1" lang="en-US" altLang="ko-KR" sz="1600" dirty="0"/>
              <a:t>HTTP</a:t>
            </a:r>
            <a:r>
              <a:rPr kumimoji="1" lang="ko-KR" altLang="en-US" sz="1600" dirty="0"/>
              <a:t> 요청에 대한 </a:t>
            </a:r>
            <a:r>
              <a:rPr kumimoji="1" lang="en-US" altLang="ko-KR" sz="1600" dirty="0"/>
              <a:t>Session</a:t>
            </a:r>
            <a:r>
              <a:rPr kumimoji="1" lang="ko-KR" altLang="en-US" sz="1600" dirty="0"/>
              <a:t>을 저장하고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재 요청 시 저장된 세션을 반환하는 </a:t>
            </a:r>
            <a:r>
              <a:rPr kumimoji="1" lang="en-US" altLang="ko-KR" sz="1600" dirty="0"/>
              <a:t>Session</a:t>
            </a:r>
            <a:r>
              <a:rPr kumimoji="1" lang="ko-KR" altLang="en-US" sz="1600" dirty="0"/>
              <a:t> 관리를 위한 </a:t>
            </a:r>
            <a:r>
              <a:rPr kumimoji="1" lang="en-US" altLang="ko-KR" sz="1600" dirty="0"/>
              <a:t>Redis</a:t>
            </a:r>
            <a:r>
              <a:rPr kumimoji="1" lang="ko-KR" altLang="en-US" sz="1600" dirty="0"/>
              <a:t> 설정 및 사용자 데이터 저장 방식을 위한 패턴 제공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사용자가 반복적으로 설정해야 할 설정 영역을 최소화 하는 방향으로 제공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Redis</a:t>
            </a:r>
            <a:r>
              <a:rPr lang="ko-KR" altLang="en-US" sz="1600" dirty="0"/>
              <a:t> 연결을 위한 설정 영역은 플랫폼 영역과 사용자 영역으로 분리해서 제공하고 </a:t>
            </a:r>
            <a:r>
              <a:rPr lang="en-US" altLang="ko-KR" sz="1600" dirty="0" err="1"/>
              <a:t>kustomize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통해 </a:t>
            </a:r>
            <a:r>
              <a:rPr lang="en-US" altLang="ko-KR" sz="1600" dirty="0" err="1"/>
              <a:t>ConfigMap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제공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16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741618"/>
          </a:xfrm>
        </p:spPr>
        <p:txBody>
          <a:bodyPr/>
          <a:lstStyle/>
          <a:p>
            <a:r>
              <a:rPr kumimoji="1" lang="en-US" altLang="ko-KR" dirty="0"/>
              <a:t>Redis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In-memory Cache</a:t>
            </a:r>
            <a:r>
              <a:rPr kumimoji="1" lang="ko-KR" altLang="en-US" dirty="0"/>
              <a:t> 저장소로 사용하기 위한 최소화된 사용자 설정 영역과 </a:t>
            </a:r>
            <a:r>
              <a:rPr kumimoji="1" lang="en-US" altLang="ko-KR" dirty="0"/>
              <a:t>Redis</a:t>
            </a:r>
            <a:r>
              <a:rPr kumimoji="1" lang="ko-KR" altLang="en-US" dirty="0"/>
              <a:t> 연결을 위한 패턴을 제공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55" name="직사각형">
            <a:extLst>
              <a:ext uri="{FF2B5EF4-FFF2-40B4-BE49-F238E27FC236}">
                <a16:creationId xmlns:a16="http://schemas.microsoft.com/office/drawing/2014/main" id="{C8D08F3C-0DFE-3948-8270-07765153B96A}"/>
              </a:ext>
            </a:extLst>
          </p:cNvPr>
          <p:cNvSpPr/>
          <p:nvPr/>
        </p:nvSpPr>
        <p:spPr>
          <a:xfrm>
            <a:off x="270698" y="1967545"/>
            <a:ext cx="9202813" cy="4725856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4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30E064-97FF-C144-8B04-5BA65F8DFA38}"/>
              </a:ext>
            </a:extLst>
          </p:cNvPr>
          <p:cNvSpPr/>
          <p:nvPr/>
        </p:nvSpPr>
        <p:spPr>
          <a:xfrm>
            <a:off x="1706385" y="2744265"/>
            <a:ext cx="1002662" cy="5656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Client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417252-38BE-FA40-AB93-B204168A4DB3}"/>
              </a:ext>
            </a:extLst>
          </p:cNvPr>
          <p:cNvCxnSpPr>
            <a:cxnSpLocks/>
          </p:cNvCxnSpPr>
          <p:nvPr/>
        </p:nvCxnSpPr>
        <p:spPr>
          <a:xfrm>
            <a:off x="2727625" y="2930206"/>
            <a:ext cx="108172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31B1CC-8C46-B047-B41E-9C6D92973B16}"/>
              </a:ext>
            </a:extLst>
          </p:cNvPr>
          <p:cNvCxnSpPr>
            <a:cxnSpLocks/>
          </p:cNvCxnSpPr>
          <p:nvPr/>
        </p:nvCxnSpPr>
        <p:spPr>
          <a:xfrm flipH="1" flipV="1">
            <a:off x="2727625" y="3135225"/>
            <a:ext cx="1073071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BE7BC70-D731-0447-8624-556CFD1E5170}"/>
              </a:ext>
            </a:extLst>
          </p:cNvPr>
          <p:cNvSpPr txBox="1"/>
          <p:nvPr/>
        </p:nvSpPr>
        <p:spPr>
          <a:xfrm>
            <a:off x="2917719" y="2749468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/>
              <a:t>1.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Request</a:t>
            </a:r>
            <a:endParaRPr kumimoji="1"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7DA9F-F890-8A49-A39B-8DDBF793EE39}"/>
              </a:ext>
            </a:extLst>
          </p:cNvPr>
          <p:cNvSpPr txBox="1"/>
          <p:nvPr/>
        </p:nvSpPr>
        <p:spPr>
          <a:xfrm>
            <a:off x="2893947" y="3090576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/>
              <a:t>Response</a:t>
            </a:r>
            <a:endParaRPr kumimoji="1" lang="ko-KR" altLang="en-US" sz="800" dirty="0"/>
          </a:p>
        </p:txBody>
      </p:sp>
      <p:sp>
        <p:nvSpPr>
          <p:cNvPr id="32" name="원통[C] 31">
            <a:extLst>
              <a:ext uri="{FF2B5EF4-FFF2-40B4-BE49-F238E27FC236}">
                <a16:creationId xmlns:a16="http://schemas.microsoft.com/office/drawing/2014/main" id="{4037C7C8-54CD-2441-9CB0-6D6824F2DC83}"/>
              </a:ext>
            </a:extLst>
          </p:cNvPr>
          <p:cNvSpPr/>
          <p:nvPr/>
        </p:nvSpPr>
        <p:spPr>
          <a:xfrm>
            <a:off x="6555171" y="2774691"/>
            <a:ext cx="823000" cy="499440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Redis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A0A94C-E468-4A42-A07F-7E08FC82373D}"/>
              </a:ext>
            </a:extLst>
          </p:cNvPr>
          <p:cNvSpPr/>
          <p:nvPr/>
        </p:nvSpPr>
        <p:spPr>
          <a:xfrm>
            <a:off x="3819275" y="2817388"/>
            <a:ext cx="866259" cy="418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Service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0A56A6-B93C-9E4F-A662-841B876EE30B}"/>
              </a:ext>
            </a:extLst>
          </p:cNvPr>
          <p:cNvSpPr txBox="1"/>
          <p:nvPr/>
        </p:nvSpPr>
        <p:spPr>
          <a:xfrm>
            <a:off x="4634851" y="2773044"/>
            <a:ext cx="2004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/>
              <a:t>2.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Redis</a:t>
            </a:r>
            <a:r>
              <a:rPr kumimoji="1" lang="ko-KR" altLang="en-US" sz="800" dirty="0"/>
              <a:t>에 저장된 </a:t>
            </a:r>
            <a:r>
              <a:rPr kumimoji="1" lang="en-US" altLang="ko-KR" sz="800" dirty="0"/>
              <a:t>Cache</a:t>
            </a:r>
            <a:r>
              <a:rPr kumimoji="1" lang="ko-KR" altLang="en-US" sz="800" dirty="0"/>
              <a:t>가 있는지 확인</a:t>
            </a:r>
            <a:endParaRPr kumimoji="1" lang="en-US" altLang="ko-KR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C27E9A-2F78-8346-8F01-B4CE326783B5}"/>
              </a:ext>
            </a:extLst>
          </p:cNvPr>
          <p:cNvSpPr txBox="1"/>
          <p:nvPr/>
        </p:nvSpPr>
        <p:spPr>
          <a:xfrm>
            <a:off x="4859950" y="3085717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solidFill>
                  <a:srgbClr val="FF0000"/>
                </a:solidFill>
              </a:rPr>
              <a:t>Cache</a:t>
            </a:r>
            <a:r>
              <a:rPr kumimoji="1" lang="ko-KR" altLang="en-US" sz="800" dirty="0">
                <a:solidFill>
                  <a:srgbClr val="FF0000"/>
                </a:solidFill>
              </a:rPr>
              <a:t> 데이터 존재 시</a:t>
            </a:r>
            <a:endParaRPr kumimoji="1" lang="en-US" altLang="ko-KR" sz="800" dirty="0">
              <a:solidFill>
                <a:srgbClr val="FF0000"/>
              </a:solidFill>
            </a:endParaRPr>
          </a:p>
          <a:p>
            <a:r>
              <a:rPr kumimoji="1" lang="ko-KR" altLang="en-US" sz="800" dirty="0" err="1">
                <a:solidFill>
                  <a:srgbClr val="FF0000"/>
                </a:solidFill>
              </a:rPr>
              <a:t>캐싱된</a:t>
            </a:r>
            <a:r>
              <a:rPr kumimoji="1" lang="ko-KR" altLang="en-US" sz="800" dirty="0">
                <a:solidFill>
                  <a:srgbClr val="FF0000"/>
                </a:solidFill>
              </a:rPr>
              <a:t> 데이터를 </a:t>
            </a:r>
            <a:r>
              <a:rPr kumimoji="1" lang="en-US" altLang="ko-KR" sz="800" dirty="0">
                <a:solidFill>
                  <a:srgbClr val="FF0000"/>
                </a:solidFill>
              </a:rPr>
              <a:t>Client</a:t>
            </a:r>
            <a:r>
              <a:rPr kumimoji="1" lang="ko-KR" altLang="en-US" sz="800" dirty="0">
                <a:solidFill>
                  <a:srgbClr val="FF0000"/>
                </a:solidFill>
              </a:rPr>
              <a:t>에 전달</a:t>
            </a:r>
            <a:endParaRPr kumimoji="1"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AF82BC-57A9-594A-AB2E-CCC06B911899}"/>
              </a:ext>
            </a:extLst>
          </p:cNvPr>
          <p:cNvSpPr txBox="1"/>
          <p:nvPr/>
        </p:nvSpPr>
        <p:spPr>
          <a:xfrm>
            <a:off x="1323387" y="4871484"/>
            <a:ext cx="6869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b="1" dirty="0">
                <a:sym typeface="Wingdings" pitchFamily="2" charset="2"/>
              </a:rPr>
              <a:t>Redis</a:t>
            </a:r>
            <a:r>
              <a:rPr kumimoji="1" lang="ko-KR" altLang="en-US" sz="1200" b="1" dirty="0">
                <a:sym typeface="Wingdings" pitchFamily="2" charset="2"/>
              </a:rPr>
              <a:t>의 연결 필수 정보는 플랫폼 영역의 </a:t>
            </a:r>
            <a:r>
              <a:rPr kumimoji="1" lang="en-US" altLang="ko-KR" sz="1200" b="1" dirty="0" err="1">
                <a:sym typeface="Wingdings" pitchFamily="2" charset="2"/>
              </a:rPr>
              <a:t>ConfigMap</a:t>
            </a:r>
            <a:r>
              <a:rPr kumimoji="1" lang="ko-KR" altLang="en-US" sz="1200" b="1" dirty="0" err="1">
                <a:sym typeface="Wingdings" pitchFamily="2" charset="2"/>
              </a:rPr>
              <a:t>으로</a:t>
            </a:r>
            <a:r>
              <a:rPr kumimoji="1" lang="ko-KR" altLang="en-US" sz="1200" b="1" dirty="0">
                <a:sym typeface="Wingdings" pitchFamily="2" charset="2"/>
              </a:rPr>
              <a:t> 자동 주입</a:t>
            </a:r>
            <a:endParaRPr kumimoji="1" lang="en-US" altLang="ko-KR" sz="1200" b="1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ko-KR" sz="1200" b="1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b="1" dirty="0" err="1">
                <a:sym typeface="Wingdings" pitchFamily="2" charset="2"/>
              </a:rPr>
              <a:t>Application.yml</a:t>
            </a:r>
            <a:r>
              <a:rPr kumimoji="1" lang="ko-KR" altLang="en-US" sz="1200" b="1" dirty="0">
                <a:sym typeface="Wingdings" pitchFamily="2" charset="2"/>
              </a:rPr>
              <a:t>의 수정만으로 변경된 </a:t>
            </a:r>
            <a:r>
              <a:rPr kumimoji="1" lang="en-US" altLang="ko-KR" sz="1200" b="1" dirty="0">
                <a:sym typeface="Wingdings" pitchFamily="2" charset="2"/>
              </a:rPr>
              <a:t>Cache</a:t>
            </a:r>
            <a:r>
              <a:rPr kumimoji="1" lang="ko-KR" altLang="en-US" sz="1200" b="1" dirty="0">
                <a:sym typeface="Wingdings" pitchFamily="2" charset="2"/>
              </a:rPr>
              <a:t>관련 설정 값을 간단히 적용될 수 있도록 제공</a:t>
            </a:r>
            <a:endParaRPr kumimoji="1" lang="en-US" altLang="ko-KR" sz="1200" b="1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ko-KR" sz="1200" b="1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b="1" dirty="0">
                <a:sym typeface="Wingdings" pitchFamily="2" charset="2"/>
              </a:rPr>
              <a:t>Cache</a:t>
            </a:r>
            <a:r>
              <a:rPr kumimoji="1" lang="ko-KR" altLang="en-US" sz="1200" b="1" dirty="0">
                <a:sym typeface="Wingdings" pitchFamily="2" charset="2"/>
              </a:rPr>
              <a:t> 관리 및 저장 메커니즘 적용</a:t>
            </a:r>
            <a:endParaRPr kumimoji="1" lang="en-US" altLang="ko-KR" sz="1200" dirty="0"/>
          </a:p>
          <a:p>
            <a:r>
              <a:rPr kumimoji="1" lang="ko-KR" altLang="en-US" sz="1200" dirty="0"/>
              <a:t>  </a:t>
            </a:r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어노테이션을</a:t>
            </a:r>
            <a:r>
              <a:rPr kumimoji="1" lang="ko-KR" altLang="en-US" sz="1200" dirty="0"/>
              <a:t> 이용하여 </a:t>
            </a:r>
            <a:r>
              <a:rPr kumimoji="1" lang="en-US" altLang="ko-KR" sz="1200" dirty="0"/>
              <a:t>Cache </a:t>
            </a:r>
            <a:r>
              <a:rPr kumimoji="1" lang="ko-KR" altLang="en-US" sz="1200" dirty="0"/>
              <a:t>관리 가능</a:t>
            </a:r>
            <a:endParaRPr kumimoji="1" lang="en-US" altLang="ko-KR" sz="1200" dirty="0"/>
          </a:p>
          <a:p>
            <a:r>
              <a:rPr kumimoji="1" lang="ko-KR" altLang="en-US" sz="1200" dirty="0"/>
              <a:t>  </a:t>
            </a:r>
            <a:r>
              <a:rPr kumimoji="1" lang="en-US" altLang="ko-KR" sz="1200" dirty="0"/>
              <a:t>-</a:t>
            </a:r>
            <a:r>
              <a:rPr kumimoji="1" lang="ko-KR" altLang="en-US" sz="1200" dirty="0"/>
              <a:t> 등록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업데이트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삭제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보관 주기 조건 설정 가능</a:t>
            </a:r>
            <a:endParaRPr kumimoji="1" lang="en-US" altLang="ko-KR" sz="1200" dirty="0"/>
          </a:p>
        </p:txBody>
      </p:sp>
      <p:sp>
        <p:nvSpPr>
          <p:cNvPr id="13" name="원통[C] 12">
            <a:extLst>
              <a:ext uri="{FF2B5EF4-FFF2-40B4-BE49-F238E27FC236}">
                <a16:creationId xmlns:a16="http://schemas.microsoft.com/office/drawing/2014/main" id="{794CD729-75A3-8145-A0BE-A2CD281244F7}"/>
              </a:ext>
            </a:extLst>
          </p:cNvPr>
          <p:cNvSpPr/>
          <p:nvPr/>
        </p:nvSpPr>
        <p:spPr>
          <a:xfrm>
            <a:off x="3748348" y="3892868"/>
            <a:ext cx="1008112" cy="576064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Database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4B7464-FDDA-2F41-883E-2571C686CDCE}"/>
              </a:ext>
            </a:extLst>
          </p:cNvPr>
          <p:cNvCxnSpPr>
            <a:stCxn id="36" idx="2"/>
            <a:endCxn id="13" idx="1"/>
          </p:cNvCxnSpPr>
          <p:nvPr/>
        </p:nvCxnSpPr>
        <p:spPr>
          <a:xfrm flipH="1">
            <a:off x="4252404" y="3235857"/>
            <a:ext cx="1" cy="657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61E28C-3F52-3A4C-A0D5-8DBCF80FDCC0}"/>
              </a:ext>
            </a:extLst>
          </p:cNvPr>
          <p:cNvSpPr txBox="1"/>
          <p:nvPr/>
        </p:nvSpPr>
        <p:spPr>
          <a:xfrm>
            <a:off x="4202031" y="3591293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/>
              <a:t>3.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Redis</a:t>
            </a:r>
            <a:r>
              <a:rPr kumimoji="1" lang="ko-KR" altLang="en-US" sz="800" dirty="0"/>
              <a:t>에 데이터가 없을 경우</a:t>
            </a:r>
            <a:r>
              <a:rPr kumimoji="1" lang="en-US" altLang="ko-KR" sz="800" dirty="0"/>
              <a:t> </a:t>
            </a:r>
          </a:p>
          <a:p>
            <a:r>
              <a:rPr kumimoji="1" lang="ko-KR" altLang="en-US" sz="800" dirty="0"/>
              <a:t>   </a:t>
            </a:r>
            <a:r>
              <a:rPr kumimoji="1" lang="en-US" altLang="ko-KR" sz="800" dirty="0"/>
              <a:t>DB</a:t>
            </a:r>
            <a:r>
              <a:rPr kumimoji="1" lang="ko-KR" altLang="en-US" sz="800" dirty="0"/>
              <a:t>에서 데이터 읽어서 </a:t>
            </a:r>
            <a:r>
              <a:rPr kumimoji="1" lang="en-US" altLang="ko-KR" sz="800" dirty="0"/>
              <a:t>Client</a:t>
            </a:r>
            <a:r>
              <a:rPr kumimoji="1" lang="ko-KR" altLang="en-US" sz="800" dirty="0"/>
              <a:t>에 전달</a:t>
            </a:r>
            <a:endParaRPr kumimoji="1" lang="en-US" altLang="ko-KR" sz="8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456F3B7-4C28-6446-B09F-CE89986324A0}"/>
              </a:ext>
            </a:extLst>
          </p:cNvPr>
          <p:cNvCxnSpPr>
            <a:cxnSpLocks/>
          </p:cNvCxnSpPr>
          <p:nvPr/>
        </p:nvCxnSpPr>
        <p:spPr>
          <a:xfrm>
            <a:off x="4756460" y="2964912"/>
            <a:ext cx="170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70F0B88-4B94-CE40-8EDF-4762547663F8}"/>
              </a:ext>
            </a:extLst>
          </p:cNvPr>
          <p:cNvCxnSpPr>
            <a:cxnSpLocks/>
          </p:cNvCxnSpPr>
          <p:nvPr/>
        </p:nvCxnSpPr>
        <p:spPr>
          <a:xfrm flipH="1">
            <a:off x="4756460" y="3117312"/>
            <a:ext cx="170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/>
          <a:lstStyle/>
          <a:p>
            <a:r>
              <a:rPr kumimoji="1" lang="ko-KR" altLang="en-US" dirty="0"/>
              <a:t>패턴 동작 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Session</a:t>
            </a:r>
            <a:endParaRPr kumimoji="1"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0"/>
            <a:ext cx="9359900" cy="1050341"/>
          </a:xfrm>
        </p:spPr>
        <p:txBody>
          <a:bodyPr/>
          <a:lstStyle/>
          <a:p>
            <a:r>
              <a:rPr kumimoji="1" lang="en-US" altLang="ko-KR" dirty="0"/>
              <a:t>Redis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Session</a:t>
            </a:r>
            <a:r>
              <a:rPr kumimoji="1" lang="ko-KR" altLang="en-US" dirty="0"/>
              <a:t>을 저장하고 재 연결 요청 시 함께 전달된 </a:t>
            </a:r>
            <a:r>
              <a:rPr kumimoji="1" lang="en-US" altLang="ko-KR" dirty="0" err="1"/>
              <a:t>SessionID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이용해서 </a:t>
            </a:r>
            <a:r>
              <a:rPr kumimoji="1" lang="en-US" altLang="ko-KR" dirty="0"/>
              <a:t>Redis</a:t>
            </a:r>
            <a:r>
              <a:rPr kumimoji="1" lang="ko-KR" altLang="en-US" dirty="0"/>
              <a:t>에서 저장된 세션 정보를 </a:t>
            </a:r>
            <a:r>
              <a:rPr kumimoji="1" lang="en-US" altLang="ko-KR" dirty="0"/>
              <a:t>Client</a:t>
            </a:r>
            <a:r>
              <a:rPr kumimoji="1" lang="ko-KR" altLang="en-US" dirty="0"/>
              <a:t>에게 전달하는 패턴</a:t>
            </a:r>
            <a:endParaRPr kumimoji="1" lang="en-US" altLang="ko-KR" dirty="0"/>
          </a:p>
        </p:txBody>
      </p:sp>
      <p:sp>
        <p:nvSpPr>
          <p:cNvPr id="55" name="직사각형">
            <a:extLst>
              <a:ext uri="{FF2B5EF4-FFF2-40B4-BE49-F238E27FC236}">
                <a16:creationId xmlns:a16="http://schemas.microsoft.com/office/drawing/2014/main" id="{C8D08F3C-0DFE-3948-8270-07765153B96A}"/>
              </a:ext>
            </a:extLst>
          </p:cNvPr>
          <p:cNvSpPr/>
          <p:nvPr/>
        </p:nvSpPr>
        <p:spPr>
          <a:xfrm>
            <a:off x="270698" y="1967545"/>
            <a:ext cx="9202813" cy="4725856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4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8EA634-5CAA-024B-B486-918665E103CC}"/>
              </a:ext>
            </a:extLst>
          </p:cNvPr>
          <p:cNvSpPr/>
          <p:nvPr/>
        </p:nvSpPr>
        <p:spPr>
          <a:xfrm>
            <a:off x="1706385" y="2744265"/>
            <a:ext cx="1002662" cy="5656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Client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FC68489-6B8E-FF4E-B260-F13EFBB1A86D}"/>
              </a:ext>
            </a:extLst>
          </p:cNvPr>
          <p:cNvCxnSpPr>
            <a:cxnSpLocks/>
          </p:cNvCxnSpPr>
          <p:nvPr/>
        </p:nvCxnSpPr>
        <p:spPr>
          <a:xfrm>
            <a:off x="2709047" y="2852502"/>
            <a:ext cx="10817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0C08B4-8DEC-3447-9597-E350E7B8DB1A}"/>
              </a:ext>
            </a:extLst>
          </p:cNvPr>
          <p:cNvCxnSpPr>
            <a:cxnSpLocks/>
          </p:cNvCxnSpPr>
          <p:nvPr/>
        </p:nvCxnSpPr>
        <p:spPr>
          <a:xfrm flipH="1" flipV="1">
            <a:off x="2717704" y="3205909"/>
            <a:ext cx="1073071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FCD77C-DFE3-414D-9EF1-9A08194F9A6E}"/>
              </a:ext>
            </a:extLst>
          </p:cNvPr>
          <p:cNvSpPr txBox="1"/>
          <p:nvPr/>
        </p:nvSpPr>
        <p:spPr>
          <a:xfrm>
            <a:off x="2899141" y="2671764"/>
            <a:ext cx="558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/>
              <a:t>Request</a:t>
            </a:r>
            <a:endParaRPr kumimoji="1"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C644DD-265B-7945-8955-6BBBCA695F36}"/>
              </a:ext>
            </a:extLst>
          </p:cNvPr>
          <p:cNvSpPr txBox="1"/>
          <p:nvPr/>
        </p:nvSpPr>
        <p:spPr>
          <a:xfrm>
            <a:off x="2884026" y="316126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/>
              <a:t>Response</a:t>
            </a:r>
            <a:endParaRPr kumimoji="1"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F2F3D-20F1-BE44-870D-F02ABA5B7BE1}"/>
              </a:ext>
            </a:extLst>
          </p:cNvPr>
          <p:cNvSpPr/>
          <p:nvPr/>
        </p:nvSpPr>
        <p:spPr>
          <a:xfrm>
            <a:off x="4662805" y="2325796"/>
            <a:ext cx="866259" cy="418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Server 1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원통[C] 18">
            <a:extLst>
              <a:ext uri="{FF2B5EF4-FFF2-40B4-BE49-F238E27FC236}">
                <a16:creationId xmlns:a16="http://schemas.microsoft.com/office/drawing/2014/main" id="{2F3FE1AA-97A6-454A-96F5-3E58A566DEC5}"/>
              </a:ext>
            </a:extLst>
          </p:cNvPr>
          <p:cNvSpPr/>
          <p:nvPr/>
        </p:nvSpPr>
        <p:spPr>
          <a:xfrm>
            <a:off x="7031198" y="2776903"/>
            <a:ext cx="823000" cy="499440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Redis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22804F1-6DC2-0345-9705-07DE071895F5}"/>
              </a:ext>
            </a:extLst>
          </p:cNvPr>
          <p:cNvCxnSpPr>
            <a:cxnSpLocks/>
          </p:cNvCxnSpPr>
          <p:nvPr/>
        </p:nvCxnSpPr>
        <p:spPr>
          <a:xfrm>
            <a:off x="3790775" y="2359566"/>
            <a:ext cx="0" cy="1335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F77A6-CE15-1E4F-A715-66F56AE5A277}"/>
              </a:ext>
            </a:extLst>
          </p:cNvPr>
          <p:cNvCxnSpPr>
            <a:cxnSpLocks/>
          </p:cNvCxnSpPr>
          <p:nvPr/>
        </p:nvCxnSpPr>
        <p:spPr>
          <a:xfrm flipV="1">
            <a:off x="3799432" y="2444206"/>
            <a:ext cx="863373" cy="408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9788015-71C8-AC42-9FCC-23689C337F7D}"/>
              </a:ext>
            </a:extLst>
          </p:cNvPr>
          <p:cNvCxnSpPr>
            <a:cxnSpLocks/>
          </p:cNvCxnSpPr>
          <p:nvPr/>
        </p:nvCxnSpPr>
        <p:spPr>
          <a:xfrm flipH="1">
            <a:off x="3782118" y="2673353"/>
            <a:ext cx="874918" cy="5325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A282650-2DD7-A14E-9BE4-E812AB520141}"/>
              </a:ext>
            </a:extLst>
          </p:cNvPr>
          <p:cNvSpPr/>
          <p:nvPr/>
        </p:nvSpPr>
        <p:spPr>
          <a:xfrm>
            <a:off x="4662805" y="3219765"/>
            <a:ext cx="866259" cy="418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Server 2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EF55FB2-EBFF-9D49-A0DB-6B5D7F6ACBC7}"/>
              </a:ext>
            </a:extLst>
          </p:cNvPr>
          <p:cNvCxnSpPr>
            <a:cxnSpLocks/>
          </p:cNvCxnSpPr>
          <p:nvPr/>
        </p:nvCxnSpPr>
        <p:spPr>
          <a:xfrm>
            <a:off x="3799432" y="2872986"/>
            <a:ext cx="896090" cy="42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472BB8D-A34E-9C4C-8F0A-A050969BE84E}"/>
              </a:ext>
            </a:extLst>
          </p:cNvPr>
          <p:cNvCxnSpPr>
            <a:cxnSpLocks/>
          </p:cNvCxnSpPr>
          <p:nvPr/>
        </p:nvCxnSpPr>
        <p:spPr>
          <a:xfrm flipH="1" flipV="1">
            <a:off x="3799432" y="3238558"/>
            <a:ext cx="851832" cy="28113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B97C3C43-1115-D245-8D66-FF4323386271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5529064" y="2535031"/>
            <a:ext cx="1913634" cy="241872"/>
          </a:xfrm>
          <a:prstGeom prst="bentConnector2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66FA1096-D3E3-DE40-8DED-C4CE920CE07C}"/>
              </a:ext>
            </a:extLst>
          </p:cNvPr>
          <p:cNvCxnSpPr>
            <a:cxnSpLocks/>
            <a:stCxn id="82" idx="3"/>
            <a:endCxn id="19" idx="3"/>
          </p:cNvCxnSpPr>
          <p:nvPr/>
        </p:nvCxnSpPr>
        <p:spPr>
          <a:xfrm flipV="1">
            <a:off x="5529064" y="3276343"/>
            <a:ext cx="1913634" cy="152657"/>
          </a:xfrm>
          <a:prstGeom prst="bentConnector2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F7DA8F2-7320-3D46-B50F-63F36A100F13}"/>
              </a:ext>
            </a:extLst>
          </p:cNvPr>
          <p:cNvSpPr txBox="1"/>
          <p:nvPr/>
        </p:nvSpPr>
        <p:spPr>
          <a:xfrm>
            <a:off x="437003" y="4393030"/>
            <a:ext cx="45545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/>
              <a:t>Request</a:t>
            </a:r>
            <a:r>
              <a:rPr kumimoji="1" lang="ko-KR" altLang="en-US" sz="1200" b="1" dirty="0"/>
              <a:t> 에 대한 세션 자동 저장</a:t>
            </a:r>
            <a:r>
              <a:rPr kumimoji="1" lang="en-US" altLang="ko-KR" sz="1200" b="1" dirty="0"/>
              <a:t>(Annotation</a:t>
            </a:r>
            <a:r>
              <a:rPr kumimoji="1" lang="ko-KR" altLang="en-US" sz="1200" b="1" dirty="0"/>
              <a:t> 이용</a:t>
            </a:r>
            <a:r>
              <a:rPr kumimoji="1" lang="en-US" altLang="ko-KR" sz="12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최초 서버 접속 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서버로부터 세션 </a:t>
            </a:r>
            <a:r>
              <a:rPr kumimoji="1" lang="en-US" altLang="ko-KR" sz="1200" dirty="0"/>
              <a:t>ID</a:t>
            </a:r>
            <a:r>
              <a:rPr kumimoji="1" lang="ko-KR" altLang="en-US" sz="1200" dirty="0"/>
              <a:t> 발급</a:t>
            </a:r>
            <a:r>
              <a:rPr kumimoji="1"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클라이언트는 세션 </a:t>
            </a:r>
            <a:r>
              <a:rPr kumimoji="1" lang="en-US" altLang="ko-KR" sz="1200" dirty="0"/>
              <a:t>ID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Cookie</a:t>
            </a:r>
            <a:r>
              <a:rPr kumimoji="1" lang="ko-KR" altLang="en-US" sz="1200" dirty="0"/>
              <a:t>에 저장하고</a:t>
            </a:r>
            <a:br>
              <a:rPr kumimoji="1" lang="en-US" altLang="ko-KR" sz="1200" dirty="0"/>
            </a:br>
            <a:r>
              <a:rPr kumimoji="1" lang="ko-KR" altLang="en-US" sz="1200" dirty="0"/>
              <a:t>호출 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저장된 세션 </a:t>
            </a:r>
            <a:r>
              <a:rPr kumimoji="1" lang="en-US" altLang="ko-KR" sz="1200" dirty="0"/>
              <a:t>ID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포함하여 서버 호출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ko-KR" altLang="en-US" sz="1200" dirty="0"/>
              <a:t>* 사용자 정의 데이터 저장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사용자가 직접 세션 데이터를 </a:t>
            </a:r>
            <a:r>
              <a:rPr kumimoji="1" lang="en-US" altLang="ko-KR" sz="1200" dirty="0"/>
              <a:t>Redis</a:t>
            </a:r>
            <a:r>
              <a:rPr kumimoji="1" lang="ko-KR" altLang="en-US" sz="1200" dirty="0"/>
              <a:t>에 </a:t>
            </a:r>
            <a:r>
              <a:rPr kumimoji="1" lang="en-US" altLang="ko-KR" sz="1200" dirty="0"/>
              <a:t>Set/Get</a:t>
            </a:r>
            <a:r>
              <a:rPr kumimoji="1" lang="ko-KR" altLang="en-US" sz="1200" dirty="0"/>
              <a:t>하는 방식 제공</a:t>
            </a:r>
            <a:endParaRPr kumimoji="1" lang="en-US" altLang="ko-KR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3C68BC-9FFB-8B42-9715-21F9A88CD105}"/>
              </a:ext>
            </a:extLst>
          </p:cNvPr>
          <p:cNvSpPr txBox="1"/>
          <p:nvPr/>
        </p:nvSpPr>
        <p:spPr>
          <a:xfrm>
            <a:off x="5043314" y="4406127"/>
            <a:ext cx="397576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/>
              <a:t>Response</a:t>
            </a:r>
            <a:r>
              <a:rPr kumimoji="1" lang="ko-KR" altLang="en-US" sz="1200" b="1" dirty="0"/>
              <a:t> 시</a:t>
            </a:r>
            <a:endParaRPr kumimoji="1" lang="en-US" altLang="ko-KR" sz="1200" b="1" dirty="0"/>
          </a:p>
          <a:p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생성된 세션 정보를 </a:t>
            </a:r>
            <a:r>
              <a:rPr kumimoji="1" lang="en-US" altLang="ko-KR" sz="1200" dirty="0"/>
              <a:t>Redis</a:t>
            </a:r>
            <a:r>
              <a:rPr kumimoji="1" lang="ko-KR" altLang="en-US" sz="1200" dirty="0"/>
              <a:t>에 저장하고</a:t>
            </a:r>
            <a:br>
              <a:rPr kumimoji="1" lang="en-US" altLang="ko-KR" sz="1200" dirty="0"/>
            </a:br>
            <a:r>
              <a:rPr kumimoji="1" lang="ko-KR" altLang="en-US" sz="1200" dirty="0"/>
              <a:t>클라이언트에는 세션 정보</a:t>
            </a:r>
            <a:r>
              <a:rPr kumimoji="1" lang="en-US" altLang="ko-KR" sz="1200" dirty="0"/>
              <a:t>(ID)</a:t>
            </a:r>
            <a:r>
              <a:rPr kumimoji="1" lang="ko-KR" altLang="en-US" sz="1200" dirty="0"/>
              <a:t> 전달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재 요청 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전달된 세션 </a:t>
            </a:r>
            <a:r>
              <a:rPr kumimoji="1" lang="en-US" altLang="ko-KR" sz="1200" dirty="0"/>
              <a:t>ID</a:t>
            </a:r>
            <a:r>
              <a:rPr kumimoji="1" lang="ko-KR" altLang="en-US" sz="1200" dirty="0"/>
              <a:t>에 대한</a:t>
            </a:r>
            <a:br>
              <a:rPr kumimoji="1" lang="en-US" altLang="ko-KR" sz="1200" dirty="0"/>
            </a:br>
            <a:r>
              <a:rPr kumimoji="1" lang="ko-KR" altLang="en-US" sz="1200" dirty="0"/>
              <a:t>세션 정보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클라이언트에게 전달</a:t>
            </a:r>
            <a:r>
              <a:rPr kumimoji="1"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세션 저장소 분리를 통한 의존성 제거</a:t>
            </a:r>
            <a:br>
              <a:rPr kumimoji="1" lang="en-US" altLang="ko-KR" sz="1200" dirty="0"/>
            </a:br>
            <a:r>
              <a:rPr kumimoji="1" lang="en-US" altLang="ko-KR" sz="1200" dirty="0"/>
              <a:t>-&gt;</a:t>
            </a:r>
            <a:r>
              <a:rPr kumimoji="1" lang="ko-KR" altLang="en-US" sz="1200" dirty="0"/>
              <a:t> 서버 장애 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서버간 세션 공유에 대한 부담 없음</a:t>
            </a:r>
            <a:br>
              <a:rPr kumimoji="1" lang="en-US" altLang="ko-KR" sz="1200" dirty="0">
                <a:sym typeface="Wingdings" pitchFamily="2" charset="2"/>
              </a:rPr>
            </a:br>
            <a:r>
              <a:rPr kumimoji="1" lang="en-US" altLang="ko-KR" sz="1200" dirty="0">
                <a:sym typeface="Wingdings" pitchFamily="2" charset="2"/>
              </a:rPr>
              <a:t>-&gt;</a:t>
            </a:r>
            <a:r>
              <a:rPr kumimoji="1" lang="ko-KR" altLang="en-US" sz="1200" dirty="0">
                <a:sym typeface="Wingdings" pitchFamily="2" charset="2"/>
              </a:rPr>
              <a:t> 세션 관리 포인트 감소로 서비스에 집중 가능</a:t>
            </a:r>
            <a:endParaRPr kumimoji="1" lang="en-US" altLang="ko-KR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132922E-227D-E643-833C-2CE309F378DF}"/>
              </a:ext>
            </a:extLst>
          </p:cNvPr>
          <p:cNvSpPr txBox="1"/>
          <p:nvPr/>
        </p:nvSpPr>
        <p:spPr>
          <a:xfrm>
            <a:off x="2717704" y="3979058"/>
            <a:ext cx="333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sym typeface="Wingdings" pitchFamily="2" charset="2"/>
              </a:rPr>
              <a:t>세션 저장소 설정 및 세션 관리 메커니즘 적용</a:t>
            </a:r>
            <a:endParaRPr kumimoji="1" lang="en-US" altLang="ko-KR" sz="1200" b="1" dirty="0">
              <a:sym typeface="Wingdings" pitchFamily="2" charset="2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293CF0-B310-F841-840F-4DFD56578E5B}"/>
              </a:ext>
            </a:extLst>
          </p:cNvPr>
          <p:cNvSpPr txBox="1"/>
          <p:nvPr/>
        </p:nvSpPr>
        <p:spPr>
          <a:xfrm>
            <a:off x="3625346" y="211625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LB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2FCCD2-695D-D443-B422-FDA16CBDD455}"/>
              </a:ext>
            </a:extLst>
          </p:cNvPr>
          <p:cNvSpPr txBox="1"/>
          <p:nvPr/>
        </p:nvSpPr>
        <p:spPr>
          <a:xfrm>
            <a:off x="5670634" y="2202138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/>
              <a:t>Session</a:t>
            </a:r>
            <a:r>
              <a:rPr kumimoji="1" lang="ko-KR" altLang="en-US" sz="800" dirty="0"/>
              <a:t> 에 대한 정보를 저장한다</a:t>
            </a:r>
            <a:r>
              <a:rPr kumimoji="1" lang="en-US" altLang="ko-KR" sz="800" dirty="0"/>
              <a:t>.\</a:t>
            </a:r>
          </a:p>
          <a:p>
            <a:r>
              <a:rPr kumimoji="1" lang="en-US" altLang="ko-KR" sz="800" dirty="0" err="1"/>
              <a:t>setAttribute</a:t>
            </a:r>
            <a:r>
              <a:rPr kumimoji="1" lang="en-US" altLang="ko-KR" sz="800" dirty="0"/>
              <a:t>, </a:t>
            </a:r>
            <a:r>
              <a:rPr kumimoji="1" lang="en-US" altLang="ko-KR" sz="800" dirty="0" err="1"/>
              <a:t>getAttribute</a:t>
            </a:r>
            <a:r>
              <a:rPr kumimoji="1" lang="ko-KR" altLang="en-US" sz="800" dirty="0" err="1"/>
              <a:t>를</a:t>
            </a:r>
            <a:r>
              <a:rPr kumimoji="1" lang="ko-KR" altLang="en-US" sz="800" dirty="0"/>
              <a:t> 통해 사용자 정보 저장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F2A88F-0639-5446-A302-D1A59D0FD0AA}"/>
              </a:ext>
            </a:extLst>
          </p:cNvPr>
          <p:cNvSpPr txBox="1"/>
          <p:nvPr/>
        </p:nvSpPr>
        <p:spPr>
          <a:xfrm>
            <a:off x="5670634" y="3407541"/>
            <a:ext cx="2811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전달된 </a:t>
            </a:r>
            <a:r>
              <a:rPr kumimoji="1" lang="en-US" altLang="ko-KR" sz="800" dirty="0" err="1"/>
              <a:t>SessionID</a:t>
            </a:r>
            <a:r>
              <a:rPr kumimoji="1" lang="ko-KR" altLang="en-US" sz="800" dirty="0"/>
              <a:t>로 </a:t>
            </a:r>
            <a:r>
              <a:rPr kumimoji="1" lang="en-US" altLang="ko-KR" sz="800" dirty="0"/>
              <a:t>Redis</a:t>
            </a:r>
            <a:r>
              <a:rPr kumimoji="1" lang="ko-KR" altLang="en-US" sz="800" dirty="0"/>
              <a:t>에서 </a:t>
            </a:r>
            <a:r>
              <a:rPr kumimoji="1" lang="en-US" altLang="ko-KR" sz="800" dirty="0"/>
              <a:t>Session</a:t>
            </a:r>
            <a:r>
              <a:rPr kumimoji="1" lang="ko-KR" altLang="en-US" sz="800" dirty="0"/>
              <a:t>데이터를 검색하고</a:t>
            </a:r>
            <a:endParaRPr kumimoji="1" lang="en-US" altLang="ko-KR" sz="800" dirty="0"/>
          </a:p>
          <a:p>
            <a:r>
              <a:rPr kumimoji="1" lang="ko-KR" altLang="en-US" sz="800" dirty="0"/>
              <a:t>해당 </a:t>
            </a:r>
            <a:r>
              <a:rPr kumimoji="1" lang="en-US" altLang="ko-KR" sz="800" dirty="0"/>
              <a:t>Session ID</a:t>
            </a:r>
            <a:r>
              <a:rPr kumimoji="1" lang="ko-KR" altLang="en-US" sz="800" dirty="0"/>
              <a:t>에 대한 데이터를 전달한다</a:t>
            </a:r>
            <a:r>
              <a:rPr kumimoji="1" lang="en-US" altLang="ko-KR" sz="800" dirty="0"/>
              <a:t>.</a:t>
            </a:r>
            <a:endParaRPr kumimoji="1"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3ED9D3-3E89-654C-A323-06E627B817ED}"/>
              </a:ext>
            </a:extLst>
          </p:cNvPr>
          <p:cNvSpPr txBox="1"/>
          <p:nvPr/>
        </p:nvSpPr>
        <p:spPr>
          <a:xfrm>
            <a:off x="3787236" y="2773166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/>
              <a:t>Session ID</a:t>
            </a:r>
            <a:endParaRPr kumimoji="1"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9775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B29529-EB55-1D41-963E-9BA103A47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99" y="4501746"/>
            <a:ext cx="1805219" cy="11487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In-memory Cache</a:t>
            </a:r>
            <a:r>
              <a:rPr kumimoji="1" lang="ko-KR" altLang="en-US" dirty="0"/>
              <a:t>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499854"/>
          </a:xfrm>
        </p:spPr>
        <p:txBody>
          <a:bodyPr/>
          <a:lstStyle/>
          <a:p>
            <a:r>
              <a:rPr kumimoji="1" lang="en-US" altLang="ko-KR" dirty="0"/>
              <a:t>Cache</a:t>
            </a:r>
            <a:r>
              <a:rPr kumimoji="1" lang="ko-KR" altLang="en-US" dirty="0"/>
              <a:t> 저장소로 활용하기 위한 </a:t>
            </a:r>
            <a:r>
              <a:rPr kumimoji="1" lang="en-US" altLang="ko-KR" dirty="0"/>
              <a:t>Redis </a:t>
            </a:r>
            <a:r>
              <a:rPr kumimoji="1" lang="ko-KR" altLang="en-US" dirty="0"/>
              <a:t>연결 설정 방법과 </a:t>
            </a:r>
            <a:r>
              <a:rPr kumimoji="1" lang="en-US" altLang="ko-KR" dirty="0"/>
              <a:t>Cache</a:t>
            </a:r>
            <a:r>
              <a:rPr kumimoji="1" lang="ko-KR" altLang="en-US" dirty="0"/>
              <a:t>로 활용하기 위한 </a:t>
            </a:r>
            <a:r>
              <a:rPr kumimoji="1" lang="en-US" altLang="ko-KR" dirty="0"/>
              <a:t>Spring Boot</a:t>
            </a:r>
            <a:r>
              <a:rPr kumimoji="1" lang="ko-KR" altLang="en-US" dirty="0"/>
              <a:t> </a:t>
            </a:r>
            <a:r>
              <a:rPr kumimoji="1" lang="en-US" altLang="ko-KR" dirty="0"/>
              <a:t>Dependency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관리 하는 방법을 제공</a:t>
            </a:r>
            <a:r>
              <a:rPr kumimoji="1"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4864815" y="1789641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Spring boot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의존성 주입</a:t>
            </a:r>
            <a:endParaRPr kumimoji="1" lang="en-US" altLang="ko-KR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93E10-C0DE-2841-B4D6-2D447EE0E613}"/>
              </a:ext>
            </a:extLst>
          </p:cNvPr>
          <p:cNvSpPr txBox="1"/>
          <p:nvPr/>
        </p:nvSpPr>
        <p:spPr>
          <a:xfrm>
            <a:off x="4865388" y="3314882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</a:t>
            </a:r>
            <a:r>
              <a:rPr kumimoji="1" lang="ko-KR" altLang="en-US" sz="1200" b="1" dirty="0"/>
              <a:t>플랫폼 제공 설정 영역</a:t>
            </a:r>
            <a:endParaRPr kumimoji="1" lang="en-US" altLang="ko-KR" sz="1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3DF758-5A5E-794A-A688-943617BEBCA2}"/>
              </a:ext>
            </a:extLst>
          </p:cNvPr>
          <p:cNvSpPr/>
          <p:nvPr/>
        </p:nvSpPr>
        <p:spPr>
          <a:xfrm>
            <a:off x="393689" y="1795664"/>
            <a:ext cx="3676392" cy="11072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Kubernetes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E9930F-28DB-AC49-A060-BBB462A2E0BC}"/>
              </a:ext>
            </a:extLst>
          </p:cNvPr>
          <p:cNvSpPr/>
          <p:nvPr/>
        </p:nvSpPr>
        <p:spPr>
          <a:xfrm>
            <a:off x="580814" y="2082390"/>
            <a:ext cx="1261332" cy="779048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74A048-18FC-324A-94D2-E8C1711ED08E}"/>
              </a:ext>
            </a:extLst>
          </p:cNvPr>
          <p:cNvSpPr/>
          <p:nvPr/>
        </p:nvSpPr>
        <p:spPr>
          <a:xfrm>
            <a:off x="690018" y="2325000"/>
            <a:ext cx="1008112" cy="4847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3406C3-FCAF-9442-B17A-F4A0F1FE167C}"/>
              </a:ext>
            </a:extLst>
          </p:cNvPr>
          <p:cNvSpPr/>
          <p:nvPr/>
        </p:nvSpPr>
        <p:spPr>
          <a:xfrm>
            <a:off x="2632386" y="2082389"/>
            <a:ext cx="1261332" cy="779047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Backing Service</a:t>
            </a:r>
          </a:p>
          <a:p>
            <a:pPr algn="ctr"/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F23779-FD44-1541-95F6-B9FDDFB293C4}"/>
              </a:ext>
            </a:extLst>
          </p:cNvPr>
          <p:cNvSpPr/>
          <p:nvPr/>
        </p:nvSpPr>
        <p:spPr>
          <a:xfrm>
            <a:off x="2738257" y="2326041"/>
            <a:ext cx="1008112" cy="4837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</a:rPr>
              <a:t>Redis</a:t>
            </a:r>
            <a:br>
              <a:rPr kumimoji="1" lang="en-US" altLang="ko-KR" sz="1000" dirty="0">
                <a:solidFill>
                  <a:schemeClr val="bg1"/>
                </a:solidFill>
              </a:rPr>
            </a:br>
            <a:r>
              <a:rPr kumimoji="1" lang="en-US" altLang="ko-KR" sz="1000" dirty="0">
                <a:solidFill>
                  <a:schemeClr val="bg1"/>
                </a:solidFill>
              </a:rPr>
              <a:t>(Cache</a:t>
            </a:r>
            <a:r>
              <a:rPr kumimoji="1" lang="ko-KR" altLang="en-US" sz="1000" dirty="0">
                <a:solidFill>
                  <a:schemeClr val="bg1"/>
                </a:solidFill>
              </a:rPr>
              <a:t> 저장소</a:t>
            </a:r>
            <a:r>
              <a:rPr kumimoji="1" lang="en-US" altLang="ko-KR" sz="10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D663F50-1C15-274C-A578-9E970887F3A2}"/>
              </a:ext>
            </a:extLst>
          </p:cNvPr>
          <p:cNvCxnSpPr>
            <a:cxnSpLocks/>
          </p:cNvCxnSpPr>
          <p:nvPr/>
        </p:nvCxnSpPr>
        <p:spPr>
          <a:xfrm>
            <a:off x="1694132" y="2555167"/>
            <a:ext cx="10441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01BD1E1-E3CC-A34F-90DA-914AB67DDB7D}"/>
              </a:ext>
            </a:extLst>
          </p:cNvPr>
          <p:cNvSpPr txBox="1"/>
          <p:nvPr/>
        </p:nvSpPr>
        <p:spPr>
          <a:xfrm>
            <a:off x="4949664" y="2013958"/>
            <a:ext cx="4597734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Spring-boot-starter-data-</a:t>
            </a:r>
            <a:r>
              <a:rPr kumimoji="1"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redis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spring-boot-starter-cache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의존성 추가</a:t>
            </a:r>
            <a:endParaRPr kumimoji="1"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Annotation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만으로 캐시 등록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가능하도록 함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ex) @</a:t>
            </a:r>
            <a:r>
              <a:rPr kumimoji="1"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EnableCaching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, @</a:t>
            </a:r>
            <a:r>
              <a:rPr kumimoji="1"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Cachable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, @</a:t>
            </a:r>
            <a:r>
              <a:rPr kumimoji="1"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CachePut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,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@</a:t>
            </a:r>
            <a:r>
              <a:rPr kumimoji="1"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CacheEvict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등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,</a:t>
            </a:r>
            <a:endParaRPr kumimoji="1"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D4EBEE57-0EB5-4D47-8A99-E955C8839903}"/>
              </a:ext>
            </a:extLst>
          </p:cNvPr>
          <p:cNvSpPr/>
          <p:nvPr/>
        </p:nvSpPr>
        <p:spPr>
          <a:xfrm>
            <a:off x="165039" y="2931895"/>
            <a:ext cx="216024" cy="2041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1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A2C2ED7-BC9F-B841-8934-19EC3267600C}"/>
              </a:ext>
            </a:extLst>
          </p:cNvPr>
          <p:cNvSpPr/>
          <p:nvPr/>
        </p:nvSpPr>
        <p:spPr>
          <a:xfrm>
            <a:off x="153446" y="4509222"/>
            <a:ext cx="216024" cy="2041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2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94EAEFF-FAB4-3A44-A444-7524373AF20D}"/>
              </a:ext>
            </a:extLst>
          </p:cNvPr>
          <p:cNvSpPr/>
          <p:nvPr/>
        </p:nvSpPr>
        <p:spPr>
          <a:xfrm>
            <a:off x="200175" y="4974075"/>
            <a:ext cx="216024" cy="2041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3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B330F7-AEE7-6D4E-B3CB-72FA5C752AED}"/>
              </a:ext>
            </a:extLst>
          </p:cNvPr>
          <p:cNvSpPr txBox="1"/>
          <p:nvPr/>
        </p:nvSpPr>
        <p:spPr>
          <a:xfrm>
            <a:off x="1352370" y="1530897"/>
            <a:ext cx="210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App-Redis Cache</a:t>
            </a:r>
            <a:r>
              <a:rPr kumimoji="1" lang="ko-KR" altLang="en-US" sz="1200" dirty="0"/>
              <a:t> 연결 구조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56D1AC-D0C9-8C47-98B2-889AF217E392}"/>
              </a:ext>
            </a:extLst>
          </p:cNvPr>
          <p:cNvSpPr txBox="1"/>
          <p:nvPr/>
        </p:nvSpPr>
        <p:spPr>
          <a:xfrm>
            <a:off x="630638" y="1437722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Client</a:t>
            </a:r>
            <a:endParaRPr kumimoji="1" lang="ko-KR" altLang="en-US" sz="12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2470C3F-0693-2941-AA39-783443DA8EC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22545" y="1714721"/>
            <a:ext cx="0" cy="6102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A5FF7BC7-76B9-5E45-A7BE-CD2C3BE77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9" y="2997919"/>
            <a:ext cx="4166552" cy="146313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597DBE-25CC-D94A-8927-237156D04254}"/>
              </a:ext>
            </a:extLst>
          </p:cNvPr>
          <p:cNvSpPr txBox="1"/>
          <p:nvPr/>
        </p:nvSpPr>
        <p:spPr>
          <a:xfrm>
            <a:off x="4882753" y="4567214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 </a:t>
            </a:r>
            <a:r>
              <a:rPr kumimoji="1" lang="ko-KR" altLang="en-US" sz="1200" b="1" dirty="0"/>
              <a:t>사용자 설정 영역</a:t>
            </a:r>
            <a:endParaRPr kumimoji="1" lang="en-US" altLang="ko-KR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C5D138-4A23-764E-AC88-2DBF05802FF9}"/>
              </a:ext>
            </a:extLst>
          </p:cNvPr>
          <p:cNvSpPr txBox="1"/>
          <p:nvPr/>
        </p:nvSpPr>
        <p:spPr>
          <a:xfrm>
            <a:off x="4962665" y="4794879"/>
            <a:ext cx="4304383" cy="525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Spring Cache Properties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대한 사용자 설정 영역</a:t>
            </a:r>
            <a:b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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@Configuration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을 통해 </a:t>
            </a:r>
            <a:r>
              <a:rPr kumimoji="1"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yml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설정 파일만 수정 후 배포 하는 방식</a:t>
            </a:r>
            <a:endParaRPr kumimoji="1"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  <a:sym typeface="Wingdings" pitchFamily="2" charset="2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75E2163-ABD3-C346-BEA3-3EA34C5FF798}"/>
              </a:ext>
            </a:extLst>
          </p:cNvPr>
          <p:cNvSpPr/>
          <p:nvPr/>
        </p:nvSpPr>
        <p:spPr>
          <a:xfrm>
            <a:off x="409426" y="4509222"/>
            <a:ext cx="1826902" cy="329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59947D-13DD-3646-B970-967B32417BFE}"/>
              </a:ext>
            </a:extLst>
          </p:cNvPr>
          <p:cNvSpPr txBox="1"/>
          <p:nvPr/>
        </p:nvSpPr>
        <p:spPr>
          <a:xfrm>
            <a:off x="2685502" y="4540626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rgbClr val="FF0000"/>
                </a:solidFill>
              </a:rPr>
              <a:t>플랫폼 설정 제공 영역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B528678-17E4-574C-BC34-D74DB0A6D1C4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2236328" y="4673778"/>
            <a:ext cx="449174" cy="5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DBAB43-5F0B-564C-AB47-736BCF4D6650}"/>
              </a:ext>
            </a:extLst>
          </p:cNvPr>
          <p:cNvSpPr/>
          <p:nvPr/>
        </p:nvSpPr>
        <p:spPr>
          <a:xfrm>
            <a:off x="409426" y="4875215"/>
            <a:ext cx="1826902" cy="804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C72CA8-B657-B64A-A123-ADF5DEBD5DC9}"/>
              </a:ext>
            </a:extLst>
          </p:cNvPr>
          <p:cNvSpPr txBox="1"/>
          <p:nvPr/>
        </p:nvSpPr>
        <p:spPr>
          <a:xfrm>
            <a:off x="644206" y="600902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rgbClr val="FF0000"/>
                </a:solidFill>
              </a:rPr>
              <a:t>사용자 설정 영역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7B99C0B-98CE-0142-8812-2D4E370BA7AE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1322877" y="5679929"/>
            <a:ext cx="6773" cy="329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1F05972-660B-E040-8625-870ECB517702}"/>
              </a:ext>
            </a:extLst>
          </p:cNvPr>
          <p:cNvSpPr/>
          <p:nvPr/>
        </p:nvSpPr>
        <p:spPr>
          <a:xfrm>
            <a:off x="2404965" y="5179296"/>
            <a:ext cx="2145607" cy="1400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B119591-BD60-9847-9B50-38FCF0CF2ABD}"/>
              </a:ext>
            </a:extLst>
          </p:cNvPr>
          <p:cNvCxnSpPr>
            <a:cxnSpLocks/>
            <a:stCxn id="71" idx="0"/>
            <a:endCxn id="55" idx="2"/>
          </p:cNvCxnSpPr>
          <p:nvPr/>
        </p:nvCxnSpPr>
        <p:spPr>
          <a:xfrm flipV="1">
            <a:off x="3485493" y="4817625"/>
            <a:ext cx="66593" cy="382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CE17D09F-D15C-324A-81F7-437BDE14E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414" y="5200286"/>
            <a:ext cx="2130158" cy="138508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8A36224-5D2B-E646-A073-A77CF0E10065}"/>
              </a:ext>
            </a:extLst>
          </p:cNvPr>
          <p:cNvSpPr txBox="1"/>
          <p:nvPr/>
        </p:nvSpPr>
        <p:spPr>
          <a:xfrm>
            <a:off x="4944589" y="3555760"/>
            <a:ext cx="3610284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Cache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대한 상세 제어 부분은 사용자 영역으로 넘김</a:t>
            </a:r>
            <a:endParaRPr kumimoji="1"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Redis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연동 설정 부분은 플랫폼 자동 제공 영역으로 분리</a:t>
            </a:r>
            <a:endParaRPr kumimoji="1"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86BA81-95FF-1742-A5E4-5385BE4A4BF5}"/>
              </a:ext>
            </a:extLst>
          </p:cNvPr>
          <p:cNvSpPr txBox="1"/>
          <p:nvPr/>
        </p:nvSpPr>
        <p:spPr>
          <a:xfrm>
            <a:off x="1814868" y="2271033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/>
              <a:t>Cache </a:t>
            </a:r>
            <a:r>
              <a:rPr kumimoji="1" lang="ko-KR" altLang="en-US" sz="800" dirty="0"/>
              <a:t>저장</a:t>
            </a:r>
            <a:endParaRPr kumimoji="1" lang="en-US" altLang="ko-KR" sz="800" dirty="0"/>
          </a:p>
          <a:p>
            <a:r>
              <a:rPr kumimoji="1" lang="ko-KR" altLang="en-US" sz="800" dirty="0"/>
              <a:t>삭제</a:t>
            </a:r>
            <a:r>
              <a:rPr kumimoji="1" lang="en-US" altLang="ko-KR" sz="800" dirty="0"/>
              <a:t>,</a:t>
            </a:r>
            <a:r>
              <a:rPr kumimoji="1" lang="ko-KR" altLang="en-US" sz="800" dirty="0"/>
              <a:t> 업데이트</a:t>
            </a:r>
            <a:endParaRPr kumimoji="1"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415708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Session </a:t>
            </a:r>
            <a:r>
              <a:rPr kumimoji="1" lang="ko-KR" altLang="en-US" dirty="0"/>
              <a:t>공유 저장소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944666"/>
          </a:xfrm>
        </p:spPr>
        <p:txBody>
          <a:bodyPr/>
          <a:lstStyle/>
          <a:p>
            <a:r>
              <a:rPr kumimoji="1" lang="ko-KR" altLang="en-US" dirty="0"/>
              <a:t>다중화 서비스 간 세션을 공유를 위해 외부 저장소로 </a:t>
            </a:r>
            <a:r>
              <a:rPr kumimoji="1" lang="en-US" altLang="ko-KR" dirty="0"/>
              <a:t>Redis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활용하고 </a:t>
            </a:r>
            <a:r>
              <a:rPr kumimoji="1" lang="en-US" altLang="ko-KR" dirty="0" err="1"/>
              <a:t>Springboot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이용하는 방식을 패턴화 함</a:t>
            </a:r>
            <a:endParaRPr kumimoji="1"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2A213C-AEA8-7D48-8FBD-7B2F0B8E3589}"/>
              </a:ext>
            </a:extLst>
          </p:cNvPr>
          <p:cNvSpPr/>
          <p:nvPr/>
        </p:nvSpPr>
        <p:spPr>
          <a:xfrm>
            <a:off x="393689" y="1795664"/>
            <a:ext cx="3767224" cy="1993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Kubernetes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343E8A-41E8-2F46-B61B-53A46991BB9C}"/>
              </a:ext>
            </a:extLst>
          </p:cNvPr>
          <p:cNvSpPr/>
          <p:nvPr/>
        </p:nvSpPr>
        <p:spPr>
          <a:xfrm>
            <a:off x="580814" y="2082390"/>
            <a:ext cx="1261332" cy="5833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C0C9F8-19CF-F84E-B0D5-0F893FED8625}"/>
              </a:ext>
            </a:extLst>
          </p:cNvPr>
          <p:cNvSpPr/>
          <p:nvPr/>
        </p:nvSpPr>
        <p:spPr>
          <a:xfrm>
            <a:off x="686940" y="2295565"/>
            <a:ext cx="1008112" cy="306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</a:rPr>
              <a:t>Application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  <a:r>
              <a:rPr kumimoji="1" lang="en-US" altLang="ko-KR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858E559-E202-4546-8513-62453D50F923}"/>
              </a:ext>
            </a:extLst>
          </p:cNvPr>
          <p:cNvSpPr/>
          <p:nvPr/>
        </p:nvSpPr>
        <p:spPr>
          <a:xfrm>
            <a:off x="1624064" y="2952418"/>
            <a:ext cx="1261332" cy="69699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Backing Service</a:t>
            </a:r>
          </a:p>
          <a:p>
            <a:pPr algn="ctr"/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0F6E2F-AC32-874B-8A83-13AE0CDE4459}"/>
              </a:ext>
            </a:extLst>
          </p:cNvPr>
          <p:cNvSpPr/>
          <p:nvPr/>
        </p:nvSpPr>
        <p:spPr>
          <a:xfrm>
            <a:off x="1729935" y="3198305"/>
            <a:ext cx="1008112" cy="3994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</a:rPr>
              <a:t>Redis</a:t>
            </a:r>
            <a:br>
              <a:rPr kumimoji="1" lang="en-US" altLang="ko-KR" sz="1000" dirty="0">
                <a:solidFill>
                  <a:schemeClr val="bg1"/>
                </a:solidFill>
              </a:rPr>
            </a:br>
            <a:r>
              <a:rPr kumimoji="1" lang="en-US" altLang="ko-KR" sz="1000" dirty="0">
                <a:solidFill>
                  <a:schemeClr val="bg1"/>
                </a:solidFill>
              </a:rPr>
              <a:t>(Session </a:t>
            </a:r>
            <a:r>
              <a:rPr kumimoji="1" lang="ko-KR" altLang="en-US" sz="1000" dirty="0">
                <a:solidFill>
                  <a:schemeClr val="bg1"/>
                </a:solidFill>
              </a:rPr>
              <a:t>저장</a:t>
            </a:r>
            <a:r>
              <a:rPr kumimoji="1" lang="en-US" altLang="ko-KR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D37CF0-343E-E441-B6D6-082595BCAD7E}"/>
              </a:ext>
            </a:extLst>
          </p:cNvPr>
          <p:cNvSpPr txBox="1"/>
          <p:nvPr/>
        </p:nvSpPr>
        <p:spPr>
          <a:xfrm>
            <a:off x="370034" y="1563158"/>
            <a:ext cx="1641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Redis</a:t>
            </a:r>
            <a:r>
              <a:rPr kumimoji="1" lang="ko-KR" altLang="en-US" sz="1200" dirty="0"/>
              <a:t> 세션 공유 방식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56A1A8-EFEA-8943-B8F5-4DC93EE180C1}"/>
              </a:ext>
            </a:extLst>
          </p:cNvPr>
          <p:cNvSpPr txBox="1"/>
          <p:nvPr/>
        </p:nvSpPr>
        <p:spPr>
          <a:xfrm>
            <a:off x="1992544" y="1410583"/>
            <a:ext cx="630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Client</a:t>
            </a:r>
            <a:endParaRPr kumimoji="1"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6B5459-A47E-CB41-B9EA-2CF75708DEF1}"/>
              </a:ext>
            </a:extLst>
          </p:cNvPr>
          <p:cNvSpPr/>
          <p:nvPr/>
        </p:nvSpPr>
        <p:spPr>
          <a:xfrm>
            <a:off x="2695928" y="2082390"/>
            <a:ext cx="1261332" cy="5833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8EF9759-EFFE-A045-B6C6-65DE959B6F50}"/>
              </a:ext>
            </a:extLst>
          </p:cNvPr>
          <p:cNvSpPr/>
          <p:nvPr/>
        </p:nvSpPr>
        <p:spPr>
          <a:xfrm>
            <a:off x="2802054" y="2295565"/>
            <a:ext cx="1008112" cy="306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</a:rPr>
              <a:t>Application 2</a:t>
            </a:r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C6FB15A5-BE1A-E544-B4DC-F05894BEEF0A}"/>
              </a:ext>
            </a:extLst>
          </p:cNvPr>
          <p:cNvCxnSpPr>
            <a:stCxn id="33" idx="2"/>
            <a:endCxn id="42" idx="0"/>
          </p:cNvCxnSpPr>
          <p:nvPr/>
        </p:nvCxnSpPr>
        <p:spPr>
          <a:xfrm rot="16200000" flipH="1">
            <a:off x="1589742" y="2287430"/>
            <a:ext cx="286726" cy="10432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FE9491F8-E144-1D4A-A818-C3A1410A1BE8}"/>
              </a:ext>
            </a:extLst>
          </p:cNvPr>
          <p:cNvCxnSpPr>
            <a:cxnSpLocks/>
            <a:stCxn id="56" idx="2"/>
            <a:endCxn id="42" idx="0"/>
          </p:cNvCxnSpPr>
          <p:nvPr/>
        </p:nvCxnSpPr>
        <p:spPr>
          <a:xfrm rot="5400000">
            <a:off x="2647299" y="2273123"/>
            <a:ext cx="286726" cy="10718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BFA7C07C-531E-CB4D-9E9F-7DDD0DB34269}"/>
              </a:ext>
            </a:extLst>
          </p:cNvPr>
          <p:cNvCxnSpPr>
            <a:cxnSpLocks/>
            <a:stCxn id="51" idx="1"/>
            <a:endCxn id="33" idx="0"/>
          </p:cNvCxnSpPr>
          <p:nvPr/>
        </p:nvCxnSpPr>
        <p:spPr>
          <a:xfrm rot="10800000" flipV="1">
            <a:off x="1211480" y="1549082"/>
            <a:ext cx="781064" cy="5333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C8C020F8-8143-3E4C-BCD2-62CE8C103A7C}"/>
              </a:ext>
            </a:extLst>
          </p:cNvPr>
          <p:cNvCxnSpPr>
            <a:cxnSpLocks/>
            <a:stCxn id="51" idx="3"/>
            <a:endCxn id="56" idx="0"/>
          </p:cNvCxnSpPr>
          <p:nvPr/>
        </p:nvCxnSpPr>
        <p:spPr>
          <a:xfrm>
            <a:off x="2623210" y="1549083"/>
            <a:ext cx="703384" cy="5333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35BBA59-1D47-D94A-BFB0-82506F6562FD}"/>
              </a:ext>
            </a:extLst>
          </p:cNvPr>
          <p:cNvSpPr txBox="1"/>
          <p:nvPr/>
        </p:nvSpPr>
        <p:spPr>
          <a:xfrm>
            <a:off x="4864815" y="1789641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spring-session-data-</a:t>
            </a:r>
            <a:r>
              <a:rPr kumimoji="1" lang="en-US" altLang="ko-KR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redis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의존성 주입</a:t>
            </a:r>
            <a:endParaRPr kumimoji="1" lang="en-US" altLang="ko-KR" sz="1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A96359-40F0-004E-9CF5-50F3EF70DF96}"/>
              </a:ext>
            </a:extLst>
          </p:cNvPr>
          <p:cNvSpPr txBox="1"/>
          <p:nvPr/>
        </p:nvSpPr>
        <p:spPr>
          <a:xfrm>
            <a:off x="4865388" y="3314882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</a:t>
            </a:r>
            <a:r>
              <a:rPr kumimoji="1" lang="ko-KR" altLang="en-US" sz="1200" b="1" dirty="0"/>
              <a:t>세션 상세 관리를 위한 설정</a:t>
            </a:r>
            <a:endParaRPr kumimoji="1" lang="en-US" altLang="ko-KR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1872C6-1D48-CB4E-8F2F-386DF5969488}"/>
              </a:ext>
            </a:extLst>
          </p:cNvPr>
          <p:cNvSpPr txBox="1"/>
          <p:nvPr/>
        </p:nvSpPr>
        <p:spPr>
          <a:xfrm>
            <a:off x="4949664" y="2013958"/>
            <a:ext cx="4572085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spring-boot-starter-data-</a:t>
            </a:r>
            <a:r>
              <a:rPr kumimoji="1"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redis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spring-session-data-</a:t>
            </a:r>
            <a:r>
              <a:rPr kumimoji="1"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redis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의존성 추가</a:t>
            </a:r>
            <a:endParaRPr kumimoji="1"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사용자는 간단한 조작만으로 </a:t>
            </a:r>
            <a:r>
              <a:rPr kumimoji="1"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redis</a:t>
            </a:r>
            <a:r>
              <a:rPr kumimoji="1" lang="ko-KR" altLang="en-US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세션 공유를 위한 저장소로 </a:t>
            </a:r>
            <a:r>
              <a:rPr kumimoji="1" lang="ko-KR" altLang="en-US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설정가능</a:t>
            </a:r>
            <a:endParaRPr kumimoji="1"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F33F14-4ED8-DC49-934D-F9316BB61D1F}"/>
              </a:ext>
            </a:extLst>
          </p:cNvPr>
          <p:cNvSpPr txBox="1"/>
          <p:nvPr/>
        </p:nvSpPr>
        <p:spPr>
          <a:xfrm>
            <a:off x="4944589" y="3555760"/>
            <a:ext cx="4945585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TTL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등에 대한 세션 상세 제어 부분은 사용자 영역으로 넘김</a:t>
            </a:r>
            <a:endParaRPr kumimoji="1"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Redis</a:t>
            </a:r>
            <a:r>
              <a:rPr kumimoji="1" lang="ko-KR" altLang="en-US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와의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연동을 위한 설정 부분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서버정보</a:t>
            </a:r>
            <a:r>
              <a:rPr kumimoji="1"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은 플랫폼 자동 제공 영역으로 분리  </a:t>
            </a:r>
            <a:endParaRPr kumimoji="1"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B9A7EE00-509E-6241-992D-6167690D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34" y="3927495"/>
            <a:ext cx="3790879" cy="708396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D61BB8C8-ED11-AF4E-BB77-D9DC65604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21" y="4736910"/>
            <a:ext cx="2008166" cy="1479186"/>
          </a:xfrm>
          <a:prstGeom prst="rect">
            <a:avLst/>
          </a:prstGeom>
        </p:spPr>
      </p:pic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A6BE1D57-A62A-F84A-B9E5-0A85C8236B15}"/>
              </a:ext>
            </a:extLst>
          </p:cNvPr>
          <p:cNvSpPr/>
          <p:nvPr/>
        </p:nvSpPr>
        <p:spPr>
          <a:xfrm>
            <a:off x="114410" y="3910793"/>
            <a:ext cx="216024" cy="2041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1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BB42BC5-9645-F34C-A349-089AE4051A7C}"/>
              </a:ext>
            </a:extLst>
          </p:cNvPr>
          <p:cNvSpPr/>
          <p:nvPr/>
        </p:nvSpPr>
        <p:spPr>
          <a:xfrm>
            <a:off x="108441" y="4692820"/>
            <a:ext cx="216024" cy="2041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2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8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장단점 및 제약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사전 조건</a:t>
            </a:r>
            <a:endParaRPr kumimoji="1"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0655A62-39D9-6A4A-A973-029842130E2A}"/>
              </a:ext>
            </a:extLst>
          </p:cNvPr>
          <p:cNvSpPr txBox="1">
            <a:spLocks/>
          </p:cNvSpPr>
          <p:nvPr/>
        </p:nvSpPr>
        <p:spPr>
          <a:xfrm>
            <a:off x="349251" y="2311401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장점</a:t>
            </a:r>
            <a:endParaRPr kumimoji="1"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E13311D-022C-EA47-8C2C-75A10ADB571E}"/>
              </a:ext>
            </a:extLst>
          </p:cNvPr>
          <p:cNvSpPr txBox="1">
            <a:spLocks/>
          </p:cNvSpPr>
          <p:nvPr/>
        </p:nvSpPr>
        <p:spPr>
          <a:xfrm>
            <a:off x="273051" y="3911601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단점 및 특이사항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D0BD-CC4F-DC43-BD4C-3616B01A43D1}"/>
              </a:ext>
            </a:extLst>
          </p:cNvPr>
          <p:cNvSpPr txBox="1"/>
          <p:nvPr/>
        </p:nvSpPr>
        <p:spPr>
          <a:xfrm>
            <a:off x="48850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Session</a:t>
            </a:r>
            <a:r>
              <a:rPr kumimoji="1" lang="ko-KR" altLang="en-US" dirty="0"/>
              <a:t> 및</a:t>
            </a:r>
            <a:r>
              <a:rPr kumimoji="1" lang="en-US" altLang="ko-KR" dirty="0"/>
              <a:t> Cache</a:t>
            </a:r>
            <a:r>
              <a:rPr kumimoji="1" lang="ko-KR" altLang="en-US" dirty="0"/>
              <a:t> 주기 등에 대한 사전 정의 필요</a:t>
            </a:r>
            <a:r>
              <a:rPr kumimoji="1" lang="en-US" altLang="ko-KR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7AE35-E430-CF4B-A492-557BA804BFF6}"/>
              </a:ext>
            </a:extLst>
          </p:cNvPr>
          <p:cNvSpPr txBox="1"/>
          <p:nvPr/>
        </p:nvSpPr>
        <p:spPr>
          <a:xfrm>
            <a:off x="560512" y="278092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indent="-138113">
              <a:buFont typeface="Arial" panose="020B0604020202020204" pitchFamily="34" charset="0"/>
              <a:buChar char="•"/>
            </a:pPr>
            <a:r>
              <a:rPr kumimoji="1" lang="en-US" altLang="ko-KR" dirty="0"/>
              <a:t>Session, Cache</a:t>
            </a:r>
            <a:r>
              <a:rPr kumimoji="1" lang="ko-KR" altLang="en-US" dirty="0"/>
              <a:t> 저장소를 위한 </a:t>
            </a:r>
            <a:r>
              <a:rPr kumimoji="1" lang="en-US" altLang="ko-KR" dirty="0"/>
              <a:t>Redis</a:t>
            </a:r>
            <a:r>
              <a:rPr kumimoji="1" lang="ko-KR" altLang="en-US" dirty="0"/>
              <a:t>의 연결 설정과 </a:t>
            </a:r>
            <a:r>
              <a:rPr kumimoji="1" lang="en-US" altLang="ko-KR" dirty="0"/>
              <a:t>Session</a:t>
            </a:r>
            <a:r>
              <a:rPr kumimoji="1" lang="ko-KR" altLang="en-US" dirty="0"/>
              <a:t> 및 </a:t>
            </a:r>
            <a:r>
              <a:rPr kumimoji="1" lang="en-US" altLang="ko-KR" dirty="0"/>
              <a:t>Cache</a:t>
            </a:r>
            <a:r>
              <a:rPr kumimoji="1" lang="ko-KR" altLang="en-US" dirty="0"/>
              <a:t>에 대한 각각의 </a:t>
            </a:r>
            <a:r>
              <a:rPr kumimoji="1" lang="en-US" altLang="ko-KR" dirty="0"/>
              <a:t>Parameter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간략히 적용 가능하여 개발자는</a:t>
            </a:r>
            <a:r>
              <a:rPr kumimoji="1" lang="en-US" altLang="ko-KR" dirty="0"/>
              <a:t> Redis</a:t>
            </a:r>
            <a:r>
              <a:rPr kumimoji="1" lang="ko-KR" altLang="en-US" dirty="0"/>
              <a:t>에 대한 최소한의 설정만 수행하고 반복적인 설정 작업을 줄일 수 있음</a:t>
            </a:r>
            <a:r>
              <a:rPr kumimoji="1" lang="en-US" altLang="ko-KR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A61724-0978-AB4C-9293-0C8C2471F27F}"/>
              </a:ext>
            </a:extLst>
          </p:cNvPr>
          <p:cNvSpPr txBox="1"/>
          <p:nvPr/>
        </p:nvSpPr>
        <p:spPr>
          <a:xfrm>
            <a:off x="560512" y="4323834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ko-KR" dirty="0"/>
              <a:t>Session</a:t>
            </a:r>
            <a:r>
              <a:rPr kumimoji="1" lang="ko-KR" altLang="en-US" dirty="0"/>
              <a:t> 및 </a:t>
            </a:r>
            <a:r>
              <a:rPr kumimoji="1" lang="en-US" altLang="ko-KR" dirty="0"/>
              <a:t>Cache</a:t>
            </a:r>
            <a:r>
              <a:rPr kumimoji="1" lang="ko-KR" altLang="en-US" dirty="0"/>
              <a:t>에 대한 상세 설정은 자동화가 어려워 사용자 </a:t>
            </a:r>
            <a:r>
              <a:rPr kumimoji="1" lang="en-US" altLang="ko-KR" dirty="0"/>
              <a:t>Role</a:t>
            </a:r>
            <a:r>
              <a:rPr kumimoji="1" lang="ko-KR" altLang="en-US" dirty="0"/>
              <a:t>로 남겨둠</a:t>
            </a:r>
            <a:r>
              <a:rPr kumimoji="1" lang="en-US" altLang="ko-KR" dirty="0"/>
              <a:t>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application.yml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Custom </a:t>
            </a:r>
            <a:r>
              <a:rPr kumimoji="1" lang="ko-KR" altLang="en-US" dirty="0"/>
              <a:t>설정 추가 등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신규 </a:t>
            </a:r>
            <a:r>
              <a:rPr kumimoji="1" lang="ko-KR" altLang="en-US" dirty="0" err="1"/>
              <a:t>파라미터에</a:t>
            </a:r>
            <a:r>
              <a:rPr kumimoji="1" lang="ko-KR" altLang="en-US" dirty="0"/>
              <a:t> 대한 내용은 </a:t>
            </a:r>
            <a:r>
              <a:rPr kumimoji="1" lang="en-US" altLang="ko-KR" dirty="0"/>
              <a:t>Configuration</a:t>
            </a:r>
            <a:r>
              <a:rPr kumimoji="1" lang="ko-KR" altLang="en-US" dirty="0"/>
              <a:t>에 추가 구현 및 검토가 필요할 것으로 판단됨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(Redis</a:t>
            </a:r>
            <a:r>
              <a:rPr kumimoji="1" lang="ko-KR" altLang="en-US" dirty="0"/>
              <a:t> 연결 및 사용에 필수적인 </a:t>
            </a:r>
            <a:r>
              <a:rPr kumimoji="1" lang="ko-KR" altLang="en-US" dirty="0" err="1"/>
              <a:t>파라미터만</a:t>
            </a:r>
            <a:r>
              <a:rPr kumimoji="1" lang="ko-KR" altLang="en-US" dirty="0"/>
              <a:t> 적용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추후 설정 고도화 필요함</a:t>
            </a:r>
            <a:r>
              <a:rPr kumimoji="1" lang="en-US" altLang="ko-KR" dirty="0">
                <a:sym typeface="Wingdings" pitchFamily="2" charset="2"/>
              </a:rPr>
              <a:t>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ko-KR" dirty="0">
                <a:sym typeface="Wingdings" pitchFamily="2" charset="2"/>
              </a:rPr>
              <a:t>Key</a:t>
            </a:r>
            <a:r>
              <a:rPr kumimoji="1" lang="ko-KR" altLang="en-US" dirty="0">
                <a:sym typeface="Wingdings" pitchFamily="2" charset="2"/>
              </a:rPr>
              <a:t>별</a:t>
            </a:r>
            <a:r>
              <a:rPr kumimoji="1" lang="en-US" altLang="ko-KR" dirty="0">
                <a:sym typeface="Wingdings" pitchFamily="2" charset="2"/>
              </a:rPr>
              <a:t> Cache</a:t>
            </a:r>
            <a:r>
              <a:rPr kumimoji="1" lang="ko-KR" altLang="en-US" dirty="0">
                <a:sym typeface="Wingdings" pitchFamily="2" charset="2"/>
              </a:rPr>
              <a:t> 만료 시간에 대한 추가 검토 및 적용 필요함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486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2C01-8EA5-9C48-B512-23D29C87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자동화 적용 범위</a:t>
            </a:r>
          </a:p>
        </p:txBody>
      </p:sp>
      <p:graphicFrame>
        <p:nvGraphicFramePr>
          <p:cNvPr id="6" name="표">
            <a:extLst>
              <a:ext uri="{FF2B5EF4-FFF2-40B4-BE49-F238E27FC236}">
                <a16:creationId xmlns:a16="http://schemas.microsoft.com/office/drawing/2014/main" id="{AACEFDA5-D209-4B49-9499-B9A7DFDBB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939451"/>
              </p:ext>
            </p:extLst>
          </p:nvPr>
        </p:nvGraphicFramePr>
        <p:xfrm>
          <a:off x="321420" y="908720"/>
          <a:ext cx="9312100" cy="5428751"/>
        </p:xfrm>
        <a:graphic>
          <a:graphicData uri="http://schemas.openxmlformats.org/drawingml/2006/table">
            <a:tbl>
              <a:tblPr firstRow="1" firstCol="1" bandRow="1"/>
              <a:tblGrid>
                <a:gridCol w="110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유형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사용자 설정 영역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플랫폼 제공 영역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76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소스</a:t>
                      </a: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코드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사용자 설정 영역을 최대한 반영할 수 있도록 자동화</a:t>
                      </a:r>
                      <a:endParaRPr lang="en-US" altLang="ko-KR"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Service, Configuration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등을 통해 설정 주입</a:t>
                      </a:r>
                      <a:endParaRPr lang="en-US" altLang="ko-KR"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없음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451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Kubernetes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없음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kustomize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build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를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이용하여 플랫폼 설정 영역에 대한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ConfigMap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생성 및 제공 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9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dependency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4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* </a:t>
                      </a:r>
                      <a:r>
                        <a:rPr kumimoji="1" lang="en-US" altLang="ko-KR" sz="14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Spring boot </a:t>
                      </a:r>
                      <a:r>
                        <a:rPr kumimoji="1" lang="ko-KR" altLang="en-US" sz="14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의존성 추가</a:t>
                      </a:r>
                      <a:endParaRPr kumimoji="1" lang="en-US" altLang="ko-KR" sz="14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4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spring-boot-starter-data-</a:t>
                      </a:r>
                      <a:r>
                        <a:rPr kumimoji="1" lang="en-US" altLang="ko-KR" sz="1400" b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redis</a:t>
                      </a:r>
                      <a:endParaRPr kumimoji="1" lang="en-US" altLang="ko-KR" sz="14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4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spring-session-data-</a:t>
                      </a:r>
                      <a:r>
                        <a:rPr kumimoji="1" lang="en-US" altLang="ko-KR" sz="1400" b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redis</a:t>
                      </a:r>
                      <a:r>
                        <a:rPr kumimoji="1" lang="en-US" altLang="ko-KR" sz="14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4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spring-boot-starter-cache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없음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7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Application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 sz="1800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서버 정보를 제외한 각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Feature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에 대한 상세 정보</a:t>
                      </a:r>
                      <a:endParaRPr lang="en-US" altLang="ko-KR"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endpoint, port, password, id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등 초기 설정 후 변경되지 않는 설정 항목은 플랫폼에서 제공</a:t>
                      </a:r>
                      <a:endParaRPr lang="en-US" altLang="ko-KR"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endParaRPr lang="en-US" altLang="ko-KR"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플랫폼에서 관리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(base)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하는 설정 파일과 사용자 영역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(overlay)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설정 파일로 분리해서 관리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.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96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sz="14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88928</TotalTime>
  <Words>882</Words>
  <Application>Microsoft Macintosh PowerPoint</Application>
  <PresentationFormat>A4 용지(210x297mm)</PresentationFormat>
  <Paragraphs>164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궁서체 일반체</vt:lpstr>
      <vt:lpstr>맑은 고딕</vt:lpstr>
      <vt:lpstr>맑은 고딕</vt:lpstr>
      <vt:lpstr>HY견고딕</vt:lpstr>
      <vt:lpstr>Arial</vt:lpstr>
      <vt:lpstr>Helvetica Neue</vt:lpstr>
      <vt:lpstr>Tahoma</vt:lpstr>
      <vt:lpstr>Wingdings</vt:lpstr>
      <vt:lpstr>1_Office 테마</vt:lpstr>
      <vt:lpstr>디자인 사용자 지정</vt:lpstr>
      <vt:lpstr>PowerPoint 프레젠테이션</vt:lpstr>
      <vt:lpstr>Redis기반 Cache &amp; Session</vt:lpstr>
      <vt:lpstr>패턴 정의 및 목적</vt:lpstr>
      <vt:lpstr>패턴 동작 구조</vt:lpstr>
      <vt:lpstr>패턴 동작 구조 – Session</vt:lpstr>
      <vt:lpstr>In-memory Cache 방식</vt:lpstr>
      <vt:lpstr>Session 공유 저장소 방식</vt:lpstr>
      <vt:lpstr>장단점 및 제약 사항</vt:lpstr>
      <vt:lpstr>자동화 적용 범위</vt:lpstr>
      <vt:lpstr>소스 코드 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Office User</cp:lastModifiedBy>
  <cp:revision>1449</cp:revision>
  <cp:lastPrinted>2020-02-17T09:24:03Z</cp:lastPrinted>
  <dcterms:created xsi:type="dcterms:W3CDTF">2015-05-26T08:56:36Z</dcterms:created>
  <dcterms:modified xsi:type="dcterms:W3CDTF">2020-04-14T09:00:25Z</dcterms:modified>
</cp:coreProperties>
</file>