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3"/>
  </p:notesMasterIdLst>
  <p:sldIdLst>
    <p:sldId id="515" r:id="rId3"/>
    <p:sldId id="605" r:id="rId4"/>
    <p:sldId id="582" r:id="rId5"/>
    <p:sldId id="608" r:id="rId6"/>
    <p:sldId id="607" r:id="rId7"/>
    <p:sldId id="610" r:id="rId8"/>
    <p:sldId id="611" r:id="rId9"/>
    <p:sldId id="609" r:id="rId10"/>
    <p:sldId id="606" r:id="rId11"/>
    <p:sldId id="612" r:id="rId12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6" autoAdjust="0"/>
    <p:restoredTop sz="94411" autoAdjust="0"/>
  </p:normalViewPr>
  <p:slideViewPr>
    <p:cSldViewPr showGuides="1">
      <p:cViewPr varScale="1">
        <p:scale>
          <a:sx n="132" d="100"/>
          <a:sy n="132" d="100"/>
        </p:scale>
        <p:origin x="464" y="160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4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2020. 3. 24.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2020. 3. 24.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vcdev/springboot-metric-exporter-pattern" TargetMode="External"/><Relationship Id="rId2" Type="http://schemas.openxmlformats.org/officeDocument/2006/relationships/hyperlink" Target="https://github.com/cloudsvcdev/springboot-metric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spring.io/spring-boot/docs/current/reference/html/production-ready-featur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Library : </a:t>
            </a:r>
            <a:r>
              <a:rPr kumimoji="0" lang="en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https://github.com/cloudsvcdev/springboot-metric-pattern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Metric Exporter : </a:t>
            </a:r>
            <a:r>
              <a:rPr kumimoji="0" lang="en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https://github.com/cloudsvcdev/springboot-metric-exporter-pattern</a:t>
            </a: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Matric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Prometheus &amp; Grafana </a:t>
            </a:r>
            <a:r>
              <a:rPr kumimoji="1"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Metric export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 </a:t>
            </a:r>
            <a:r>
              <a:rPr kumimoji="1" lang="ko-KR" altLang="en-US" dirty="0"/>
              <a:t>내 </a:t>
            </a:r>
            <a:r>
              <a:rPr kumimoji="1" lang="en-US" altLang="ko-KR" dirty="0"/>
              <a:t>metric </a:t>
            </a:r>
            <a:r>
              <a:rPr kumimoji="1" lang="ko-KR" altLang="en-US" dirty="0"/>
              <a:t>정보를 추출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Prometheus</a:t>
            </a:r>
            <a:r>
              <a:rPr kumimoji="1" lang="ko-KR" altLang="en-US" dirty="0"/>
              <a:t>로 전달하기 위한 메커니즘을 </a:t>
            </a:r>
            <a:r>
              <a:rPr kumimoji="1" lang="ko-KR" altLang="en-US" dirty="0" err="1"/>
              <a:t>패턴화하여</a:t>
            </a:r>
            <a:r>
              <a:rPr kumimoji="1" lang="ko-KR" altLang="en-US" dirty="0"/>
              <a:t>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2260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600" dirty="0"/>
              <a:t>Modern Platform </a:t>
            </a:r>
            <a:r>
              <a:rPr lang="ko-KR" altLang="en-US" sz="1600" dirty="0"/>
              <a:t>에서 마이크로 서비스에 대한 추가적인 </a:t>
            </a:r>
            <a:r>
              <a:rPr lang="en" altLang="ko-KR" sz="1600" dirty="0"/>
              <a:t>Metric</a:t>
            </a:r>
            <a:r>
              <a:rPr lang="ko-KR" altLang="en-US" sz="1600" dirty="0"/>
              <a:t>을 수집하여 이를 </a:t>
            </a:r>
            <a:r>
              <a:rPr lang="en" altLang="ko-KR" sz="1600" dirty="0"/>
              <a:t>HPA</a:t>
            </a:r>
            <a:r>
              <a:rPr lang="ko-KR" altLang="en-US" sz="1600" dirty="0"/>
              <a:t>에 활용하거나 </a:t>
            </a:r>
            <a:r>
              <a:rPr lang="en" altLang="ko-KR" sz="1600" dirty="0"/>
              <a:t>Prometheus</a:t>
            </a:r>
            <a:r>
              <a:rPr lang="ko-KR" altLang="en-US" sz="1600" dirty="0"/>
              <a:t>기반의 </a:t>
            </a:r>
            <a:r>
              <a:rPr lang="en" altLang="ko-KR" sz="1600" dirty="0"/>
              <a:t>Monitoring </a:t>
            </a:r>
            <a:r>
              <a:rPr lang="ko-KR" altLang="en-US" sz="1600" dirty="0"/>
              <a:t>도구에 대한 활용</a:t>
            </a:r>
            <a:r>
              <a:rPr lang="en-US" altLang="ko-KR" sz="1600" dirty="0"/>
              <a:t>(</a:t>
            </a:r>
            <a:r>
              <a:rPr lang="ko-KR" altLang="en-US" sz="1600" dirty="0"/>
              <a:t>시각화</a:t>
            </a:r>
            <a:r>
              <a:rPr lang="en-US" altLang="ko-KR" sz="1600" dirty="0"/>
              <a:t>, </a:t>
            </a:r>
            <a:r>
              <a:rPr lang="ko-KR" altLang="en-US" sz="1600" dirty="0"/>
              <a:t>알림 등</a:t>
            </a:r>
            <a:r>
              <a:rPr lang="en-US" altLang="ko-KR" sz="1600" dirty="0"/>
              <a:t>) </a:t>
            </a:r>
            <a:r>
              <a:rPr lang="ko-KR" altLang="en-US" sz="1600" dirty="0"/>
              <a:t>등의 다양한 필요성에 의해 </a:t>
            </a:r>
            <a:r>
              <a:rPr lang="en" altLang="ko-KR" sz="1600" dirty="0"/>
              <a:t>Metric </a:t>
            </a:r>
            <a:r>
              <a:rPr lang="ko-KR" altLang="en-US" sz="1600" dirty="0"/>
              <a:t>확장 패턴 가이드를 목적으로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600" dirty="0"/>
              <a:t>Metric Exporter </a:t>
            </a:r>
            <a:r>
              <a:rPr lang="ko-KR" altLang="en-US" sz="1600" dirty="0"/>
              <a:t>패턴은 특정 플랫폼</a:t>
            </a:r>
            <a:r>
              <a:rPr lang="en-US" altLang="ko-KR" sz="1600" dirty="0"/>
              <a:t>(</a:t>
            </a:r>
            <a:r>
              <a:rPr lang="en" altLang="ko-KR" sz="1600" dirty="0"/>
              <a:t>ZCP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에 제한적으로 적용 가능한 패턴으로 </a:t>
            </a:r>
            <a:r>
              <a:rPr lang="en" altLang="ko-KR" sz="1600" dirty="0"/>
              <a:t>Application</a:t>
            </a:r>
            <a:r>
              <a:rPr lang="ko-KR" altLang="en-US" sz="1600" dirty="0"/>
              <a:t>과 동일한 </a:t>
            </a:r>
            <a:r>
              <a:rPr lang="en" altLang="ko-KR" sz="1600" dirty="0"/>
              <a:t>Container</a:t>
            </a:r>
            <a:r>
              <a:rPr lang="ko-KR" altLang="en-US" sz="1600" dirty="0"/>
              <a:t>에서 기동하거나 별도의 </a:t>
            </a:r>
            <a:r>
              <a:rPr lang="en" altLang="ko-KR" sz="1600" dirty="0"/>
              <a:t>Container</a:t>
            </a:r>
            <a:r>
              <a:rPr lang="ko-KR" altLang="en-US" sz="1600" dirty="0"/>
              <a:t>을 동일 </a:t>
            </a:r>
            <a:r>
              <a:rPr lang="en" altLang="ko-KR" sz="1600" dirty="0"/>
              <a:t>Pod</a:t>
            </a:r>
            <a:r>
              <a:rPr lang="ko-KR" altLang="en-US" sz="1600" dirty="0"/>
              <a:t>에 구성하는 </a:t>
            </a:r>
            <a:r>
              <a:rPr lang="en" altLang="ko-KR" sz="1600" dirty="0"/>
              <a:t>Side car pattern </a:t>
            </a:r>
            <a:r>
              <a:rPr lang="ko-KR" altLang="en-US" sz="1600" dirty="0"/>
              <a:t>방식 등으로 수집한 정보를 </a:t>
            </a:r>
            <a:r>
              <a:rPr lang="en" altLang="ko-KR" sz="1600" dirty="0" err="1"/>
              <a:t>Monitoring&amp;HPA</a:t>
            </a:r>
            <a:r>
              <a:rPr lang="en" altLang="ko-KR" sz="1600" dirty="0"/>
              <a:t> </a:t>
            </a:r>
            <a:r>
              <a:rPr lang="ko-KR" altLang="en-US" sz="1600" dirty="0"/>
              <a:t>등에 활용이 중요하다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Metric export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 </a:t>
            </a:r>
            <a:r>
              <a:rPr kumimoji="1" lang="ko-KR" altLang="en-US" dirty="0"/>
              <a:t>내 </a:t>
            </a:r>
            <a:r>
              <a:rPr kumimoji="1" lang="en-US" altLang="ko-KR" dirty="0"/>
              <a:t>metric </a:t>
            </a:r>
            <a:r>
              <a:rPr kumimoji="1" lang="ko-KR" altLang="en-US" dirty="0"/>
              <a:t>정보를 추출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Prometheus</a:t>
            </a:r>
            <a:r>
              <a:rPr kumimoji="1" lang="ko-KR" altLang="en-US" dirty="0"/>
              <a:t>로 전달하기 위한 메커니즘을 </a:t>
            </a:r>
            <a:r>
              <a:rPr kumimoji="1" lang="en-US" altLang="ko-KR" dirty="0"/>
              <a:t>Pattern</a:t>
            </a:r>
            <a:r>
              <a:rPr kumimoji="1" lang="ko-KR" altLang="en-US" dirty="0"/>
              <a:t> 화</a:t>
            </a:r>
            <a:endParaRPr kumimoji="1"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7E4102B-FDDA-DB4F-A2A7-1391E91DDAD8}"/>
              </a:ext>
            </a:extLst>
          </p:cNvPr>
          <p:cNvSpPr/>
          <p:nvPr/>
        </p:nvSpPr>
        <p:spPr>
          <a:xfrm>
            <a:off x="4088904" y="2420888"/>
            <a:ext cx="1008112" cy="108012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433EB21-B638-B345-8F77-13C4FB369C9E}"/>
              </a:ext>
            </a:extLst>
          </p:cNvPr>
          <p:cNvSpPr/>
          <p:nvPr/>
        </p:nvSpPr>
        <p:spPr>
          <a:xfrm>
            <a:off x="6753200" y="2204864"/>
            <a:ext cx="1728192" cy="1296144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424608" y="2852936"/>
            <a:ext cx="1008112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/metrics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2720" y="306896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BEDF7E-D794-574A-A337-D0172992451E}"/>
              </a:ext>
            </a:extLst>
          </p:cNvPr>
          <p:cNvCxnSpPr>
            <a:cxnSpLocks/>
          </p:cNvCxnSpPr>
          <p:nvPr/>
        </p:nvCxnSpPr>
        <p:spPr>
          <a:xfrm>
            <a:off x="5097016" y="299695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632520" y="184482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Application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4016896" y="1916832"/>
            <a:ext cx="1209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Prometheus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6825208" y="177281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Grafana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60512" y="3717032"/>
            <a:ext cx="25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Application Perf. Metrics </a:t>
            </a:r>
            <a:r>
              <a:rPr kumimoji="1" lang="ko-KR" altLang="en-US" sz="1200" b="1" dirty="0"/>
              <a:t>측정을 </a:t>
            </a:r>
            <a:br>
              <a:rPr kumimoji="1" lang="en-US" altLang="ko-KR" sz="1200" b="1" dirty="0"/>
            </a:br>
            <a:r>
              <a:rPr kumimoji="1" lang="ko-KR" altLang="en-US" sz="1200" b="1" dirty="0"/>
              <a:t>위한 </a:t>
            </a:r>
            <a:r>
              <a:rPr kumimoji="1" lang="en-US" altLang="ko-KR" sz="1200" b="1" dirty="0"/>
              <a:t>Metric API </a:t>
            </a:r>
            <a:r>
              <a:rPr kumimoji="1" lang="ko-KR" altLang="en-US" sz="1200" b="1" dirty="0"/>
              <a:t>제공 방법</a:t>
            </a:r>
            <a:endParaRPr kumimoji="1" lang="en-US" altLang="ko-KR" sz="12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C2DB68-FA22-1840-8749-29101E49BD8F}"/>
              </a:ext>
            </a:extLst>
          </p:cNvPr>
          <p:cNvSpPr/>
          <p:nvPr/>
        </p:nvSpPr>
        <p:spPr>
          <a:xfrm>
            <a:off x="3944888" y="332656"/>
            <a:ext cx="5832648" cy="151216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1400" dirty="0">
              <a:solidFill>
                <a:srgbClr val="FFFF00"/>
              </a:solidFill>
            </a:endParaRPr>
          </a:p>
          <a:p>
            <a:r>
              <a:rPr kumimoji="1" lang="ko-KR" altLang="en-US" sz="1400" dirty="0">
                <a:solidFill>
                  <a:srgbClr val="FFFF00"/>
                </a:solidFill>
              </a:rPr>
              <a:t>여기에서 패턴이 무엇을 하는지를 명확하게 정의하는 그림 필요</a:t>
            </a:r>
            <a:r>
              <a:rPr kumimoji="1" lang="en-US" altLang="ko-KR" sz="1400" dirty="0">
                <a:solidFill>
                  <a:srgbClr val="FFFF00"/>
                </a:solidFill>
              </a:rPr>
              <a:t>.</a:t>
            </a:r>
          </a:p>
          <a:p>
            <a:endParaRPr kumimoji="1" lang="en-US" altLang="ko-KR" sz="1400" dirty="0">
              <a:solidFill>
                <a:srgbClr val="FFFF00"/>
              </a:solidFill>
            </a:endParaRPr>
          </a:p>
          <a:p>
            <a:r>
              <a:rPr kumimoji="1" lang="ko-KR" altLang="en-US" sz="1400" dirty="0">
                <a:solidFill>
                  <a:srgbClr val="FFFF00"/>
                </a:solidFill>
              </a:rPr>
              <a:t>패턴이 돌아가는 구조에 대한 설명을 개념적으로 설명할 수 있었으면 합니다</a:t>
            </a:r>
            <a:r>
              <a:rPr kumimoji="1" lang="en-US" altLang="ko-KR" sz="1400" dirty="0">
                <a:solidFill>
                  <a:srgbClr val="FFFF00"/>
                </a:solidFill>
              </a:rPr>
              <a:t>.</a:t>
            </a:r>
            <a:r>
              <a:rPr kumimoji="1" lang="ko-KR" altLang="en-US" sz="1400" dirty="0">
                <a:solidFill>
                  <a:srgbClr val="FFFF00"/>
                </a:solidFill>
              </a:rPr>
              <a:t> 동작 구조</a:t>
            </a:r>
            <a:r>
              <a:rPr kumimoji="1" lang="en-US" altLang="ko-KR" sz="1400" dirty="0">
                <a:solidFill>
                  <a:srgbClr val="FFFF00"/>
                </a:solidFill>
              </a:rPr>
              <a:t>,</a:t>
            </a:r>
            <a:r>
              <a:rPr kumimoji="1" lang="ko-KR" altLang="en-US" sz="1400" dirty="0">
                <a:solidFill>
                  <a:srgbClr val="FFFF00"/>
                </a:solidFill>
              </a:rPr>
              <a:t> 주요 결정 사항</a:t>
            </a:r>
            <a:r>
              <a:rPr kumimoji="1" lang="en-US" altLang="ko-KR" sz="1400" dirty="0">
                <a:solidFill>
                  <a:srgbClr val="FFFF00"/>
                </a:solidFill>
              </a:rPr>
              <a:t>,</a:t>
            </a:r>
            <a:r>
              <a:rPr kumimoji="1" lang="ko-KR" altLang="en-US" sz="1400" dirty="0">
                <a:solidFill>
                  <a:srgbClr val="FFFF00"/>
                </a:solidFill>
              </a:rPr>
              <a:t> 뒤에 설명하는 상세 설명 키워드 등이 그림과 설명으로 표현될 수 있도록 합니다</a:t>
            </a:r>
            <a:r>
              <a:rPr kumimoji="1" lang="en-US" altLang="ko-KR" sz="1400" dirty="0">
                <a:solidFill>
                  <a:srgbClr val="FFFF00"/>
                </a:solidFill>
              </a:rPr>
              <a:t>.</a:t>
            </a:r>
            <a:r>
              <a:rPr kumimoji="1" lang="ko-KR" altLang="en-US" sz="1400" dirty="0">
                <a:solidFill>
                  <a:srgbClr val="FFFF00"/>
                </a:solidFill>
              </a:rPr>
              <a:t> </a:t>
            </a:r>
            <a:endParaRPr kumimoji="1" lang="en-US" altLang="ko-KR" sz="1400" dirty="0">
              <a:solidFill>
                <a:srgbClr val="FFFF00"/>
              </a:solidFill>
            </a:endParaRPr>
          </a:p>
          <a:p>
            <a:pPr algn="ctr"/>
            <a:endParaRPr kumimoji="1"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944888" y="3717032"/>
            <a:ext cx="2038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수집대상 </a:t>
            </a:r>
            <a:r>
              <a:rPr kumimoji="1" lang="en-US" altLang="ko-KR" sz="1200" b="1" dirty="0"/>
              <a:t>API</a:t>
            </a:r>
            <a:br>
              <a:rPr kumimoji="1" lang="en-US" altLang="ko-KR" sz="1200" b="1" dirty="0"/>
            </a:b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897216" y="3792698"/>
            <a:ext cx="2480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Grafana Dashboard</a:t>
            </a:r>
            <a:r>
              <a:rPr kumimoji="1" lang="ko-KR" altLang="en-US" sz="1200" b="1" dirty="0"/>
              <a:t>를 통한 관리</a:t>
            </a:r>
            <a:endParaRPr kumimoji="1" lang="en-US" altLang="ko-KR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98095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자동 생성 </a:t>
            </a:r>
            <a:r>
              <a:rPr kumimoji="1" lang="en-US" altLang="ko-KR" sz="1200" b="1" dirty="0"/>
              <a:t>Library </a:t>
            </a:r>
            <a:r>
              <a:rPr kumimoji="1" lang="ko-KR" altLang="en-US" sz="1200" b="1" dirty="0"/>
              <a:t>주입을 통한 측정 방식 제공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Maven dependency </a:t>
            </a:r>
            <a:r>
              <a:rPr kumimoji="1" lang="ko-KR" altLang="en-US" sz="1200" dirty="0"/>
              <a:t>등록 </a:t>
            </a:r>
            <a:br>
              <a:rPr kumimoji="1" lang="en-US" altLang="ko-KR" sz="1200" dirty="0"/>
            </a:br>
            <a:r>
              <a:rPr kumimoji="1" lang="en-US" altLang="ko-KR" sz="1200" dirty="0"/>
              <a:t>(Actuator, micrometer </a:t>
            </a:r>
            <a:r>
              <a:rPr kumimoji="1" lang="en-US" altLang="ko-KR" sz="1200" dirty="0" err="1"/>
              <a:t>etc</a:t>
            </a:r>
            <a:r>
              <a:rPr kumimoji="1" lang="en-US" altLang="ko-KR" sz="1200" dirty="0"/>
              <a:t>)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appl. Property</a:t>
            </a:r>
            <a:r>
              <a:rPr kumimoji="1" lang="ko-KR" altLang="en-US" sz="1200" dirty="0"/>
              <a:t> 설정으로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대상 </a:t>
            </a:r>
            <a:r>
              <a:rPr kumimoji="1" lang="en-US" altLang="ko-KR" sz="1200" dirty="0"/>
              <a:t>enabling 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Micro-meter </a:t>
            </a:r>
            <a:r>
              <a:rPr kumimoji="1" lang="ko-KR" altLang="en-US" sz="1200" dirty="0"/>
              <a:t>기반 사용자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추가 </a:t>
            </a:r>
            <a:endParaRPr kumimoji="1" lang="en-US" altLang="ko-KR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6DD41F-9CBC-0543-90B8-95762CB6F7A3}"/>
              </a:ext>
            </a:extLst>
          </p:cNvPr>
          <p:cNvSpPr txBox="1"/>
          <p:nvPr/>
        </p:nvSpPr>
        <p:spPr>
          <a:xfrm>
            <a:off x="488504" y="587727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Non-Java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APP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Metric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API</a:t>
            </a:r>
            <a:r>
              <a:rPr kumimoji="1" lang="ko-KR" altLang="en-US" sz="1200" b="1" dirty="0"/>
              <a:t> 노출</a:t>
            </a:r>
            <a:endParaRPr kumimoji="1" lang="en-US" altLang="ko-KR" sz="1200" b="1" dirty="0"/>
          </a:p>
          <a:p>
            <a:pPr marL="223838" lvl="1" indent="-176213">
              <a:buFont typeface="Wingdings" pitchFamily="2" charset="2"/>
              <a:buChar char="ü"/>
            </a:pPr>
            <a:r>
              <a:rPr kumimoji="1" lang="ko-KR" altLang="en-US" sz="1200" dirty="0"/>
              <a:t>자체 </a:t>
            </a:r>
            <a:r>
              <a:rPr kumimoji="1" lang="en-US" altLang="ko-KR" sz="1200" dirty="0"/>
              <a:t>/metrics API </a:t>
            </a:r>
            <a:r>
              <a:rPr kumimoji="1" lang="ko-KR" altLang="en-US" sz="1200" dirty="0"/>
              <a:t>개발 및 등록 </a:t>
            </a:r>
            <a:endParaRPr kumimoji="1"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K8s deployment manifest (yaml file)</a:t>
            </a:r>
            <a:r>
              <a:rPr kumimoji="1" lang="ko-KR" altLang="en-US" sz="1200" b="1" dirty="0"/>
              <a:t> 내 </a:t>
            </a:r>
            <a:r>
              <a:rPr kumimoji="1" lang="en-US" altLang="ko-KR" sz="1200" b="1" dirty="0"/>
              <a:t>annotation</a:t>
            </a:r>
            <a:r>
              <a:rPr kumimoji="1" lang="ko-KR" altLang="en-US" sz="1200" b="1" dirty="0"/>
              <a:t>을 통해 </a:t>
            </a:r>
            <a:r>
              <a:rPr kumimoji="1" lang="en-US" altLang="ko-KR" sz="1200" b="1" dirty="0"/>
              <a:t>metrics </a:t>
            </a:r>
            <a:r>
              <a:rPr kumimoji="1" lang="en-US" altLang="ko-KR" sz="1200" b="1" dirty="0" err="1"/>
              <a:t>api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자동 등록</a:t>
            </a:r>
            <a:r>
              <a:rPr kumimoji="1" lang="en-US" altLang="ko-KR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753200" y="42210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수집 </a:t>
            </a:r>
            <a:r>
              <a:rPr kumimoji="1" lang="en-US" altLang="ko-KR" sz="1200" b="1" dirty="0"/>
              <a:t>metrics </a:t>
            </a:r>
            <a:r>
              <a:rPr kumimoji="1" lang="ko-KR" altLang="en-US" sz="1200" b="1" dirty="0"/>
              <a:t>식별 및 </a:t>
            </a:r>
            <a:r>
              <a:rPr kumimoji="1" lang="en-US" altLang="ko-KR" sz="1200" b="1" dirty="0"/>
              <a:t>query </a:t>
            </a:r>
            <a:r>
              <a:rPr kumimoji="1" lang="ko-KR" altLang="en-US" sz="1200" b="1" dirty="0"/>
              <a:t>정의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전시 방식 정의 및 </a:t>
            </a:r>
            <a:r>
              <a:rPr kumimoji="1" lang="en-US" altLang="ko-KR" sz="1200" b="1" dirty="0"/>
              <a:t>Dashboard </a:t>
            </a:r>
            <a:r>
              <a:rPr kumimoji="1" lang="ko-KR" altLang="en-US" sz="1200" b="1" dirty="0"/>
              <a:t>구성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Metric Exporter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Actuator </a:t>
            </a:r>
            <a:r>
              <a:rPr kumimoji="1" lang="ko-KR" altLang="en-US" dirty="0"/>
              <a:t>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Spring Boot(2.x)</a:t>
            </a:r>
            <a:r>
              <a:rPr kumimoji="1" lang="ko-KR" altLang="en-US" dirty="0"/>
              <a:t>와 </a:t>
            </a:r>
            <a:r>
              <a:rPr kumimoji="1" lang="en" altLang="ko-KR" dirty="0"/>
              <a:t>Actuator, Micrometer</a:t>
            </a:r>
            <a:r>
              <a:rPr kumimoji="1" lang="ko-KR" altLang="en-US" dirty="0"/>
              <a:t>를 활용하여 </a:t>
            </a:r>
            <a:r>
              <a:rPr kumimoji="1" lang="en" altLang="ko-KR" dirty="0"/>
              <a:t>Prometheus</a:t>
            </a:r>
            <a:r>
              <a:rPr kumimoji="1" lang="ko-KR" altLang="en-US" dirty="0"/>
              <a:t>가 서비스의 상태 정보를 수집 가능하도록 제공하는 패턴 방식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en" altLang="ko-KR" dirty="0"/>
              <a:t>Spring MVC </a:t>
            </a:r>
            <a:r>
              <a:rPr kumimoji="1" lang="ko-KR" altLang="en-US" dirty="0"/>
              <a:t>등의 </a:t>
            </a:r>
            <a:r>
              <a:rPr kumimoji="1" lang="en" altLang="ko-KR" dirty="0"/>
              <a:t>http </a:t>
            </a:r>
            <a:r>
              <a:rPr kumimoji="1" lang="ko-KR" altLang="en-US" dirty="0"/>
              <a:t>서비스가 가능한 경우</a:t>
            </a:r>
            <a:r>
              <a:rPr kumimoji="1"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B8FF98-630D-B841-B2E1-814F98B9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916832"/>
            <a:ext cx="3545848" cy="1080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59C8A9-1CA6-BB48-A6F1-F3CA3F6F7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1" y="5517232"/>
            <a:ext cx="1714500" cy="88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806DA4-12E4-E649-B327-92F0A9AA0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80" y="3284984"/>
            <a:ext cx="3238500" cy="127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F4821F-DEBA-9E4F-BE5E-9DADBBFDA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74" y="4725144"/>
            <a:ext cx="3251200" cy="50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Spring boot application Library dependency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2060848"/>
            <a:ext cx="475195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 err="1"/>
              <a:t>Pom.xml</a:t>
            </a:r>
            <a:r>
              <a:rPr kumimoji="1" lang="en-US" altLang="ko-KR" sz="1400" dirty="0"/>
              <a:t> file </a:t>
            </a:r>
            <a:r>
              <a:rPr kumimoji="1" lang="ko-KR" altLang="en-US" sz="1400" dirty="0"/>
              <a:t>내 </a:t>
            </a:r>
            <a:r>
              <a:rPr kumimoji="1" lang="en-US" altLang="ko-KR" sz="1400" dirty="0"/>
              <a:t>actuator, micrometer </a:t>
            </a:r>
            <a:r>
              <a:rPr kumimoji="1" lang="en-US" altLang="ko-KR" sz="1400" dirty="0" err="1"/>
              <a:t>denendency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설정</a:t>
            </a:r>
            <a:endParaRPr kumimoji="1" lang="en-US" altLang="ko-KR" sz="14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Metrics Info</a:t>
            </a:r>
          </a:p>
          <a:p>
            <a:pPr marL="319088" lvl="1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JVM </a:t>
            </a:r>
            <a:r>
              <a:rPr kumimoji="1" lang="ko-KR" altLang="en-US" sz="1100" dirty="0"/>
              <a:t>정보 </a:t>
            </a:r>
            <a:r>
              <a:rPr kumimoji="1" lang="en-US" altLang="ko-KR" sz="1100" dirty="0"/>
              <a:t>(thread count,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GC info, heap info)</a:t>
            </a:r>
          </a:p>
          <a:p>
            <a:pPr marL="319088" lvl="1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DBCP </a:t>
            </a:r>
            <a:r>
              <a:rPr kumimoji="1" lang="ko-KR" altLang="en-US" sz="1100" dirty="0"/>
              <a:t>정보</a:t>
            </a:r>
            <a:endParaRPr kumimoji="1" lang="en-US" altLang="ko-KR" sz="1100" dirty="0"/>
          </a:p>
          <a:p>
            <a:pPr marL="319088" lvl="1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Process </a:t>
            </a:r>
            <a:r>
              <a:rPr kumimoji="1" lang="ko-KR" altLang="en-US" sz="1100" dirty="0" err="1"/>
              <a:t>관려</a:t>
            </a:r>
            <a:r>
              <a:rPr kumimoji="1" lang="ko-KR" altLang="en-US" sz="1100" dirty="0"/>
              <a:t> 정보</a:t>
            </a:r>
            <a:endParaRPr kumimoji="1" lang="en-US" altLang="ko-KR" sz="1100" dirty="0"/>
          </a:p>
          <a:p>
            <a:pPr marL="319088" lvl="1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CPU (Usage, Load)</a:t>
            </a:r>
          </a:p>
          <a:p>
            <a:pPr marL="319088" lvl="1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File (Max and current File descript count)</a:t>
            </a:r>
          </a:p>
          <a:p>
            <a:pPr marL="590550" lvl="1" indent="-1333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65386" y="3933056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Application property</a:t>
            </a:r>
            <a:r>
              <a:rPr kumimoji="1" lang="ko-KR" altLang="en-US" sz="1200" b="1" dirty="0"/>
              <a:t>에 </a:t>
            </a:r>
            <a:r>
              <a:rPr kumimoji="1" lang="en-US" altLang="ko-KR" sz="1200" b="1" dirty="0"/>
              <a:t>actuator endpoint enable </a:t>
            </a:r>
            <a:r>
              <a:rPr kumimoji="1" lang="ko-KR" altLang="en-US" sz="1200" b="1" dirty="0"/>
              <a:t>설정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81562" y="5373216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k8s deployment </a:t>
            </a:r>
            <a:r>
              <a:rPr kumimoji="1" lang="ko-KR" altLang="en-US" sz="1200" b="1" dirty="0"/>
              <a:t>설정을 통한 </a:t>
            </a:r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AE553-FC45-9843-8B7E-1DF9211388FA}"/>
              </a:ext>
            </a:extLst>
          </p:cNvPr>
          <p:cNvSpPr txBox="1"/>
          <p:nvPr/>
        </p:nvSpPr>
        <p:spPr>
          <a:xfrm>
            <a:off x="4917956" y="5929535"/>
            <a:ext cx="464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설명</a:t>
            </a:r>
            <a:r>
              <a:rPr kumimoji="1" lang="en-US" altLang="ko-KR" sz="1400" dirty="0"/>
              <a:t>…</a:t>
            </a:r>
            <a:endParaRPr kumimoji="1"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E108D-93D3-F84F-836F-103D22564B16}"/>
              </a:ext>
            </a:extLst>
          </p:cNvPr>
          <p:cNvSpPr txBox="1"/>
          <p:nvPr/>
        </p:nvSpPr>
        <p:spPr>
          <a:xfrm>
            <a:off x="1496616" y="1628800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Metrics </a:t>
            </a:r>
            <a:r>
              <a:rPr kumimoji="1" lang="ko-KR" altLang="en-US" sz="1400" dirty="0"/>
              <a:t>전달 구조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B17BCDD-736B-0847-B562-4F97F0F20625}"/>
              </a:ext>
            </a:extLst>
          </p:cNvPr>
          <p:cNvSpPr/>
          <p:nvPr/>
        </p:nvSpPr>
        <p:spPr>
          <a:xfrm>
            <a:off x="304512" y="328498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3F3ED00-BCEA-FF49-8F0F-FFE34E7579FC}"/>
              </a:ext>
            </a:extLst>
          </p:cNvPr>
          <p:cNvSpPr/>
          <p:nvPr/>
        </p:nvSpPr>
        <p:spPr>
          <a:xfrm>
            <a:off x="365401" y="472514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EE4D681-1E8B-1544-9281-1E5F49B09F89}"/>
              </a:ext>
            </a:extLst>
          </p:cNvPr>
          <p:cNvSpPr/>
          <p:nvPr/>
        </p:nvSpPr>
        <p:spPr>
          <a:xfrm>
            <a:off x="344488" y="5517232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54E209-7EB1-F340-9F0C-EE3730E811A5}"/>
              </a:ext>
            </a:extLst>
          </p:cNvPr>
          <p:cNvSpPr/>
          <p:nvPr/>
        </p:nvSpPr>
        <p:spPr>
          <a:xfrm>
            <a:off x="4953000" y="3429000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100" dirty="0">
                <a:hlinkClick r:id="rId7"/>
              </a:rPr>
              <a:t>https://docs.spring.io/spring-boot/docs/current/reference/html/production-ready-features.html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0329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Metric Exporter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사용자 </a:t>
            </a:r>
            <a:r>
              <a:rPr kumimoji="1" lang="en-US" altLang="ko-KR" dirty="0"/>
              <a:t>custom metric </a:t>
            </a:r>
            <a:r>
              <a:rPr kumimoji="1" lang="ko-KR" altLang="en-US" dirty="0"/>
              <a:t>추가 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45974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Metric Exporter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Non-Java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Metric API </a:t>
            </a:r>
            <a:r>
              <a:rPr kumimoji="1" lang="ko-KR" altLang="en-US" dirty="0"/>
              <a:t>노출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12621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349251" y="23114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39116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XXX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560512" y="278092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XXX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432383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XXX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915324"/>
              </p:ext>
            </p:extLst>
          </p:nvPr>
        </p:nvGraphicFramePr>
        <p:xfrm>
          <a:off x="321420" y="908720"/>
          <a:ext cx="9312100" cy="5436272"/>
        </p:xfrm>
        <a:graphic>
          <a:graphicData uri="http://schemas.openxmlformats.org/drawingml/2006/table">
            <a:tbl>
              <a:tblPr firstRow="1" firstCol="1" bandRow="1"/>
              <a:tblGrid>
                <a:gridCol w="110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Library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활용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Exporter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생성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76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수정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사항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Prometheus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sdk을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이용하여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Metric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수집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포맷에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맞게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제공하는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exporter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개발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필요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Deployment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파일에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다음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정보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추가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
-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deployment#spec.template.metadata.annotations.prometheus.io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/scrape : true
-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deployment#spec.template.metadata.annotations.prometheus.io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/path: ‘/actuator/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prometheus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’
-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deployment#spec.template.metadata.annotations.prometheus.io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/port : ‘8080’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50">
                          <a:solidFill>
                            <a:schemeClr val="tx1"/>
                          </a:solidFill>
                          <a:sym typeface="Helvetica Neue"/>
                        </a:rPr>
                        <a:t>Deployment 파일에 다음 설정 정보 추가
- deployment#spec.template.metadata.annotations.prometheus.io/scrape : true
- deployment#spec.template.metadata.annotations.prometheus.io/path: ‘/metrics’
- deployment#spec.template.metadata.annotations.prometheus.io/port : ‘8080’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9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 dirty="0">
                          <a:solidFill>
                            <a:schemeClr val="tx1"/>
                          </a:solidFill>
                          <a:sym typeface="Helvetica Neue"/>
                        </a:rPr>
                        <a:t>actuator, micrometer </a:t>
                      </a:r>
                      <a:r>
                        <a:rPr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추가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 dirty="0">
                          <a:solidFill>
                            <a:schemeClr val="tx1"/>
                          </a:solidFill>
                          <a:sym typeface="Helvetica Neue"/>
                        </a:rPr>
                        <a:t>Prometheus </a:t>
                      </a:r>
                      <a:r>
                        <a:rPr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sdk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관련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추가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chemeClr val="tx1"/>
                          </a:solidFill>
                          <a:sym typeface="Helvetica Neue"/>
                        </a:rPr>
                        <a:t>Actuator에서 Prometheus 관련 설정 활성화
- management.endpoints.web.exposure.include=health,info,prometheus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수정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사항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86877</TotalTime>
  <Words>743</Words>
  <Application>Microsoft Macintosh PowerPoint</Application>
  <PresentationFormat>A4 용지(210x297mm)</PresentationFormat>
  <Paragraphs>94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궁서체 일반체</vt:lpstr>
      <vt:lpstr>맑은 고딕</vt:lpstr>
      <vt:lpstr>HY견고딕</vt:lpstr>
      <vt:lpstr>Arial</vt:lpstr>
      <vt:lpstr>Helvetica Neue</vt:lpstr>
      <vt:lpstr>Tahoma</vt:lpstr>
      <vt:lpstr>Wingdings</vt:lpstr>
      <vt:lpstr>1_Office 테마</vt:lpstr>
      <vt:lpstr>디자인 사용자 지정</vt:lpstr>
      <vt:lpstr>PowerPoint 프레젠테이션</vt:lpstr>
      <vt:lpstr>Matric Pattern</vt:lpstr>
      <vt:lpstr>패턴 정의 및 목적</vt:lpstr>
      <vt:lpstr>패턴 동작 구조</vt:lpstr>
      <vt:lpstr>Metric Exporter 방식 – spring Actuator 주입</vt:lpstr>
      <vt:lpstr>Metric Exporter 방식 – 사용자 custom metric 추가 노출</vt:lpstr>
      <vt:lpstr>Metric Exporter 방식 – Non-Java App의 Metric API 노출 방식</vt:lpstr>
      <vt:lpstr>장단점 및 제약 사항</vt:lpstr>
      <vt:lpstr>자동화 적용 범위</vt:lpstr>
      <vt:lpstr>소스 코드 정보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사용자</cp:lastModifiedBy>
  <cp:revision>1350</cp:revision>
  <cp:lastPrinted>2020-02-17T09:24:03Z</cp:lastPrinted>
  <dcterms:created xsi:type="dcterms:W3CDTF">2015-05-26T08:56:36Z</dcterms:created>
  <dcterms:modified xsi:type="dcterms:W3CDTF">2020-03-24T06:23:55Z</dcterms:modified>
</cp:coreProperties>
</file>