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68" r:id="rId4"/>
    <p:sldId id="257" r:id="rId5"/>
    <p:sldId id="265" r:id="rId6"/>
    <p:sldId id="261" r:id="rId7"/>
    <p:sldId id="270" r:id="rId8"/>
    <p:sldId id="271" r:id="rId9"/>
    <p:sldId id="258" r:id="rId10"/>
    <p:sldId id="260" r:id="rId11"/>
    <p:sldId id="259" r:id="rId12"/>
    <p:sldId id="272" r:id="rId13"/>
    <p:sldId id="263" r:id="rId14"/>
    <p:sldId id="262" r:id="rId15"/>
    <p:sldId id="264" r:id="rId16"/>
    <p:sldId id="273" r:id="rId17"/>
    <p:sldId id="269" r:id="rId18"/>
    <p:sldId id="267" r:id="rId19"/>
    <p:sldId id="274" r:id="rId20"/>
  </p:sldIdLst>
  <p:sldSz cx="18288000" cy="10287000"/>
  <p:notesSz cx="6858000" cy="9144000"/>
  <p:embeddedFontLst>
    <p:embeddedFont>
      <p:font typeface="KG Primary Penmanship" panose="020B0604020202020204" charset="0"/>
      <p:regular r:id="rId22"/>
    </p:embeddedFont>
    <p:embeddedFont>
      <p:font typeface="Luckiest Guy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86F5B-4C87-4C02-AE7D-EA8661A19CDF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A33F-3C59-498A-B1C0-35CC320CA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4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A33F-3C59-498A-B1C0-35CC320CAF7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5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5683" y="684060"/>
            <a:ext cx="17164548" cy="9102254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989043" y="1959657"/>
            <a:ext cx="6663274" cy="8483335"/>
          </a:xfrm>
          <a:custGeom>
            <a:avLst/>
            <a:gdLst/>
            <a:ahLst/>
            <a:cxnLst/>
            <a:rect l="l" t="t" r="r" b="b"/>
            <a:pathLst>
              <a:path w="6663274" h="8483335">
                <a:moveTo>
                  <a:pt x="0" y="0"/>
                </a:moveTo>
                <a:lnTo>
                  <a:pt x="6663274" y="0"/>
                </a:lnTo>
                <a:lnTo>
                  <a:pt x="6663274" y="8483336"/>
                </a:lnTo>
                <a:lnTo>
                  <a:pt x="0" y="84833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2347192" y="1798349"/>
            <a:ext cx="11350263" cy="3436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44"/>
              </a:lnSpc>
            </a:pPr>
            <a:r>
              <a:rPr lang="en-US" sz="13052" dirty="0">
                <a:solidFill>
                  <a:srgbClr val="F9D43A"/>
                </a:solidFill>
                <a:latin typeface="Luckiest Guy"/>
                <a:ea typeface="Luckiest Guy"/>
                <a:cs typeface="Luckiest Guy"/>
                <a:sym typeface="Luckiest Guy"/>
              </a:rPr>
              <a:t>Project on Analysis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7DCD4D9E-40A2-4C61-F587-8290C33961E7}"/>
              </a:ext>
            </a:extLst>
          </p:cNvPr>
          <p:cNvSpPr txBox="1"/>
          <p:nvPr/>
        </p:nvSpPr>
        <p:spPr>
          <a:xfrm>
            <a:off x="4174223" y="6318175"/>
            <a:ext cx="7696200" cy="819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G Primary Penmanship"/>
                <a:ea typeface="KG Primary Penmanship"/>
                <a:cs typeface="KG Primary Penmanship"/>
                <a:sym typeface="KG Primary Penmanship"/>
              </a:rPr>
              <a:t>By Himangshu Rana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7053" y="1866900"/>
            <a:ext cx="9434484" cy="6553199"/>
            <a:chOff x="0" y="0"/>
            <a:chExt cx="3754383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3687073" cy="3624565"/>
            </a:xfrm>
            <a:custGeom>
              <a:avLst/>
              <a:gdLst/>
              <a:ahLst/>
              <a:cxnLst/>
              <a:rect l="l" t="t" r="r" b="b"/>
              <a:pathLst>
                <a:path w="3687073" h="3624565">
                  <a:moveTo>
                    <a:pt x="43180" y="3624565"/>
                  </a:moveTo>
                  <a:lnTo>
                    <a:pt x="3643893" y="3624565"/>
                  </a:lnTo>
                  <a:cubicBezTo>
                    <a:pt x="3668023" y="3624565"/>
                    <a:pt x="3687073" y="3605515"/>
                    <a:pt x="3687073" y="3581385"/>
                  </a:cubicBezTo>
                  <a:lnTo>
                    <a:pt x="3687073" y="43180"/>
                  </a:lnTo>
                  <a:cubicBezTo>
                    <a:pt x="3687073" y="19050"/>
                    <a:pt x="3668023" y="0"/>
                    <a:pt x="364389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54383" cy="3693145"/>
            </a:xfrm>
            <a:custGeom>
              <a:avLst/>
              <a:gdLst/>
              <a:ahLst/>
              <a:cxnLst/>
              <a:rect l="l" t="t" r="r" b="b"/>
              <a:pathLst>
                <a:path w="3754383" h="3693145">
                  <a:moveTo>
                    <a:pt x="3711203" y="44450"/>
                  </a:moveTo>
                  <a:cubicBezTo>
                    <a:pt x="3706123" y="19050"/>
                    <a:pt x="3683263" y="0"/>
                    <a:pt x="365659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3698503" y="3693145"/>
                  </a:lnTo>
                  <a:cubicBezTo>
                    <a:pt x="3728983" y="3693145"/>
                    <a:pt x="3754383" y="3667745"/>
                    <a:pt x="3754383" y="3637265"/>
                  </a:cubicBezTo>
                  <a:lnTo>
                    <a:pt x="3754383" y="99060"/>
                  </a:lnTo>
                  <a:cubicBezTo>
                    <a:pt x="3754383" y="72390"/>
                    <a:pt x="3736603" y="50800"/>
                    <a:pt x="3711203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656593" y="12700"/>
                  </a:lnTo>
                  <a:cubicBezTo>
                    <a:pt x="3680723" y="12700"/>
                    <a:pt x="3699773" y="31750"/>
                    <a:pt x="3699773" y="55880"/>
                  </a:cubicBezTo>
                  <a:lnTo>
                    <a:pt x="3699773" y="3594085"/>
                  </a:lnTo>
                  <a:cubicBezTo>
                    <a:pt x="3699773" y="3618215"/>
                    <a:pt x="3680723" y="3637265"/>
                    <a:pt x="3656593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6183" y="1965635"/>
            <a:ext cx="7454100" cy="6431509"/>
            <a:chOff x="0" y="0"/>
            <a:chExt cx="3024423" cy="3693145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2957113" cy="3624565"/>
            </a:xfrm>
            <a:custGeom>
              <a:avLst/>
              <a:gdLst/>
              <a:ahLst/>
              <a:cxnLst/>
              <a:rect l="l" t="t" r="r" b="b"/>
              <a:pathLst>
                <a:path w="2957113" h="3624565">
                  <a:moveTo>
                    <a:pt x="43180" y="3624565"/>
                  </a:moveTo>
                  <a:lnTo>
                    <a:pt x="2913933" y="3624565"/>
                  </a:lnTo>
                  <a:cubicBezTo>
                    <a:pt x="2938063" y="3624565"/>
                    <a:pt x="2957113" y="3605515"/>
                    <a:pt x="2957113" y="3581385"/>
                  </a:cubicBezTo>
                  <a:lnTo>
                    <a:pt x="2957113" y="43180"/>
                  </a:lnTo>
                  <a:cubicBezTo>
                    <a:pt x="2957113" y="19050"/>
                    <a:pt x="2938063" y="0"/>
                    <a:pt x="291393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3024423" cy="3693145"/>
            </a:xfrm>
            <a:custGeom>
              <a:avLst/>
              <a:gdLst/>
              <a:ahLst/>
              <a:cxnLst/>
              <a:rect l="l" t="t" r="r" b="b"/>
              <a:pathLst>
                <a:path w="3024423" h="3693145">
                  <a:moveTo>
                    <a:pt x="2981243" y="44450"/>
                  </a:moveTo>
                  <a:cubicBezTo>
                    <a:pt x="2976163" y="19050"/>
                    <a:pt x="2953303" y="0"/>
                    <a:pt x="292663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968543" y="3693145"/>
                  </a:lnTo>
                  <a:cubicBezTo>
                    <a:pt x="2999023" y="3693145"/>
                    <a:pt x="3024423" y="3667745"/>
                    <a:pt x="3024423" y="3637265"/>
                  </a:cubicBezTo>
                  <a:lnTo>
                    <a:pt x="3024423" y="99060"/>
                  </a:lnTo>
                  <a:cubicBezTo>
                    <a:pt x="3024423" y="72390"/>
                    <a:pt x="3006643" y="50800"/>
                    <a:pt x="2981243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926633" y="12700"/>
                  </a:lnTo>
                  <a:cubicBezTo>
                    <a:pt x="2950763" y="12700"/>
                    <a:pt x="2969813" y="31750"/>
                    <a:pt x="2969813" y="55880"/>
                  </a:cubicBezTo>
                  <a:lnTo>
                    <a:pt x="2969813" y="3594085"/>
                  </a:lnTo>
                  <a:cubicBezTo>
                    <a:pt x="2969813" y="3618215"/>
                    <a:pt x="2950763" y="3637265"/>
                    <a:pt x="2926633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4ACB9D3-AF63-D169-91E7-61291BBC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11" y="4762500"/>
            <a:ext cx="8995089" cy="1547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717384C3-3341-7789-DD45-2C05EF444891}"/>
              </a:ext>
            </a:extLst>
          </p:cNvPr>
          <p:cNvSpPr txBox="1"/>
          <p:nvPr/>
        </p:nvSpPr>
        <p:spPr>
          <a:xfrm>
            <a:off x="1219200" y="2347545"/>
            <a:ext cx="7924800" cy="1971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Number of times Nitin has ordered food online and the amount spent on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80F633-9A2F-EF28-F93D-CEA3490F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4762500"/>
            <a:ext cx="6629400" cy="2029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9">
            <a:extLst>
              <a:ext uri="{FF2B5EF4-FFF2-40B4-BE49-F238E27FC236}">
                <a16:creationId xmlns:a16="http://schemas.microsoft.com/office/drawing/2014/main" id="{8C128A69-78D7-9958-0362-1BB006C4894A}"/>
              </a:ext>
            </a:extLst>
          </p:cNvPr>
          <p:cNvSpPr txBox="1"/>
          <p:nvPr/>
        </p:nvSpPr>
        <p:spPr>
          <a:xfrm>
            <a:off x="11333787" y="2601510"/>
            <a:ext cx="5145426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Number of times Nitin has watched a movie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92373"/>
            <a:ext cx="17164548" cy="9102254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635063" y="3848100"/>
            <a:ext cx="6400800" cy="2635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6000" b="1" dirty="0">
                <a:latin typeface="KG Primary Penmanship"/>
                <a:ea typeface="KG Primary Penmanship"/>
                <a:cs typeface="KG Primary Penmanship"/>
                <a:sym typeface="KG Primary Penmanship"/>
              </a:rPr>
              <a:t>The less essential category that Nitin may remove to increase his savings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9B4FA1-571C-9B63-171C-876448BE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9700"/>
            <a:ext cx="9104822" cy="609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92373"/>
            <a:ext cx="17164548" cy="2188927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2">
            <a:extLst>
              <a:ext uri="{FF2B5EF4-FFF2-40B4-BE49-F238E27FC236}">
                <a16:creationId xmlns:a16="http://schemas.microsoft.com/office/drawing/2014/main" id="{A75712C0-A0DA-20C6-B446-905B84771FBD}"/>
              </a:ext>
            </a:extLst>
          </p:cNvPr>
          <p:cNvGrpSpPr/>
          <p:nvPr/>
        </p:nvGrpSpPr>
        <p:grpSpPr>
          <a:xfrm>
            <a:off x="607234" y="3664320"/>
            <a:ext cx="17164548" cy="5991138"/>
            <a:chOff x="0" y="0"/>
            <a:chExt cx="6964336" cy="3693145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6F807C9E-957D-DD69-B006-7A8CCF1BEC9A}"/>
                </a:ext>
              </a:extLst>
            </p:cNvPr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8183BDD6-3B9C-E99A-3E06-E5A9D6E5DEA3}"/>
                </a:ext>
              </a:extLst>
            </p:cNvPr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A232DF-5EEF-62DE-E051-9580FF69DC1E}"/>
              </a:ext>
            </a:extLst>
          </p:cNvPr>
          <p:cNvSpPr txBox="1"/>
          <p:nvPr/>
        </p:nvSpPr>
        <p:spPr>
          <a:xfrm>
            <a:off x="1828800" y="1333500"/>
            <a:ext cx="14200862" cy="81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8800" b="1" dirty="0">
                <a:solidFill>
                  <a:srgbClr val="7030A0"/>
                </a:solidFill>
                <a:latin typeface="KG Primary Penmanship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Project: Part II</a:t>
            </a:r>
            <a:endParaRPr lang="en-US" sz="8000" b="1" dirty="0">
              <a:solidFill>
                <a:srgbClr val="7030A0"/>
              </a:solidFill>
              <a:latin typeface="KG Primary Penmanship" panose="020B0604020202020204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F8D16-F778-5B1E-91DE-E057952CC99E}"/>
              </a:ext>
            </a:extLst>
          </p:cNvPr>
          <p:cNvSpPr txBox="1"/>
          <p:nvPr/>
        </p:nvSpPr>
        <p:spPr>
          <a:xfrm>
            <a:off x="2286000" y="4443565"/>
            <a:ext cx="14200862" cy="73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6600" dirty="0">
                <a:latin typeface="KG Primary Penmanship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Analyse the data for the Last 6 month</a:t>
            </a:r>
            <a:endParaRPr lang="en-US" sz="6000" dirty="0">
              <a:latin typeface="KG Primary Penmanship" panose="020B0604020202020204" charset="0"/>
              <a:ea typeface="KG Primary Penmanship"/>
              <a:cs typeface="KG Primary Penmanship"/>
              <a:sym typeface="KG Primary Penmanship"/>
            </a:endParaRPr>
          </a:p>
        </p:txBody>
      </p:sp>
      <p:pic>
        <p:nvPicPr>
          <p:cNvPr id="14" name="Picture 2" descr="Excel for Everyone: Data Analysis Fundamentals | edX">
            <a:extLst>
              <a:ext uri="{FF2B5EF4-FFF2-40B4-BE49-F238E27FC236}">
                <a16:creationId xmlns:a16="http://schemas.microsoft.com/office/drawing/2014/main" id="{A25528CC-2D38-034E-4079-7E6E92CC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914230"/>
            <a:ext cx="4896743" cy="29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Firecircle Icon Graphic Analytics Large White - Analysis Clipart Png,  Transparent Png , Transparent Png Image - PNGitem">
            <a:extLst>
              <a:ext uri="{FF2B5EF4-FFF2-40B4-BE49-F238E27FC236}">
                <a16:creationId xmlns:a16="http://schemas.microsoft.com/office/drawing/2014/main" id="{FBF25446-89C4-F111-25ED-E1B3B834C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9" b="8398"/>
          <a:stretch/>
        </p:blipFill>
        <p:spPr bwMode="auto">
          <a:xfrm>
            <a:off x="10134600" y="5705920"/>
            <a:ext cx="3607109" cy="35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6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92373"/>
            <a:ext cx="17164548" cy="9102254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371600" y="1104900"/>
            <a:ext cx="15773400" cy="688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/>
                <a:ea typeface="KG Primary Penmanship"/>
                <a:cs typeface="KG Primary Penmanship"/>
                <a:sym typeface="KG Primary Penmanship"/>
              </a:rPr>
              <a:t>How much is spent for each 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2FA93-C1F6-45E1-62CF-748C2435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"/>
          <a:stretch/>
        </p:blipFill>
        <p:spPr>
          <a:xfrm>
            <a:off x="990600" y="2689988"/>
            <a:ext cx="7363120" cy="4800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45A54-A570-F3B8-9DED-92FDC5D1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257" y="2710007"/>
            <a:ext cx="7904134" cy="5416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7" y="495300"/>
            <a:ext cx="7201713" cy="9525000"/>
            <a:chOff x="0" y="0"/>
            <a:chExt cx="3754383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3687073" cy="3624565"/>
            </a:xfrm>
            <a:custGeom>
              <a:avLst/>
              <a:gdLst/>
              <a:ahLst/>
              <a:cxnLst/>
              <a:rect l="l" t="t" r="r" b="b"/>
              <a:pathLst>
                <a:path w="3687073" h="3624565">
                  <a:moveTo>
                    <a:pt x="43180" y="3624565"/>
                  </a:moveTo>
                  <a:lnTo>
                    <a:pt x="3643893" y="3624565"/>
                  </a:lnTo>
                  <a:cubicBezTo>
                    <a:pt x="3668023" y="3624565"/>
                    <a:pt x="3687073" y="3605515"/>
                    <a:pt x="3687073" y="3581385"/>
                  </a:cubicBezTo>
                  <a:lnTo>
                    <a:pt x="3687073" y="43180"/>
                  </a:lnTo>
                  <a:cubicBezTo>
                    <a:pt x="3687073" y="19050"/>
                    <a:pt x="3668023" y="0"/>
                    <a:pt x="364389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54383" cy="3693145"/>
            </a:xfrm>
            <a:custGeom>
              <a:avLst/>
              <a:gdLst/>
              <a:ahLst/>
              <a:cxnLst/>
              <a:rect l="l" t="t" r="r" b="b"/>
              <a:pathLst>
                <a:path w="3754383" h="3693145">
                  <a:moveTo>
                    <a:pt x="3711203" y="44450"/>
                  </a:moveTo>
                  <a:cubicBezTo>
                    <a:pt x="3706123" y="19050"/>
                    <a:pt x="3683263" y="0"/>
                    <a:pt x="365659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3698503" y="3693145"/>
                  </a:lnTo>
                  <a:cubicBezTo>
                    <a:pt x="3728983" y="3693145"/>
                    <a:pt x="3754383" y="3667745"/>
                    <a:pt x="3754383" y="3637265"/>
                  </a:cubicBezTo>
                  <a:lnTo>
                    <a:pt x="3754383" y="99060"/>
                  </a:lnTo>
                  <a:cubicBezTo>
                    <a:pt x="3754383" y="72390"/>
                    <a:pt x="3736603" y="50800"/>
                    <a:pt x="3711203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656593" y="12700"/>
                  </a:lnTo>
                  <a:cubicBezTo>
                    <a:pt x="3680723" y="12700"/>
                    <a:pt x="3699773" y="31750"/>
                    <a:pt x="3699773" y="55880"/>
                  </a:cubicBezTo>
                  <a:lnTo>
                    <a:pt x="3699773" y="3594085"/>
                  </a:lnTo>
                  <a:cubicBezTo>
                    <a:pt x="3699773" y="3618215"/>
                    <a:pt x="3680723" y="3637265"/>
                    <a:pt x="3656593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171925" y="647701"/>
            <a:ext cx="9568358" cy="4267199"/>
            <a:chOff x="0" y="0"/>
            <a:chExt cx="3024423" cy="3693145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2957113" cy="3624565"/>
            </a:xfrm>
            <a:custGeom>
              <a:avLst/>
              <a:gdLst/>
              <a:ahLst/>
              <a:cxnLst/>
              <a:rect l="l" t="t" r="r" b="b"/>
              <a:pathLst>
                <a:path w="2957113" h="3624565">
                  <a:moveTo>
                    <a:pt x="43180" y="3624565"/>
                  </a:moveTo>
                  <a:lnTo>
                    <a:pt x="2913933" y="3624565"/>
                  </a:lnTo>
                  <a:cubicBezTo>
                    <a:pt x="2938063" y="3624565"/>
                    <a:pt x="2957113" y="3605515"/>
                    <a:pt x="2957113" y="3581385"/>
                  </a:cubicBezTo>
                  <a:lnTo>
                    <a:pt x="2957113" y="43180"/>
                  </a:lnTo>
                  <a:cubicBezTo>
                    <a:pt x="2957113" y="19050"/>
                    <a:pt x="2938063" y="0"/>
                    <a:pt x="291393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3024423" cy="3693145"/>
            </a:xfrm>
            <a:custGeom>
              <a:avLst/>
              <a:gdLst/>
              <a:ahLst/>
              <a:cxnLst/>
              <a:rect l="l" t="t" r="r" b="b"/>
              <a:pathLst>
                <a:path w="3024423" h="3693145">
                  <a:moveTo>
                    <a:pt x="2981243" y="44450"/>
                  </a:moveTo>
                  <a:cubicBezTo>
                    <a:pt x="2976163" y="19050"/>
                    <a:pt x="2953303" y="0"/>
                    <a:pt x="292663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968543" y="3693145"/>
                  </a:lnTo>
                  <a:cubicBezTo>
                    <a:pt x="2999023" y="3693145"/>
                    <a:pt x="3024423" y="3667745"/>
                    <a:pt x="3024423" y="3637265"/>
                  </a:cubicBezTo>
                  <a:lnTo>
                    <a:pt x="3024423" y="99060"/>
                  </a:lnTo>
                  <a:cubicBezTo>
                    <a:pt x="3024423" y="72390"/>
                    <a:pt x="3006643" y="50800"/>
                    <a:pt x="2981243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926633" y="12700"/>
                  </a:lnTo>
                  <a:cubicBezTo>
                    <a:pt x="2950763" y="12700"/>
                    <a:pt x="2969813" y="31750"/>
                    <a:pt x="2969813" y="55880"/>
                  </a:cubicBezTo>
                  <a:lnTo>
                    <a:pt x="2969813" y="3594085"/>
                  </a:lnTo>
                  <a:cubicBezTo>
                    <a:pt x="2969813" y="3618215"/>
                    <a:pt x="2950763" y="3637265"/>
                    <a:pt x="2926633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2345E-A956-41AB-5ED6-908712BE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5" r="-1"/>
          <a:stretch/>
        </p:blipFill>
        <p:spPr>
          <a:xfrm>
            <a:off x="1417287" y="2679346"/>
            <a:ext cx="5410200" cy="6668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D865E652-CF20-958C-70BD-AD9196F2B7E0}"/>
              </a:ext>
            </a:extLst>
          </p:cNvPr>
          <p:cNvSpPr txBox="1"/>
          <p:nvPr/>
        </p:nvSpPr>
        <p:spPr>
          <a:xfrm>
            <a:off x="1293073" y="938775"/>
            <a:ext cx="5145426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The month Nitin spent the most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BACBDA-932B-615A-354C-4AAE71EF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710" y="2474441"/>
            <a:ext cx="9220198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2D143304-9FCB-6C72-F1B6-9DC4394A1741}"/>
              </a:ext>
            </a:extLst>
          </p:cNvPr>
          <p:cNvSpPr txBox="1"/>
          <p:nvPr/>
        </p:nvSpPr>
        <p:spPr>
          <a:xfrm>
            <a:off x="8279710" y="957502"/>
            <a:ext cx="9220198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Top 2 categories with higher expenses for each month</a:t>
            </a:r>
          </a:p>
        </p:txBody>
      </p:sp>
      <p:grpSp>
        <p:nvGrpSpPr>
          <p:cNvPr id="16" name="Group 6">
            <a:extLst>
              <a:ext uri="{FF2B5EF4-FFF2-40B4-BE49-F238E27FC236}">
                <a16:creationId xmlns:a16="http://schemas.microsoft.com/office/drawing/2014/main" id="{F5F5583B-76D2-138A-A01C-938BAA4ED7C2}"/>
              </a:ext>
            </a:extLst>
          </p:cNvPr>
          <p:cNvGrpSpPr/>
          <p:nvPr/>
        </p:nvGrpSpPr>
        <p:grpSpPr>
          <a:xfrm>
            <a:off x="8133554" y="5143500"/>
            <a:ext cx="9568358" cy="4701941"/>
            <a:chOff x="0" y="0"/>
            <a:chExt cx="3024423" cy="3693145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DAA40205-580D-EEE7-0A7F-ED02CB128034}"/>
                </a:ext>
              </a:extLst>
            </p:cNvPr>
            <p:cNvSpPr/>
            <p:nvPr/>
          </p:nvSpPr>
          <p:spPr>
            <a:xfrm>
              <a:off x="12700" y="12700"/>
              <a:ext cx="2957113" cy="3624565"/>
            </a:xfrm>
            <a:custGeom>
              <a:avLst/>
              <a:gdLst/>
              <a:ahLst/>
              <a:cxnLst/>
              <a:rect l="l" t="t" r="r" b="b"/>
              <a:pathLst>
                <a:path w="2957113" h="3624565">
                  <a:moveTo>
                    <a:pt x="43180" y="3624565"/>
                  </a:moveTo>
                  <a:lnTo>
                    <a:pt x="2913933" y="3624565"/>
                  </a:lnTo>
                  <a:cubicBezTo>
                    <a:pt x="2938063" y="3624565"/>
                    <a:pt x="2957113" y="3605515"/>
                    <a:pt x="2957113" y="3581385"/>
                  </a:cubicBezTo>
                  <a:lnTo>
                    <a:pt x="2957113" y="43180"/>
                  </a:lnTo>
                  <a:cubicBezTo>
                    <a:pt x="2957113" y="19050"/>
                    <a:pt x="2938063" y="0"/>
                    <a:pt x="291393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41870D41-44EF-1A59-1E9D-D4921DCF364B}"/>
                </a:ext>
              </a:extLst>
            </p:cNvPr>
            <p:cNvSpPr/>
            <p:nvPr/>
          </p:nvSpPr>
          <p:spPr>
            <a:xfrm>
              <a:off x="0" y="0"/>
              <a:ext cx="3024423" cy="3693145"/>
            </a:xfrm>
            <a:custGeom>
              <a:avLst/>
              <a:gdLst/>
              <a:ahLst/>
              <a:cxnLst/>
              <a:rect l="l" t="t" r="r" b="b"/>
              <a:pathLst>
                <a:path w="3024423" h="3693145">
                  <a:moveTo>
                    <a:pt x="2981243" y="44450"/>
                  </a:moveTo>
                  <a:cubicBezTo>
                    <a:pt x="2976163" y="19050"/>
                    <a:pt x="2953303" y="0"/>
                    <a:pt x="292663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968543" y="3693145"/>
                  </a:lnTo>
                  <a:cubicBezTo>
                    <a:pt x="2999023" y="3693145"/>
                    <a:pt x="3024423" y="3667745"/>
                    <a:pt x="3024423" y="3637265"/>
                  </a:cubicBezTo>
                  <a:lnTo>
                    <a:pt x="3024423" y="99060"/>
                  </a:lnTo>
                  <a:cubicBezTo>
                    <a:pt x="3024423" y="72390"/>
                    <a:pt x="3006643" y="50800"/>
                    <a:pt x="2981243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926633" y="12700"/>
                  </a:lnTo>
                  <a:cubicBezTo>
                    <a:pt x="2950763" y="12700"/>
                    <a:pt x="2969813" y="31750"/>
                    <a:pt x="2969813" y="55880"/>
                  </a:cubicBezTo>
                  <a:lnTo>
                    <a:pt x="2969813" y="3594085"/>
                  </a:lnTo>
                  <a:cubicBezTo>
                    <a:pt x="2969813" y="3618215"/>
                    <a:pt x="2950763" y="3637265"/>
                    <a:pt x="2926633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9727DFA-A41D-8478-6BE9-92DC8E51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044" y="6574416"/>
            <a:ext cx="6775529" cy="27856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878B16FF-C3DE-4858-94E6-9C490C2A0F65}"/>
              </a:ext>
            </a:extLst>
          </p:cNvPr>
          <p:cNvSpPr txBox="1"/>
          <p:nvPr/>
        </p:nvSpPr>
        <p:spPr>
          <a:xfrm>
            <a:off x="8489885" y="5202117"/>
            <a:ext cx="8807515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The month, highest amount spent for movies and dining 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054" y="1333500"/>
            <a:ext cx="7629510" cy="8115300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15E5333-0A76-4898-2AC9-A2723F85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2" y="4381500"/>
            <a:ext cx="6439406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4675D0CC-93E1-71FA-C108-F0B2A63241D6}"/>
              </a:ext>
            </a:extLst>
          </p:cNvPr>
          <p:cNvGrpSpPr/>
          <p:nvPr/>
        </p:nvGrpSpPr>
        <p:grpSpPr>
          <a:xfrm>
            <a:off x="8382000" y="266700"/>
            <a:ext cx="9525000" cy="9601199"/>
            <a:chOff x="0" y="0"/>
            <a:chExt cx="6964336" cy="3693145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4C95C659-58DD-71E3-F0E0-39A8CBF722F3}"/>
                </a:ext>
              </a:extLst>
            </p:cNvPr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324C3A6E-84E7-ECC7-4AB8-37F471BD8402}"/>
                </a:ext>
              </a:extLst>
            </p:cNvPr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96B7016C-F8B2-4ED3-9861-CC08FE686C4F}"/>
              </a:ext>
            </a:extLst>
          </p:cNvPr>
          <p:cNvSpPr txBox="1"/>
          <p:nvPr/>
        </p:nvSpPr>
        <p:spPr>
          <a:xfrm>
            <a:off x="820149" y="2032864"/>
            <a:ext cx="6439406" cy="1971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Data Bars to display categories with the highest to lowest expense amount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9666E72D-C1AD-21FB-CE9B-326E3F552BB0}"/>
              </a:ext>
            </a:extLst>
          </p:cNvPr>
          <p:cNvSpPr txBox="1"/>
          <p:nvPr/>
        </p:nvSpPr>
        <p:spPr>
          <a:xfrm>
            <a:off x="8476325" y="703013"/>
            <a:ext cx="9279029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Top 2 categories with higher expenses for each of the 6 months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AC3430-73D4-EF89-EA8F-670CE51A8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439" y="2258460"/>
            <a:ext cx="5638800" cy="7067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92373"/>
            <a:ext cx="17164548" cy="9102254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05653" y="840135"/>
            <a:ext cx="15773400" cy="13298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/>
                <a:ea typeface="KG Primary Penmanship"/>
                <a:cs typeface="KG Primary Penmanship"/>
                <a:sym typeface="KG Primary Penmanship"/>
              </a:rPr>
              <a:t>How much spent on each month against different items of Entertainment, Food and Shopping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CF4AC-E632-06E1-32D4-CC12C7EB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994" y="2312454"/>
            <a:ext cx="5740527" cy="672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5EA640-0B88-A4AD-7766-D7AD9083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80" y="2245845"/>
            <a:ext cx="5798983" cy="6855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497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5302" y="4136376"/>
            <a:ext cx="7391400" cy="4495800"/>
            <a:chOff x="0" y="0"/>
            <a:chExt cx="6964336" cy="1718509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1649929"/>
            </a:xfrm>
            <a:custGeom>
              <a:avLst/>
              <a:gdLst/>
              <a:ahLst/>
              <a:cxnLst/>
              <a:rect l="l" t="t" r="r" b="b"/>
              <a:pathLst>
                <a:path w="6897026" h="1649929">
                  <a:moveTo>
                    <a:pt x="43180" y="1649929"/>
                  </a:moveTo>
                  <a:lnTo>
                    <a:pt x="6853846" y="1649929"/>
                  </a:lnTo>
                  <a:cubicBezTo>
                    <a:pt x="6877976" y="1649929"/>
                    <a:pt x="6897026" y="1630879"/>
                    <a:pt x="6897026" y="1606749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606749"/>
                  </a:lnTo>
                  <a:cubicBezTo>
                    <a:pt x="0" y="1630879"/>
                    <a:pt x="19050" y="1649929"/>
                    <a:pt x="43180" y="16499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1718509"/>
            </a:xfrm>
            <a:custGeom>
              <a:avLst/>
              <a:gdLst/>
              <a:ahLst/>
              <a:cxnLst/>
              <a:rect l="l" t="t" r="r" b="b"/>
              <a:pathLst>
                <a:path w="6964336" h="1718509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619449"/>
                  </a:lnTo>
                  <a:cubicBezTo>
                    <a:pt x="0" y="1646119"/>
                    <a:pt x="17780" y="1667709"/>
                    <a:pt x="43180" y="1674059"/>
                  </a:cubicBezTo>
                  <a:cubicBezTo>
                    <a:pt x="48260" y="1699459"/>
                    <a:pt x="71120" y="1718509"/>
                    <a:pt x="97790" y="1718509"/>
                  </a:cubicBezTo>
                  <a:lnTo>
                    <a:pt x="6908457" y="1718509"/>
                  </a:lnTo>
                  <a:cubicBezTo>
                    <a:pt x="6938936" y="1718509"/>
                    <a:pt x="6964336" y="1693109"/>
                    <a:pt x="6964336" y="1662629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61944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619449"/>
                  </a:lnTo>
                  <a:cubicBezTo>
                    <a:pt x="6909726" y="1643579"/>
                    <a:pt x="6890676" y="1662629"/>
                    <a:pt x="6866546" y="1662629"/>
                  </a:cubicBezTo>
                  <a:lnTo>
                    <a:pt x="55880" y="1662629"/>
                  </a:lnTo>
                  <a:cubicBezTo>
                    <a:pt x="31750" y="1662629"/>
                    <a:pt x="12700" y="1643579"/>
                    <a:pt x="12700" y="16194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61726" y="631220"/>
            <a:ext cx="17164548" cy="2150080"/>
            <a:chOff x="0" y="0"/>
            <a:chExt cx="6964336" cy="1830810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6897026" cy="1762230"/>
            </a:xfrm>
            <a:custGeom>
              <a:avLst/>
              <a:gdLst/>
              <a:ahLst/>
              <a:cxnLst/>
              <a:rect l="l" t="t" r="r" b="b"/>
              <a:pathLst>
                <a:path w="6897026" h="1762230">
                  <a:moveTo>
                    <a:pt x="43180" y="1762230"/>
                  </a:moveTo>
                  <a:lnTo>
                    <a:pt x="6853846" y="1762230"/>
                  </a:lnTo>
                  <a:cubicBezTo>
                    <a:pt x="6877976" y="1762230"/>
                    <a:pt x="6897026" y="1743180"/>
                    <a:pt x="6897026" y="1719050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719050"/>
                  </a:lnTo>
                  <a:cubicBezTo>
                    <a:pt x="0" y="1743180"/>
                    <a:pt x="19050" y="1762230"/>
                    <a:pt x="43180" y="1762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964336" cy="1830810"/>
            </a:xfrm>
            <a:custGeom>
              <a:avLst/>
              <a:gdLst/>
              <a:ahLst/>
              <a:cxnLst/>
              <a:rect l="l" t="t" r="r" b="b"/>
              <a:pathLst>
                <a:path w="6964336" h="1830810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731750"/>
                  </a:lnTo>
                  <a:cubicBezTo>
                    <a:pt x="0" y="1758420"/>
                    <a:pt x="17780" y="1780010"/>
                    <a:pt x="43180" y="1786360"/>
                  </a:cubicBezTo>
                  <a:cubicBezTo>
                    <a:pt x="48260" y="1811760"/>
                    <a:pt x="71120" y="1830810"/>
                    <a:pt x="97790" y="1830810"/>
                  </a:cubicBezTo>
                  <a:lnTo>
                    <a:pt x="6908457" y="1830810"/>
                  </a:lnTo>
                  <a:cubicBezTo>
                    <a:pt x="6938936" y="1830810"/>
                    <a:pt x="6964336" y="1805410"/>
                    <a:pt x="6964336" y="177493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73175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731750"/>
                  </a:lnTo>
                  <a:cubicBezTo>
                    <a:pt x="6909726" y="1755880"/>
                    <a:pt x="6890676" y="1774930"/>
                    <a:pt x="6866546" y="1774930"/>
                  </a:cubicBezTo>
                  <a:lnTo>
                    <a:pt x="55880" y="1774930"/>
                  </a:lnTo>
                  <a:cubicBezTo>
                    <a:pt x="31750" y="1774930"/>
                    <a:pt x="12700" y="1755880"/>
                    <a:pt x="12700" y="17317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155711" y="4533900"/>
            <a:ext cx="7475887" cy="3362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3600" b="1" u="sng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Food Expenses</a:t>
            </a:r>
            <a:endParaRPr lang="en-IN" sz="36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Dining Out: Reduce costs by: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Meal Planning: Cook at home.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Limit Dining Out: Set a monthly budget.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 Discounts: Seek deals and coupons.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8FB6192-7B40-BF6B-4615-08BD8D3496C9}"/>
              </a:ext>
            </a:extLst>
          </p:cNvPr>
          <p:cNvSpPr txBox="1"/>
          <p:nvPr/>
        </p:nvSpPr>
        <p:spPr>
          <a:xfrm>
            <a:off x="1819907" y="707735"/>
            <a:ext cx="14544892" cy="178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44"/>
              </a:lnSpc>
            </a:pPr>
            <a:r>
              <a:rPr lang="en-US" sz="8800" dirty="0">
                <a:solidFill>
                  <a:srgbClr val="B08DF8"/>
                </a:solidFill>
                <a:latin typeface="Luckiest Guy"/>
                <a:ea typeface="Luckiest Guy"/>
                <a:cs typeface="Luckiest Guy"/>
                <a:sym typeface="Luckiest Guy"/>
              </a:rPr>
              <a:t>Recommendations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47B64813-4EE2-A03D-7D95-3952961AA45B}"/>
              </a:ext>
            </a:extLst>
          </p:cNvPr>
          <p:cNvGrpSpPr/>
          <p:nvPr/>
        </p:nvGrpSpPr>
        <p:grpSpPr>
          <a:xfrm>
            <a:off x="8890673" y="4063137"/>
            <a:ext cx="8670010" cy="5419242"/>
            <a:chOff x="0" y="0"/>
            <a:chExt cx="6964336" cy="1718509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501C981-BB1F-C152-9D38-037B573F4681}"/>
                </a:ext>
              </a:extLst>
            </p:cNvPr>
            <p:cNvSpPr/>
            <p:nvPr/>
          </p:nvSpPr>
          <p:spPr>
            <a:xfrm>
              <a:off x="12700" y="12700"/>
              <a:ext cx="6897026" cy="1649929"/>
            </a:xfrm>
            <a:custGeom>
              <a:avLst/>
              <a:gdLst/>
              <a:ahLst/>
              <a:cxnLst/>
              <a:rect l="l" t="t" r="r" b="b"/>
              <a:pathLst>
                <a:path w="6897026" h="1649929">
                  <a:moveTo>
                    <a:pt x="43180" y="1649929"/>
                  </a:moveTo>
                  <a:lnTo>
                    <a:pt x="6853846" y="1649929"/>
                  </a:lnTo>
                  <a:cubicBezTo>
                    <a:pt x="6877976" y="1649929"/>
                    <a:pt x="6897026" y="1630879"/>
                    <a:pt x="6897026" y="1606749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606749"/>
                  </a:lnTo>
                  <a:cubicBezTo>
                    <a:pt x="0" y="1630879"/>
                    <a:pt x="19050" y="1649929"/>
                    <a:pt x="43180" y="16499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B7D7B2E1-A4A0-7254-C9B3-601ADB9F7FB0}"/>
                </a:ext>
              </a:extLst>
            </p:cNvPr>
            <p:cNvSpPr/>
            <p:nvPr/>
          </p:nvSpPr>
          <p:spPr>
            <a:xfrm>
              <a:off x="0" y="0"/>
              <a:ext cx="6964336" cy="1718509"/>
            </a:xfrm>
            <a:custGeom>
              <a:avLst/>
              <a:gdLst/>
              <a:ahLst/>
              <a:cxnLst/>
              <a:rect l="l" t="t" r="r" b="b"/>
              <a:pathLst>
                <a:path w="6964336" h="1718509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619449"/>
                  </a:lnTo>
                  <a:cubicBezTo>
                    <a:pt x="0" y="1646119"/>
                    <a:pt x="17780" y="1667709"/>
                    <a:pt x="43180" y="1674059"/>
                  </a:cubicBezTo>
                  <a:cubicBezTo>
                    <a:pt x="48260" y="1699459"/>
                    <a:pt x="71120" y="1718509"/>
                    <a:pt x="97790" y="1718509"/>
                  </a:cubicBezTo>
                  <a:lnTo>
                    <a:pt x="6908457" y="1718509"/>
                  </a:lnTo>
                  <a:cubicBezTo>
                    <a:pt x="6938936" y="1718509"/>
                    <a:pt x="6964336" y="1693109"/>
                    <a:pt x="6964336" y="1662629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61944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619449"/>
                  </a:lnTo>
                  <a:cubicBezTo>
                    <a:pt x="6909726" y="1643579"/>
                    <a:pt x="6890676" y="1662629"/>
                    <a:pt x="6866546" y="1662629"/>
                  </a:cubicBezTo>
                  <a:lnTo>
                    <a:pt x="55880" y="1662629"/>
                  </a:lnTo>
                  <a:cubicBezTo>
                    <a:pt x="31750" y="1662629"/>
                    <a:pt x="12700" y="1643579"/>
                    <a:pt x="12700" y="16194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605E93F5-A934-24F2-C400-59805B9C5EEE}"/>
              </a:ext>
            </a:extLst>
          </p:cNvPr>
          <p:cNvSpPr txBox="1"/>
          <p:nvPr/>
        </p:nvSpPr>
        <p:spPr>
          <a:xfrm>
            <a:off x="9630571" y="4379519"/>
            <a:ext cx="7475887" cy="4650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3600" b="1" u="sng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Grocery Expenses</a:t>
            </a:r>
            <a:endParaRPr lang="en-IN" sz="36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Grocery Shopping: Reduce bills by: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Shopping List: Avoid impulse buys.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Buy in Bulk: Save on non-perishable items.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Produce: Buy fruits and vegetables in season.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Reduce Snacks: Limit snack purchases.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14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52400" y="962448"/>
            <a:ext cx="5839074" cy="7848600"/>
            <a:chOff x="0" y="0"/>
            <a:chExt cx="6964336" cy="2167715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6897026" cy="2099135"/>
            </a:xfrm>
            <a:custGeom>
              <a:avLst/>
              <a:gdLst/>
              <a:ahLst/>
              <a:cxnLst/>
              <a:rect l="l" t="t" r="r" b="b"/>
              <a:pathLst>
                <a:path w="6897026" h="2099135">
                  <a:moveTo>
                    <a:pt x="43180" y="2099135"/>
                  </a:moveTo>
                  <a:lnTo>
                    <a:pt x="6853846" y="2099135"/>
                  </a:lnTo>
                  <a:cubicBezTo>
                    <a:pt x="6877976" y="2099135"/>
                    <a:pt x="6897026" y="2080085"/>
                    <a:pt x="6897026" y="205595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55955"/>
                  </a:lnTo>
                  <a:cubicBezTo>
                    <a:pt x="0" y="2080085"/>
                    <a:pt x="19050" y="2099135"/>
                    <a:pt x="43180" y="20991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964336" cy="2167715"/>
            </a:xfrm>
            <a:custGeom>
              <a:avLst/>
              <a:gdLst/>
              <a:ahLst/>
              <a:cxnLst/>
              <a:rect l="l" t="t" r="r" b="b"/>
              <a:pathLst>
                <a:path w="6964336" h="216771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068655"/>
                  </a:lnTo>
                  <a:cubicBezTo>
                    <a:pt x="0" y="2095325"/>
                    <a:pt x="17780" y="2116915"/>
                    <a:pt x="43180" y="2123265"/>
                  </a:cubicBezTo>
                  <a:cubicBezTo>
                    <a:pt x="48260" y="2148665"/>
                    <a:pt x="71120" y="2167715"/>
                    <a:pt x="97790" y="2167715"/>
                  </a:cubicBezTo>
                  <a:lnTo>
                    <a:pt x="6908457" y="2167715"/>
                  </a:lnTo>
                  <a:cubicBezTo>
                    <a:pt x="6938936" y="2167715"/>
                    <a:pt x="6964336" y="2142315"/>
                    <a:pt x="6964336" y="211183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06865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068655"/>
                  </a:lnTo>
                  <a:cubicBezTo>
                    <a:pt x="6909726" y="2092785"/>
                    <a:pt x="6890676" y="2111835"/>
                    <a:pt x="6866546" y="2111835"/>
                  </a:cubicBezTo>
                  <a:lnTo>
                    <a:pt x="55880" y="2111835"/>
                  </a:lnTo>
                  <a:cubicBezTo>
                    <a:pt x="31750" y="2111835"/>
                    <a:pt x="12700" y="2092785"/>
                    <a:pt x="12700" y="20686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" name="Group 6">
            <a:extLst>
              <a:ext uri="{FF2B5EF4-FFF2-40B4-BE49-F238E27FC236}">
                <a16:creationId xmlns:a16="http://schemas.microsoft.com/office/drawing/2014/main" id="{6597F2F2-E828-A6A2-2B36-34EF5BE9E5AD}"/>
              </a:ext>
            </a:extLst>
          </p:cNvPr>
          <p:cNvGrpSpPr/>
          <p:nvPr/>
        </p:nvGrpSpPr>
        <p:grpSpPr>
          <a:xfrm>
            <a:off x="6224463" y="930261"/>
            <a:ext cx="5839074" cy="7848600"/>
            <a:chOff x="0" y="0"/>
            <a:chExt cx="6964336" cy="2167715"/>
          </a:xfrm>
        </p:grpSpPr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715594F1-6D94-A4CA-3B5E-DE15818E244F}"/>
                </a:ext>
              </a:extLst>
            </p:cNvPr>
            <p:cNvSpPr/>
            <p:nvPr/>
          </p:nvSpPr>
          <p:spPr>
            <a:xfrm>
              <a:off x="12700" y="12700"/>
              <a:ext cx="6897026" cy="2099135"/>
            </a:xfrm>
            <a:custGeom>
              <a:avLst/>
              <a:gdLst/>
              <a:ahLst/>
              <a:cxnLst/>
              <a:rect l="l" t="t" r="r" b="b"/>
              <a:pathLst>
                <a:path w="6897026" h="2099135">
                  <a:moveTo>
                    <a:pt x="43180" y="2099135"/>
                  </a:moveTo>
                  <a:lnTo>
                    <a:pt x="6853846" y="2099135"/>
                  </a:lnTo>
                  <a:cubicBezTo>
                    <a:pt x="6877976" y="2099135"/>
                    <a:pt x="6897026" y="2080085"/>
                    <a:pt x="6897026" y="205595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55955"/>
                  </a:lnTo>
                  <a:cubicBezTo>
                    <a:pt x="0" y="2080085"/>
                    <a:pt x="19050" y="2099135"/>
                    <a:pt x="43180" y="20991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0FB63B2D-B7EB-530A-9D1A-5471555D7769}"/>
                </a:ext>
              </a:extLst>
            </p:cNvPr>
            <p:cNvSpPr/>
            <p:nvPr/>
          </p:nvSpPr>
          <p:spPr>
            <a:xfrm>
              <a:off x="0" y="0"/>
              <a:ext cx="6964336" cy="2167715"/>
            </a:xfrm>
            <a:custGeom>
              <a:avLst/>
              <a:gdLst/>
              <a:ahLst/>
              <a:cxnLst/>
              <a:rect l="l" t="t" r="r" b="b"/>
              <a:pathLst>
                <a:path w="6964336" h="216771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068655"/>
                  </a:lnTo>
                  <a:cubicBezTo>
                    <a:pt x="0" y="2095325"/>
                    <a:pt x="17780" y="2116915"/>
                    <a:pt x="43180" y="2123265"/>
                  </a:cubicBezTo>
                  <a:cubicBezTo>
                    <a:pt x="48260" y="2148665"/>
                    <a:pt x="71120" y="2167715"/>
                    <a:pt x="97790" y="2167715"/>
                  </a:cubicBezTo>
                  <a:lnTo>
                    <a:pt x="6908457" y="2167715"/>
                  </a:lnTo>
                  <a:cubicBezTo>
                    <a:pt x="6938936" y="2167715"/>
                    <a:pt x="6964336" y="2142315"/>
                    <a:pt x="6964336" y="211183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06865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068655"/>
                  </a:lnTo>
                  <a:cubicBezTo>
                    <a:pt x="6909726" y="2092785"/>
                    <a:pt x="6890676" y="2111835"/>
                    <a:pt x="6866546" y="2111835"/>
                  </a:cubicBezTo>
                  <a:lnTo>
                    <a:pt x="55880" y="2111835"/>
                  </a:lnTo>
                  <a:cubicBezTo>
                    <a:pt x="31750" y="2111835"/>
                    <a:pt x="12700" y="2092785"/>
                    <a:pt x="12700" y="20686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FE50B414-AC43-FE34-6E0D-AA9678C90B5D}"/>
              </a:ext>
            </a:extLst>
          </p:cNvPr>
          <p:cNvGrpSpPr/>
          <p:nvPr/>
        </p:nvGrpSpPr>
        <p:grpSpPr>
          <a:xfrm>
            <a:off x="12251511" y="884278"/>
            <a:ext cx="5839074" cy="7848600"/>
            <a:chOff x="0" y="0"/>
            <a:chExt cx="6964336" cy="2167715"/>
          </a:xfrm>
        </p:grpSpPr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BCD7A201-4179-D07C-EB0E-ABE696C3D38C}"/>
                </a:ext>
              </a:extLst>
            </p:cNvPr>
            <p:cNvSpPr/>
            <p:nvPr/>
          </p:nvSpPr>
          <p:spPr>
            <a:xfrm>
              <a:off x="12700" y="12700"/>
              <a:ext cx="6897026" cy="2099135"/>
            </a:xfrm>
            <a:custGeom>
              <a:avLst/>
              <a:gdLst/>
              <a:ahLst/>
              <a:cxnLst/>
              <a:rect l="l" t="t" r="r" b="b"/>
              <a:pathLst>
                <a:path w="6897026" h="2099135">
                  <a:moveTo>
                    <a:pt x="43180" y="2099135"/>
                  </a:moveTo>
                  <a:lnTo>
                    <a:pt x="6853846" y="2099135"/>
                  </a:lnTo>
                  <a:cubicBezTo>
                    <a:pt x="6877976" y="2099135"/>
                    <a:pt x="6897026" y="2080085"/>
                    <a:pt x="6897026" y="205595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55955"/>
                  </a:lnTo>
                  <a:cubicBezTo>
                    <a:pt x="0" y="2080085"/>
                    <a:pt x="19050" y="2099135"/>
                    <a:pt x="43180" y="20991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627FFD4-D446-FCFE-A274-CB8A42773737}"/>
                </a:ext>
              </a:extLst>
            </p:cNvPr>
            <p:cNvSpPr/>
            <p:nvPr/>
          </p:nvSpPr>
          <p:spPr>
            <a:xfrm>
              <a:off x="0" y="0"/>
              <a:ext cx="6964336" cy="2167715"/>
            </a:xfrm>
            <a:custGeom>
              <a:avLst/>
              <a:gdLst/>
              <a:ahLst/>
              <a:cxnLst/>
              <a:rect l="l" t="t" r="r" b="b"/>
              <a:pathLst>
                <a:path w="6964336" h="216771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068655"/>
                  </a:lnTo>
                  <a:cubicBezTo>
                    <a:pt x="0" y="2095325"/>
                    <a:pt x="17780" y="2116915"/>
                    <a:pt x="43180" y="2123265"/>
                  </a:cubicBezTo>
                  <a:cubicBezTo>
                    <a:pt x="48260" y="2148665"/>
                    <a:pt x="71120" y="2167715"/>
                    <a:pt x="97790" y="2167715"/>
                  </a:cubicBezTo>
                  <a:lnTo>
                    <a:pt x="6908457" y="2167715"/>
                  </a:lnTo>
                  <a:cubicBezTo>
                    <a:pt x="6938936" y="2167715"/>
                    <a:pt x="6964336" y="2142315"/>
                    <a:pt x="6964336" y="211183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06865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068655"/>
                  </a:lnTo>
                  <a:cubicBezTo>
                    <a:pt x="6909726" y="2092785"/>
                    <a:pt x="6890676" y="2111835"/>
                    <a:pt x="6866546" y="2111835"/>
                  </a:cubicBezTo>
                  <a:lnTo>
                    <a:pt x="55880" y="2111835"/>
                  </a:lnTo>
                  <a:cubicBezTo>
                    <a:pt x="31750" y="2111835"/>
                    <a:pt x="12700" y="2092785"/>
                    <a:pt x="12700" y="20686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" name="TextBox 9">
            <a:extLst>
              <a:ext uri="{FF2B5EF4-FFF2-40B4-BE49-F238E27FC236}">
                <a16:creationId xmlns:a16="http://schemas.microsoft.com/office/drawing/2014/main" id="{69F53D6D-B362-78B5-1D76-9C7D6C5CD4AA}"/>
              </a:ext>
            </a:extLst>
          </p:cNvPr>
          <p:cNvSpPr txBox="1"/>
          <p:nvPr/>
        </p:nvSpPr>
        <p:spPr>
          <a:xfrm>
            <a:off x="257861" y="1678275"/>
            <a:ext cx="5628152" cy="6326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600" b="1" u="sng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Entertainment Expenses</a:t>
            </a:r>
            <a:endParaRPr lang="en-IN" sz="36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Movies and Outings: Manage costs by: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Limit Expenses: Set a monthly entertainment budget.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Use Subscriptions Wisely: Cancel unused streaming services.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Free Activities: Attend free events and community activities.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0892412B-385D-397E-10FB-7AEA58D7B351}"/>
              </a:ext>
            </a:extLst>
          </p:cNvPr>
          <p:cNvSpPr txBox="1"/>
          <p:nvPr/>
        </p:nvSpPr>
        <p:spPr>
          <a:xfrm>
            <a:off x="6485562" y="1710462"/>
            <a:ext cx="5316875" cy="444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600" b="1" u="sng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Ticket and Bills</a:t>
            </a:r>
            <a:endParaRPr lang="en-IN" sz="36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Utilities and Transport: Cut costs by: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Energy Efficiency: Practice energy-saving habits at home.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Public Transport: Use public transit to save on gas.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1501BE6-6CDB-E101-F3D4-4562075689B0}"/>
              </a:ext>
            </a:extLst>
          </p:cNvPr>
          <p:cNvSpPr txBox="1"/>
          <p:nvPr/>
        </p:nvSpPr>
        <p:spPr>
          <a:xfrm>
            <a:off x="12521655" y="1710462"/>
            <a:ext cx="5628152" cy="444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3600" b="1" u="sng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Expenses</a:t>
            </a:r>
            <a:endParaRPr lang="en-IN" sz="36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Clothing: Save on clothing by: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Sales: Shop during sales or off-peak times.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600" kern="100" dirty="0">
                <a:effectLst/>
                <a:latin typeface="KG Primary Penmanship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Wardrobe Audit: Review existing clothes to avoid unnecessary purchases.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857500"/>
            <a:ext cx="17164548" cy="4572000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57300" y="5116772"/>
            <a:ext cx="15773400" cy="1400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23900" b="1" dirty="0">
                <a:latin typeface="KG Primary Penmanship"/>
                <a:ea typeface="KG Primary Penmanship"/>
                <a:cs typeface="KG Primary Penmanship"/>
                <a:sym typeface="KG Primary Penmanship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9818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3180150"/>
            <a:ext cx="17164548" cy="6514478"/>
            <a:chOff x="0" y="0"/>
            <a:chExt cx="6964336" cy="1718509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1649929"/>
            </a:xfrm>
            <a:custGeom>
              <a:avLst/>
              <a:gdLst/>
              <a:ahLst/>
              <a:cxnLst/>
              <a:rect l="l" t="t" r="r" b="b"/>
              <a:pathLst>
                <a:path w="6897026" h="1649929">
                  <a:moveTo>
                    <a:pt x="43180" y="1649929"/>
                  </a:moveTo>
                  <a:lnTo>
                    <a:pt x="6853846" y="1649929"/>
                  </a:lnTo>
                  <a:cubicBezTo>
                    <a:pt x="6877976" y="1649929"/>
                    <a:pt x="6897026" y="1630879"/>
                    <a:pt x="6897026" y="1606749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606749"/>
                  </a:lnTo>
                  <a:cubicBezTo>
                    <a:pt x="0" y="1630879"/>
                    <a:pt x="19050" y="1649929"/>
                    <a:pt x="43180" y="16499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1718509"/>
            </a:xfrm>
            <a:custGeom>
              <a:avLst/>
              <a:gdLst/>
              <a:ahLst/>
              <a:cxnLst/>
              <a:rect l="l" t="t" r="r" b="b"/>
              <a:pathLst>
                <a:path w="6964336" h="1718509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619449"/>
                  </a:lnTo>
                  <a:cubicBezTo>
                    <a:pt x="0" y="1646119"/>
                    <a:pt x="17780" y="1667709"/>
                    <a:pt x="43180" y="1674059"/>
                  </a:cubicBezTo>
                  <a:cubicBezTo>
                    <a:pt x="48260" y="1699459"/>
                    <a:pt x="71120" y="1718509"/>
                    <a:pt x="97790" y="1718509"/>
                  </a:cubicBezTo>
                  <a:lnTo>
                    <a:pt x="6908457" y="1718509"/>
                  </a:lnTo>
                  <a:cubicBezTo>
                    <a:pt x="6938936" y="1718509"/>
                    <a:pt x="6964336" y="1693109"/>
                    <a:pt x="6964336" y="1662629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61944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619449"/>
                  </a:lnTo>
                  <a:cubicBezTo>
                    <a:pt x="6909726" y="1643579"/>
                    <a:pt x="6890676" y="1662629"/>
                    <a:pt x="6866546" y="1662629"/>
                  </a:cubicBezTo>
                  <a:lnTo>
                    <a:pt x="55880" y="1662629"/>
                  </a:lnTo>
                  <a:cubicBezTo>
                    <a:pt x="31750" y="1662629"/>
                    <a:pt x="12700" y="1643579"/>
                    <a:pt x="12700" y="16194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61726" y="631220"/>
            <a:ext cx="17164548" cy="1997680"/>
            <a:chOff x="0" y="0"/>
            <a:chExt cx="6964336" cy="1830810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6897026" cy="1762230"/>
            </a:xfrm>
            <a:custGeom>
              <a:avLst/>
              <a:gdLst/>
              <a:ahLst/>
              <a:cxnLst/>
              <a:rect l="l" t="t" r="r" b="b"/>
              <a:pathLst>
                <a:path w="6897026" h="1762230">
                  <a:moveTo>
                    <a:pt x="43180" y="1762230"/>
                  </a:moveTo>
                  <a:lnTo>
                    <a:pt x="6853846" y="1762230"/>
                  </a:lnTo>
                  <a:cubicBezTo>
                    <a:pt x="6877976" y="1762230"/>
                    <a:pt x="6897026" y="1743180"/>
                    <a:pt x="6897026" y="1719050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719050"/>
                  </a:lnTo>
                  <a:cubicBezTo>
                    <a:pt x="0" y="1743180"/>
                    <a:pt x="19050" y="1762230"/>
                    <a:pt x="43180" y="1762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964336" cy="1830810"/>
            </a:xfrm>
            <a:custGeom>
              <a:avLst/>
              <a:gdLst/>
              <a:ahLst/>
              <a:cxnLst/>
              <a:rect l="l" t="t" r="r" b="b"/>
              <a:pathLst>
                <a:path w="6964336" h="1830810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731750"/>
                  </a:lnTo>
                  <a:cubicBezTo>
                    <a:pt x="0" y="1758420"/>
                    <a:pt x="17780" y="1780010"/>
                    <a:pt x="43180" y="1786360"/>
                  </a:cubicBezTo>
                  <a:cubicBezTo>
                    <a:pt x="48260" y="1811760"/>
                    <a:pt x="71120" y="1830810"/>
                    <a:pt x="97790" y="1830810"/>
                  </a:cubicBezTo>
                  <a:lnTo>
                    <a:pt x="6908457" y="1830810"/>
                  </a:lnTo>
                  <a:cubicBezTo>
                    <a:pt x="6938936" y="1830810"/>
                    <a:pt x="6964336" y="1805410"/>
                    <a:pt x="6964336" y="177493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73175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731750"/>
                  </a:lnTo>
                  <a:cubicBezTo>
                    <a:pt x="6909726" y="1755880"/>
                    <a:pt x="6890676" y="1774930"/>
                    <a:pt x="6866546" y="1774930"/>
                  </a:cubicBezTo>
                  <a:lnTo>
                    <a:pt x="55880" y="1774930"/>
                  </a:lnTo>
                  <a:cubicBezTo>
                    <a:pt x="31750" y="1774930"/>
                    <a:pt x="12700" y="1755880"/>
                    <a:pt x="12700" y="17317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828800" y="1257300"/>
            <a:ext cx="14200862" cy="81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latin typeface="KG Primary Penmanship" panose="020B0604020202020204" charset="0"/>
                <a:ea typeface="Verdana" panose="020B0604030504040204" pitchFamily="34" charset="0"/>
                <a:cs typeface="Times New Roman" panose="02020603050405020304" pitchFamily="18" charset="0"/>
                <a:sym typeface="KG Primary Penmanship"/>
              </a:rPr>
              <a:t>Acknowledgement</a:t>
            </a:r>
            <a:endParaRPr lang="en-US" sz="8000" b="1" dirty="0">
              <a:solidFill>
                <a:schemeClr val="accent6">
                  <a:lumMod val="75000"/>
                </a:schemeClr>
              </a:solidFill>
              <a:latin typeface="KG Primary Penmanship" panose="020B0604020202020204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89D9B-FAF6-6C12-7F84-5DD35D641E55}"/>
              </a:ext>
            </a:extLst>
          </p:cNvPr>
          <p:cNvSpPr txBox="1"/>
          <p:nvPr/>
        </p:nvSpPr>
        <p:spPr>
          <a:xfrm>
            <a:off x="1991922" y="3825776"/>
            <a:ext cx="14200862" cy="453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dirty="0">
                <a:latin typeface="KG Primary Penmanship" panose="020B0604020202020204" charset="0"/>
              </a:rPr>
              <a:t>I would like to express my heartfelt gratitude to my guide, </a:t>
            </a:r>
            <a:r>
              <a:rPr lang="en-US" sz="5400" dirty="0">
                <a:solidFill>
                  <a:srgbClr val="00B050"/>
                </a:solidFill>
                <a:latin typeface="KG Primary Penmanship" panose="020B0604020202020204" charset="0"/>
              </a:rPr>
              <a:t>Khusbu Thakur</a:t>
            </a:r>
            <a:r>
              <a:rPr lang="en-US" sz="5400" dirty="0">
                <a:latin typeface="KG Primary Penmanship" panose="020B0604020202020204" charset="0"/>
              </a:rPr>
              <a:t>, for her unwavering support and guidance throughout this project. Her insightful feedback and encouragement inspired me to achieve my goals. I truly appreciate her dedication and commitment, which played a pivotal role in the successful completion of this presentation. Thank you, Ma`am !</a:t>
            </a:r>
            <a:endParaRPr lang="en-US" sz="4800" dirty="0">
              <a:latin typeface="KG Primary Penmanship" panose="020B0604020202020204" charset="0"/>
              <a:ea typeface="KG Primary Penmanship"/>
              <a:cs typeface="KG Primary Penmanship"/>
              <a:sym typeface="KG Primary Penmanship"/>
            </a:endParaRPr>
          </a:p>
        </p:txBody>
      </p:sp>
    </p:spTree>
    <p:extLst>
      <p:ext uri="{BB962C8B-B14F-4D97-AF65-F5344CB8AC3E}">
        <p14:creationId xmlns:p14="http://schemas.microsoft.com/office/powerpoint/2010/main" val="424295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57776"/>
            <a:ext cx="17164548" cy="2682316"/>
            <a:chOff x="0" y="0"/>
            <a:chExt cx="6964336" cy="131609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1247515"/>
            </a:xfrm>
            <a:custGeom>
              <a:avLst/>
              <a:gdLst/>
              <a:ahLst/>
              <a:cxnLst/>
              <a:rect l="l" t="t" r="r" b="b"/>
              <a:pathLst>
                <a:path w="6897026" h="1247515">
                  <a:moveTo>
                    <a:pt x="43180" y="1247515"/>
                  </a:moveTo>
                  <a:lnTo>
                    <a:pt x="6853846" y="1247515"/>
                  </a:lnTo>
                  <a:cubicBezTo>
                    <a:pt x="6877976" y="1247515"/>
                    <a:pt x="6897026" y="1228465"/>
                    <a:pt x="6897026" y="120433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204335"/>
                  </a:lnTo>
                  <a:cubicBezTo>
                    <a:pt x="0" y="1228465"/>
                    <a:pt x="19050" y="1247515"/>
                    <a:pt x="43180" y="124751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1316095"/>
            </a:xfrm>
            <a:custGeom>
              <a:avLst/>
              <a:gdLst/>
              <a:ahLst/>
              <a:cxnLst/>
              <a:rect l="l" t="t" r="r" b="b"/>
              <a:pathLst>
                <a:path w="6964336" h="131609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217035"/>
                  </a:lnTo>
                  <a:cubicBezTo>
                    <a:pt x="0" y="1243705"/>
                    <a:pt x="17780" y="1265295"/>
                    <a:pt x="43180" y="1271645"/>
                  </a:cubicBezTo>
                  <a:cubicBezTo>
                    <a:pt x="48260" y="1297045"/>
                    <a:pt x="71120" y="1316095"/>
                    <a:pt x="97790" y="1316095"/>
                  </a:cubicBezTo>
                  <a:lnTo>
                    <a:pt x="6908457" y="1316095"/>
                  </a:lnTo>
                  <a:cubicBezTo>
                    <a:pt x="6938936" y="1316095"/>
                    <a:pt x="6964336" y="1290695"/>
                    <a:pt x="6964336" y="126021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2170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217035"/>
                  </a:lnTo>
                  <a:cubicBezTo>
                    <a:pt x="6909726" y="1241165"/>
                    <a:pt x="6890676" y="1260215"/>
                    <a:pt x="6866546" y="1260215"/>
                  </a:cubicBezTo>
                  <a:lnTo>
                    <a:pt x="55880" y="1260215"/>
                  </a:lnTo>
                  <a:cubicBezTo>
                    <a:pt x="31750" y="1260215"/>
                    <a:pt x="12700" y="1241165"/>
                    <a:pt x="12700" y="121703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76400" y="955002"/>
            <a:ext cx="14544892" cy="1902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544"/>
              </a:lnSpc>
            </a:pPr>
            <a:r>
              <a:rPr lang="en-US" sz="11103" dirty="0">
                <a:solidFill>
                  <a:srgbClr val="B08DF8"/>
                </a:solidFill>
                <a:latin typeface="Luckiest Guy"/>
                <a:ea typeface="Luckiest Guy"/>
                <a:cs typeface="Luckiest Guy"/>
                <a:sym typeface="Luckiest Guy"/>
              </a:rPr>
              <a:t>Introduction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61726" y="3911718"/>
            <a:ext cx="17164548" cy="5817508"/>
            <a:chOff x="0" y="0"/>
            <a:chExt cx="6964336" cy="2167715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6897026" cy="2099135"/>
            </a:xfrm>
            <a:custGeom>
              <a:avLst/>
              <a:gdLst/>
              <a:ahLst/>
              <a:cxnLst/>
              <a:rect l="l" t="t" r="r" b="b"/>
              <a:pathLst>
                <a:path w="6897026" h="2099135">
                  <a:moveTo>
                    <a:pt x="43180" y="2099135"/>
                  </a:moveTo>
                  <a:lnTo>
                    <a:pt x="6853846" y="2099135"/>
                  </a:lnTo>
                  <a:cubicBezTo>
                    <a:pt x="6877976" y="2099135"/>
                    <a:pt x="6897026" y="2080085"/>
                    <a:pt x="6897026" y="205595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055955"/>
                  </a:lnTo>
                  <a:cubicBezTo>
                    <a:pt x="0" y="2080085"/>
                    <a:pt x="19050" y="2099135"/>
                    <a:pt x="43180" y="20991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964336" cy="2167715"/>
            </a:xfrm>
            <a:custGeom>
              <a:avLst/>
              <a:gdLst/>
              <a:ahLst/>
              <a:cxnLst/>
              <a:rect l="l" t="t" r="r" b="b"/>
              <a:pathLst>
                <a:path w="6964336" h="216771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068655"/>
                  </a:lnTo>
                  <a:cubicBezTo>
                    <a:pt x="0" y="2095325"/>
                    <a:pt x="17780" y="2116915"/>
                    <a:pt x="43180" y="2123265"/>
                  </a:cubicBezTo>
                  <a:cubicBezTo>
                    <a:pt x="48260" y="2148665"/>
                    <a:pt x="71120" y="2167715"/>
                    <a:pt x="97790" y="2167715"/>
                  </a:cubicBezTo>
                  <a:lnTo>
                    <a:pt x="6908457" y="2167715"/>
                  </a:lnTo>
                  <a:cubicBezTo>
                    <a:pt x="6938936" y="2167715"/>
                    <a:pt x="6964336" y="2142315"/>
                    <a:pt x="6964336" y="211183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06865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068655"/>
                  </a:lnTo>
                  <a:cubicBezTo>
                    <a:pt x="6909726" y="2092785"/>
                    <a:pt x="6890676" y="2111835"/>
                    <a:pt x="6866546" y="2111835"/>
                  </a:cubicBezTo>
                  <a:lnTo>
                    <a:pt x="55880" y="2111835"/>
                  </a:lnTo>
                  <a:cubicBezTo>
                    <a:pt x="31750" y="2111835"/>
                    <a:pt x="12700" y="2092785"/>
                    <a:pt x="12700" y="20686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66800" y="4533900"/>
            <a:ext cx="16230600" cy="433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8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Nitin is a graphic designer with a monthly income of Rs 15,000. He wants to buy a scooter for daily commutes. Currently, he hasn't been able to save due to expenses. I will analyze his financial data to identify areas for improvement and create a plan to achieve his financial goals.</a:t>
            </a:r>
            <a:endParaRPr lang="en-US" sz="4800" dirty="0">
              <a:latin typeface="KG Primary Penmanship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2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57775"/>
            <a:ext cx="17164548" cy="2643999"/>
            <a:chOff x="0" y="0"/>
            <a:chExt cx="6964336" cy="107277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1004195"/>
            </a:xfrm>
            <a:custGeom>
              <a:avLst/>
              <a:gdLst/>
              <a:ahLst/>
              <a:cxnLst/>
              <a:rect l="l" t="t" r="r" b="b"/>
              <a:pathLst>
                <a:path w="6897026" h="1004195">
                  <a:moveTo>
                    <a:pt x="43180" y="1004195"/>
                  </a:moveTo>
                  <a:lnTo>
                    <a:pt x="6853846" y="1004195"/>
                  </a:lnTo>
                  <a:cubicBezTo>
                    <a:pt x="6877976" y="1004195"/>
                    <a:pt x="6897026" y="985145"/>
                    <a:pt x="6897026" y="96101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61015"/>
                  </a:lnTo>
                  <a:cubicBezTo>
                    <a:pt x="0" y="985145"/>
                    <a:pt x="19050" y="1004195"/>
                    <a:pt x="43180" y="10041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1072775"/>
            </a:xfrm>
            <a:custGeom>
              <a:avLst/>
              <a:gdLst/>
              <a:ahLst/>
              <a:cxnLst/>
              <a:rect l="l" t="t" r="r" b="b"/>
              <a:pathLst>
                <a:path w="6964336" h="107277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73715"/>
                  </a:lnTo>
                  <a:cubicBezTo>
                    <a:pt x="0" y="1000385"/>
                    <a:pt x="17780" y="1021975"/>
                    <a:pt x="43180" y="1028325"/>
                  </a:cubicBezTo>
                  <a:cubicBezTo>
                    <a:pt x="48260" y="1053725"/>
                    <a:pt x="71120" y="1072775"/>
                    <a:pt x="97790" y="1072775"/>
                  </a:cubicBezTo>
                  <a:lnTo>
                    <a:pt x="6908457" y="1072775"/>
                  </a:lnTo>
                  <a:cubicBezTo>
                    <a:pt x="6938936" y="1072775"/>
                    <a:pt x="6964336" y="1047375"/>
                    <a:pt x="6964336" y="101689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97371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973715"/>
                  </a:lnTo>
                  <a:cubicBezTo>
                    <a:pt x="6909726" y="997845"/>
                    <a:pt x="6890676" y="1016895"/>
                    <a:pt x="6866546" y="1016895"/>
                  </a:cubicBezTo>
                  <a:lnTo>
                    <a:pt x="55880" y="1016895"/>
                  </a:lnTo>
                  <a:cubicBezTo>
                    <a:pt x="31750" y="1016895"/>
                    <a:pt x="12700" y="997845"/>
                    <a:pt x="12700" y="97371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590800" y="1382120"/>
            <a:ext cx="14544892" cy="987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indent="0">
              <a:lnSpc>
                <a:spcPts val="7650"/>
              </a:lnSpc>
              <a:buNone/>
            </a:pPr>
            <a:r>
              <a:rPr lang="en-US" sz="7200" dirty="0">
                <a:solidFill>
                  <a:srgbClr val="7030A0"/>
                </a:solidFill>
                <a:latin typeface="Luckiest Guy" panose="020B0604020202020204" charset="0"/>
                <a:ea typeface="Quattrocento" pitchFamily="34" charset="-122"/>
                <a:cs typeface="Quattrocento" pitchFamily="34" charset="-120"/>
              </a:rPr>
              <a:t>Nitin's Scooter Savings Plan</a:t>
            </a:r>
            <a:endParaRPr lang="en-US" sz="7200" dirty="0">
              <a:solidFill>
                <a:srgbClr val="7030A0"/>
              </a:solidFill>
              <a:latin typeface="Luckiest Guy" panose="020B0604020202020204" charset="0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561726" y="3730417"/>
            <a:ext cx="17164548" cy="5942322"/>
            <a:chOff x="0" y="0"/>
            <a:chExt cx="6964336" cy="2411035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6897026" cy="2342455"/>
            </a:xfrm>
            <a:custGeom>
              <a:avLst/>
              <a:gdLst/>
              <a:ahLst/>
              <a:cxnLst/>
              <a:rect l="l" t="t" r="r" b="b"/>
              <a:pathLst>
                <a:path w="6897026" h="2342455">
                  <a:moveTo>
                    <a:pt x="43180" y="2342455"/>
                  </a:moveTo>
                  <a:lnTo>
                    <a:pt x="6853846" y="2342455"/>
                  </a:lnTo>
                  <a:cubicBezTo>
                    <a:pt x="6877976" y="2342455"/>
                    <a:pt x="6897026" y="2323405"/>
                    <a:pt x="6897026" y="229927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299275"/>
                  </a:lnTo>
                  <a:cubicBezTo>
                    <a:pt x="0" y="2323405"/>
                    <a:pt x="19050" y="2342455"/>
                    <a:pt x="43180" y="234245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6964336" cy="2411035"/>
            </a:xfrm>
            <a:custGeom>
              <a:avLst/>
              <a:gdLst/>
              <a:ahLst/>
              <a:cxnLst/>
              <a:rect l="l" t="t" r="r" b="b"/>
              <a:pathLst>
                <a:path w="6964336" h="241103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311975"/>
                  </a:lnTo>
                  <a:cubicBezTo>
                    <a:pt x="0" y="2338645"/>
                    <a:pt x="17780" y="2360235"/>
                    <a:pt x="43180" y="2366585"/>
                  </a:cubicBezTo>
                  <a:cubicBezTo>
                    <a:pt x="48260" y="2391985"/>
                    <a:pt x="71120" y="2411035"/>
                    <a:pt x="97790" y="2411035"/>
                  </a:cubicBezTo>
                  <a:lnTo>
                    <a:pt x="6908457" y="2411035"/>
                  </a:lnTo>
                  <a:cubicBezTo>
                    <a:pt x="6938936" y="2411035"/>
                    <a:pt x="6964336" y="2385635"/>
                    <a:pt x="6964336" y="235515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231197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2311975"/>
                  </a:lnTo>
                  <a:cubicBezTo>
                    <a:pt x="6909726" y="2336105"/>
                    <a:pt x="6890676" y="2355155"/>
                    <a:pt x="6866546" y="2355155"/>
                  </a:cubicBezTo>
                  <a:lnTo>
                    <a:pt x="55880" y="2355155"/>
                  </a:lnTo>
                  <a:cubicBezTo>
                    <a:pt x="31750" y="2355155"/>
                    <a:pt x="12700" y="2336105"/>
                    <a:pt x="12700" y="231197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05000" y="4326174"/>
            <a:ext cx="15087600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 algn="just">
              <a:buNone/>
            </a:pPr>
            <a:r>
              <a:rPr lang="en-US" sz="44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This project analyzes Nitin's financial situation, aiming to create a plan to help him save for a scooter. I will explore his income, expenses, and create a personalized savings plan. This presentation will use data visualization to make the information easy to understand and provide actionable recommendations.</a:t>
            </a:r>
            <a:endParaRPr lang="en-US" sz="4400" dirty="0">
              <a:latin typeface="KG Primary Penmanship" panose="020B0604020202020204" charset="0"/>
            </a:endParaRPr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570F4015-3A58-3E63-1B91-3778DEF53DC8}"/>
              </a:ext>
            </a:extLst>
          </p:cNvPr>
          <p:cNvSpPr/>
          <p:nvPr/>
        </p:nvSpPr>
        <p:spPr>
          <a:xfrm>
            <a:off x="3283517" y="7789528"/>
            <a:ext cx="538520" cy="538520"/>
          </a:xfrm>
          <a:prstGeom prst="roundRect">
            <a:avLst>
              <a:gd name="adj" fmla="val 666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421F2991-5CF0-5CA6-C852-C35768750C18}"/>
              </a:ext>
            </a:extLst>
          </p:cNvPr>
          <p:cNvSpPr/>
          <p:nvPr/>
        </p:nvSpPr>
        <p:spPr>
          <a:xfrm>
            <a:off x="3492948" y="7889779"/>
            <a:ext cx="1196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400" dirty="0">
                <a:solidFill>
                  <a:schemeClr val="bg1"/>
                </a:solidFill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4400" dirty="0">
              <a:solidFill>
                <a:schemeClr val="bg1"/>
              </a:solidFill>
              <a:latin typeface="KG Primary Penmanship" panose="020B0604020202020204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2FA939A8-C79E-FB2E-ECDE-02C479316EB7}"/>
              </a:ext>
            </a:extLst>
          </p:cNvPr>
          <p:cNvSpPr/>
          <p:nvPr/>
        </p:nvSpPr>
        <p:spPr>
          <a:xfrm>
            <a:off x="4061352" y="778952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0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Income</a:t>
            </a:r>
            <a:endParaRPr lang="en-US" sz="4000" dirty="0">
              <a:latin typeface="KG Primary Penmanship" panose="020B0604020202020204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D36C1ADF-95D0-2588-CF08-42D41BB00630}"/>
              </a:ext>
            </a:extLst>
          </p:cNvPr>
          <p:cNvSpPr/>
          <p:nvPr/>
        </p:nvSpPr>
        <p:spPr>
          <a:xfrm>
            <a:off x="4061352" y="8285066"/>
            <a:ext cx="28367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Rs 15,000 per month.</a:t>
            </a:r>
            <a:endParaRPr lang="en-US" sz="3600" dirty="0">
              <a:latin typeface="KG Primary Penmanship" panose="020B0604020202020204" charset="0"/>
            </a:endParaRP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38B4D916-199C-1B75-0B2E-E1D071DDC01B}"/>
              </a:ext>
            </a:extLst>
          </p:cNvPr>
          <p:cNvSpPr/>
          <p:nvPr/>
        </p:nvSpPr>
        <p:spPr>
          <a:xfrm>
            <a:off x="7604893" y="7789956"/>
            <a:ext cx="538520" cy="538520"/>
          </a:xfrm>
          <a:prstGeom prst="roundRect">
            <a:avLst>
              <a:gd name="adj" fmla="val 666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2EE240B8-E727-7E0B-FEB1-CBA58ABEEE8A}"/>
              </a:ext>
            </a:extLst>
          </p:cNvPr>
          <p:cNvSpPr/>
          <p:nvPr/>
        </p:nvSpPr>
        <p:spPr>
          <a:xfrm>
            <a:off x="7783487" y="7890207"/>
            <a:ext cx="1812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400" dirty="0">
                <a:solidFill>
                  <a:schemeClr val="bg1"/>
                </a:solidFill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4400" dirty="0">
              <a:solidFill>
                <a:schemeClr val="bg1"/>
              </a:solidFill>
              <a:latin typeface="KG Primary Penmanship" panose="020B0604020202020204" charset="0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F7B05991-976F-0737-1930-79DC86B814D9}"/>
              </a:ext>
            </a:extLst>
          </p:cNvPr>
          <p:cNvSpPr/>
          <p:nvPr/>
        </p:nvSpPr>
        <p:spPr>
          <a:xfrm>
            <a:off x="8382728" y="77899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0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Goal</a:t>
            </a:r>
            <a:endParaRPr lang="en-US" sz="4000" dirty="0">
              <a:latin typeface="KG Primary Penmanship" panose="020B0604020202020204" charset="0"/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FEF98B54-2169-4DCA-85EE-A6FA55C7CE0F}"/>
              </a:ext>
            </a:extLst>
          </p:cNvPr>
          <p:cNvSpPr/>
          <p:nvPr/>
        </p:nvSpPr>
        <p:spPr>
          <a:xfrm>
            <a:off x="8382728" y="8285494"/>
            <a:ext cx="28367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Scooter purchase.</a:t>
            </a:r>
            <a:endParaRPr lang="en-US" sz="3600" dirty="0">
              <a:latin typeface="KG Primary Penmanship" panose="020B0604020202020204" charset="0"/>
            </a:endParaRPr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967CF903-1D66-C964-1DA6-089D0E3749AD}"/>
              </a:ext>
            </a:extLst>
          </p:cNvPr>
          <p:cNvSpPr/>
          <p:nvPr/>
        </p:nvSpPr>
        <p:spPr>
          <a:xfrm>
            <a:off x="11414165" y="7789956"/>
            <a:ext cx="538520" cy="538520"/>
          </a:xfrm>
          <a:prstGeom prst="roundRect">
            <a:avLst>
              <a:gd name="adj" fmla="val 6668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84E73C8-C251-CCCC-BC8D-3DE6C54E5160}"/>
              </a:ext>
            </a:extLst>
          </p:cNvPr>
          <p:cNvSpPr/>
          <p:nvPr/>
        </p:nvSpPr>
        <p:spPr>
          <a:xfrm>
            <a:off x="11591449" y="7890207"/>
            <a:ext cx="18383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400" dirty="0">
                <a:solidFill>
                  <a:schemeClr val="bg1"/>
                </a:solidFill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4400" dirty="0">
              <a:solidFill>
                <a:schemeClr val="bg1"/>
              </a:solidFill>
              <a:latin typeface="KG Primary Penmanship" panose="020B0604020202020204" charset="0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D1D6452C-E411-2A0C-BA3E-220F21604DC8}"/>
              </a:ext>
            </a:extLst>
          </p:cNvPr>
          <p:cNvSpPr/>
          <p:nvPr/>
        </p:nvSpPr>
        <p:spPr>
          <a:xfrm>
            <a:off x="12192000" y="77899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0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Problem</a:t>
            </a:r>
            <a:endParaRPr lang="en-US" sz="4000" dirty="0">
              <a:latin typeface="KG Primary Penmanship" panose="020B0604020202020204" charset="0"/>
            </a:endParaRPr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70016C56-00DB-6E8B-ABCD-307887A252E3}"/>
              </a:ext>
            </a:extLst>
          </p:cNvPr>
          <p:cNvSpPr/>
          <p:nvPr/>
        </p:nvSpPr>
        <p:spPr>
          <a:xfrm>
            <a:off x="12192000" y="828549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dirty="0">
                <a:latin typeface="KG Primary Penmanship" panose="020B0604020202020204" charset="0"/>
                <a:ea typeface="Quattrocento" pitchFamily="34" charset="-122"/>
                <a:cs typeface="Quattrocento" pitchFamily="34" charset="-120"/>
              </a:rPr>
              <a:t>No savings.</a:t>
            </a:r>
            <a:endParaRPr lang="en-US" sz="3600" dirty="0">
              <a:latin typeface="KG Primary Penmanship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3180150"/>
            <a:ext cx="17164548" cy="6514478"/>
            <a:chOff x="0" y="0"/>
            <a:chExt cx="6964336" cy="1718509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1649929"/>
            </a:xfrm>
            <a:custGeom>
              <a:avLst/>
              <a:gdLst/>
              <a:ahLst/>
              <a:cxnLst/>
              <a:rect l="l" t="t" r="r" b="b"/>
              <a:pathLst>
                <a:path w="6897026" h="1649929">
                  <a:moveTo>
                    <a:pt x="43180" y="1649929"/>
                  </a:moveTo>
                  <a:lnTo>
                    <a:pt x="6853846" y="1649929"/>
                  </a:lnTo>
                  <a:cubicBezTo>
                    <a:pt x="6877976" y="1649929"/>
                    <a:pt x="6897026" y="1630879"/>
                    <a:pt x="6897026" y="1606749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606749"/>
                  </a:lnTo>
                  <a:cubicBezTo>
                    <a:pt x="0" y="1630879"/>
                    <a:pt x="19050" y="1649929"/>
                    <a:pt x="43180" y="164992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1718509"/>
            </a:xfrm>
            <a:custGeom>
              <a:avLst/>
              <a:gdLst/>
              <a:ahLst/>
              <a:cxnLst/>
              <a:rect l="l" t="t" r="r" b="b"/>
              <a:pathLst>
                <a:path w="6964336" h="1718509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619449"/>
                  </a:lnTo>
                  <a:cubicBezTo>
                    <a:pt x="0" y="1646119"/>
                    <a:pt x="17780" y="1667709"/>
                    <a:pt x="43180" y="1674059"/>
                  </a:cubicBezTo>
                  <a:cubicBezTo>
                    <a:pt x="48260" y="1699459"/>
                    <a:pt x="71120" y="1718509"/>
                    <a:pt x="97790" y="1718509"/>
                  </a:cubicBezTo>
                  <a:lnTo>
                    <a:pt x="6908457" y="1718509"/>
                  </a:lnTo>
                  <a:cubicBezTo>
                    <a:pt x="6938936" y="1718509"/>
                    <a:pt x="6964336" y="1693109"/>
                    <a:pt x="6964336" y="1662629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61944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619449"/>
                  </a:lnTo>
                  <a:cubicBezTo>
                    <a:pt x="6909726" y="1643579"/>
                    <a:pt x="6890676" y="1662629"/>
                    <a:pt x="6866546" y="1662629"/>
                  </a:cubicBezTo>
                  <a:lnTo>
                    <a:pt x="55880" y="1662629"/>
                  </a:lnTo>
                  <a:cubicBezTo>
                    <a:pt x="31750" y="1662629"/>
                    <a:pt x="12700" y="1643579"/>
                    <a:pt x="12700" y="16194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61726" y="631220"/>
            <a:ext cx="17164548" cy="1997680"/>
            <a:chOff x="0" y="0"/>
            <a:chExt cx="6964336" cy="1830810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6897026" cy="1762230"/>
            </a:xfrm>
            <a:custGeom>
              <a:avLst/>
              <a:gdLst/>
              <a:ahLst/>
              <a:cxnLst/>
              <a:rect l="l" t="t" r="r" b="b"/>
              <a:pathLst>
                <a:path w="6897026" h="1762230">
                  <a:moveTo>
                    <a:pt x="43180" y="1762230"/>
                  </a:moveTo>
                  <a:lnTo>
                    <a:pt x="6853846" y="1762230"/>
                  </a:lnTo>
                  <a:cubicBezTo>
                    <a:pt x="6877976" y="1762230"/>
                    <a:pt x="6897026" y="1743180"/>
                    <a:pt x="6897026" y="1719050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719050"/>
                  </a:lnTo>
                  <a:cubicBezTo>
                    <a:pt x="0" y="1743180"/>
                    <a:pt x="19050" y="1762230"/>
                    <a:pt x="43180" y="1762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964336" cy="1830810"/>
            </a:xfrm>
            <a:custGeom>
              <a:avLst/>
              <a:gdLst/>
              <a:ahLst/>
              <a:cxnLst/>
              <a:rect l="l" t="t" r="r" b="b"/>
              <a:pathLst>
                <a:path w="6964336" h="1830810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731750"/>
                  </a:lnTo>
                  <a:cubicBezTo>
                    <a:pt x="0" y="1758420"/>
                    <a:pt x="17780" y="1780010"/>
                    <a:pt x="43180" y="1786360"/>
                  </a:cubicBezTo>
                  <a:cubicBezTo>
                    <a:pt x="48260" y="1811760"/>
                    <a:pt x="71120" y="1830810"/>
                    <a:pt x="97790" y="1830810"/>
                  </a:cubicBezTo>
                  <a:lnTo>
                    <a:pt x="6908457" y="1830810"/>
                  </a:lnTo>
                  <a:cubicBezTo>
                    <a:pt x="6938936" y="1830810"/>
                    <a:pt x="6964336" y="1805410"/>
                    <a:pt x="6964336" y="1774930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173175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1731750"/>
                  </a:lnTo>
                  <a:cubicBezTo>
                    <a:pt x="6909726" y="1755880"/>
                    <a:pt x="6890676" y="1774930"/>
                    <a:pt x="6866546" y="1774930"/>
                  </a:cubicBezTo>
                  <a:lnTo>
                    <a:pt x="55880" y="1774930"/>
                  </a:lnTo>
                  <a:cubicBezTo>
                    <a:pt x="31750" y="1774930"/>
                    <a:pt x="12700" y="1755880"/>
                    <a:pt x="12700" y="17317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828800" y="1257300"/>
            <a:ext cx="14200862" cy="81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8800" b="1" dirty="0">
                <a:solidFill>
                  <a:schemeClr val="accent6">
                    <a:lumMod val="75000"/>
                  </a:schemeClr>
                </a:solidFill>
                <a:latin typeface="KG Primary Penmanship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Project: Part I</a:t>
            </a:r>
            <a:endParaRPr lang="en-US" sz="8000" b="1" dirty="0">
              <a:solidFill>
                <a:schemeClr val="accent6">
                  <a:lumMod val="75000"/>
                </a:schemeClr>
              </a:solidFill>
              <a:latin typeface="KG Primary Penmanship" panose="020B0604020202020204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89D9B-FAF6-6C12-7F84-5DD35D641E55}"/>
              </a:ext>
            </a:extLst>
          </p:cNvPr>
          <p:cNvSpPr txBox="1"/>
          <p:nvPr/>
        </p:nvSpPr>
        <p:spPr>
          <a:xfrm>
            <a:off x="2043569" y="4160950"/>
            <a:ext cx="14200862" cy="73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6600" dirty="0">
                <a:latin typeface="KG Primary Penmanship" panose="020B0604020202020204" charset="0"/>
                <a:ea typeface="Verdana" panose="020B0604030504040204" pitchFamily="34" charset="0"/>
                <a:cs typeface="Times New Roman" panose="02020603050405020304" pitchFamily="18" charset="0"/>
              </a:rPr>
              <a:t>Analyse the data for the month of June</a:t>
            </a:r>
            <a:endParaRPr lang="en-US" sz="6000" dirty="0">
              <a:latin typeface="KG Primary Penmanship" panose="020B0604020202020204" charset="0"/>
              <a:ea typeface="KG Primary Penmanship"/>
              <a:cs typeface="KG Primary Penmanship"/>
              <a:sym typeface="KG Primary Penmanship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7CC13150-0059-1DB9-B60A-116FA29A8776}"/>
              </a:ext>
            </a:extLst>
          </p:cNvPr>
          <p:cNvSpPr/>
          <p:nvPr/>
        </p:nvSpPr>
        <p:spPr>
          <a:xfrm>
            <a:off x="4179217" y="5464453"/>
            <a:ext cx="3320502" cy="2439060"/>
          </a:xfrm>
          <a:custGeom>
            <a:avLst/>
            <a:gdLst/>
            <a:ahLst/>
            <a:cxnLst/>
            <a:rect l="l" t="t" r="r" b="b"/>
            <a:pathLst>
              <a:path w="3320502" h="2439060">
                <a:moveTo>
                  <a:pt x="0" y="0"/>
                </a:moveTo>
                <a:lnTo>
                  <a:pt x="3320502" y="0"/>
                </a:lnTo>
                <a:lnTo>
                  <a:pt x="3320502" y="2439060"/>
                </a:lnTo>
                <a:lnTo>
                  <a:pt x="0" y="243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9FDDB14-6742-251C-B1D4-1606B13D1B67}"/>
              </a:ext>
            </a:extLst>
          </p:cNvPr>
          <p:cNvSpPr/>
          <p:nvPr/>
        </p:nvSpPr>
        <p:spPr>
          <a:xfrm>
            <a:off x="10287000" y="5589346"/>
            <a:ext cx="2852890" cy="2314167"/>
          </a:xfrm>
          <a:custGeom>
            <a:avLst/>
            <a:gdLst/>
            <a:ahLst/>
            <a:cxnLst/>
            <a:rect l="l" t="t" r="r" b="b"/>
            <a:pathLst>
              <a:path w="2852890" h="2314167">
                <a:moveTo>
                  <a:pt x="0" y="0"/>
                </a:moveTo>
                <a:lnTo>
                  <a:pt x="2852890" y="0"/>
                </a:lnTo>
                <a:lnTo>
                  <a:pt x="2852890" y="2314166"/>
                </a:lnTo>
                <a:lnTo>
                  <a:pt x="0" y="23141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92373"/>
            <a:ext cx="17164548" cy="9102254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657600" y="1289893"/>
            <a:ext cx="11049000" cy="7348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6600" dirty="0">
                <a:latin typeface="KG Primary Penmanship"/>
                <a:ea typeface="KG Primary Penmanship"/>
                <a:cs typeface="KG Primary Penmanship"/>
                <a:sym typeface="KG Primary Penmanship"/>
              </a:rPr>
              <a:t>How much is spent for each category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C10530-D653-3680-29B0-648A76B87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43" t="11242"/>
          <a:stretch/>
        </p:blipFill>
        <p:spPr>
          <a:xfrm>
            <a:off x="8610600" y="3037897"/>
            <a:ext cx="8981080" cy="4211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75518A-A454-EBAE-2835-1071C5B7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7"/>
          <a:stretch/>
        </p:blipFill>
        <p:spPr>
          <a:xfrm>
            <a:off x="990600" y="2938970"/>
            <a:ext cx="6934200" cy="44090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D4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92373"/>
            <a:ext cx="17164548" cy="9102254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276600" y="1033392"/>
            <a:ext cx="12039600" cy="1352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6000" dirty="0">
                <a:latin typeface="KG Primary Penmanship"/>
                <a:ea typeface="KG Primary Penmanship"/>
                <a:cs typeface="KG Primary Penmanship"/>
                <a:sym typeface="KG Primary Penmanship"/>
              </a:rPr>
              <a:t>How much the amount spent on different items of Entertainment and Tickets and bills 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4C59D-A36A-8922-4961-73EA60BA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/>
          <a:stretch/>
        </p:blipFill>
        <p:spPr>
          <a:xfrm>
            <a:off x="1143000" y="3069617"/>
            <a:ext cx="7806629" cy="4419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6B4CE-3BB9-B219-67F2-E7016F1A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069617"/>
            <a:ext cx="5486400" cy="53668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183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B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726" y="592373"/>
            <a:ext cx="17164548" cy="9102254"/>
            <a:chOff x="0" y="0"/>
            <a:chExt cx="6964336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6897026" cy="3624565"/>
            </a:xfrm>
            <a:custGeom>
              <a:avLst/>
              <a:gdLst/>
              <a:ahLst/>
              <a:cxnLst/>
              <a:rect l="l" t="t" r="r" b="b"/>
              <a:pathLst>
                <a:path w="6897026" h="3624565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6964336" cy="3693145"/>
            </a:xfrm>
            <a:custGeom>
              <a:avLst/>
              <a:gdLst/>
              <a:ahLst/>
              <a:cxnLst/>
              <a:rect l="l" t="t" r="r" b="b"/>
              <a:pathLst>
                <a:path w="6964336" h="3693145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241477" y="1051937"/>
            <a:ext cx="13701752" cy="1352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6000" b="1" dirty="0">
                <a:latin typeface="KG Primary Penmanship"/>
                <a:ea typeface="KG Primary Penmanship"/>
                <a:cs typeface="KG Primary Penmanship"/>
                <a:sym typeface="KG Primary Penmanship"/>
              </a:rPr>
              <a:t>highest and 2nd highest expense amount on this categories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1943E-5721-CC74-6A60-7DDAE9A2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"/>
          <a:stretch/>
        </p:blipFill>
        <p:spPr>
          <a:xfrm>
            <a:off x="1053280" y="3009900"/>
            <a:ext cx="6705600" cy="4977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06DCD-2A95-6B97-EE4A-7ACB4808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133" y="2857500"/>
            <a:ext cx="9064019" cy="4205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9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3999" y="1876709"/>
            <a:ext cx="8741295" cy="6560923"/>
            <a:chOff x="0" y="0"/>
            <a:chExt cx="3763742" cy="3693145"/>
          </a:xfrm>
        </p:grpSpPr>
        <p:sp>
          <p:nvSpPr>
            <p:cNvPr id="3" name="Freeform 3"/>
            <p:cNvSpPr/>
            <p:nvPr/>
          </p:nvSpPr>
          <p:spPr>
            <a:xfrm>
              <a:off x="12700" y="12700"/>
              <a:ext cx="3696432" cy="3624565"/>
            </a:xfrm>
            <a:custGeom>
              <a:avLst/>
              <a:gdLst/>
              <a:ahLst/>
              <a:cxnLst/>
              <a:rect l="l" t="t" r="r" b="b"/>
              <a:pathLst>
                <a:path w="3696432" h="3624565">
                  <a:moveTo>
                    <a:pt x="43180" y="3624565"/>
                  </a:moveTo>
                  <a:lnTo>
                    <a:pt x="3653252" y="3624565"/>
                  </a:lnTo>
                  <a:cubicBezTo>
                    <a:pt x="3677382" y="3624565"/>
                    <a:pt x="3696432" y="3605515"/>
                    <a:pt x="3696432" y="3581385"/>
                  </a:cubicBezTo>
                  <a:lnTo>
                    <a:pt x="3696432" y="43180"/>
                  </a:lnTo>
                  <a:cubicBezTo>
                    <a:pt x="3696432" y="19050"/>
                    <a:pt x="3677382" y="0"/>
                    <a:pt x="365325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3763742" cy="3693145"/>
            </a:xfrm>
            <a:custGeom>
              <a:avLst/>
              <a:gdLst/>
              <a:ahLst/>
              <a:cxnLst/>
              <a:rect l="l" t="t" r="r" b="b"/>
              <a:pathLst>
                <a:path w="3763742" h="3693145">
                  <a:moveTo>
                    <a:pt x="3720562" y="44450"/>
                  </a:moveTo>
                  <a:cubicBezTo>
                    <a:pt x="3715482" y="19050"/>
                    <a:pt x="3692622" y="0"/>
                    <a:pt x="3665951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3707862" y="3693145"/>
                  </a:lnTo>
                  <a:cubicBezTo>
                    <a:pt x="3738342" y="3693145"/>
                    <a:pt x="3763742" y="3667745"/>
                    <a:pt x="3763742" y="3637265"/>
                  </a:cubicBezTo>
                  <a:lnTo>
                    <a:pt x="3763742" y="99060"/>
                  </a:lnTo>
                  <a:cubicBezTo>
                    <a:pt x="3763742" y="72390"/>
                    <a:pt x="3745962" y="50800"/>
                    <a:pt x="3720562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665952" y="12700"/>
                  </a:lnTo>
                  <a:cubicBezTo>
                    <a:pt x="3690082" y="12700"/>
                    <a:pt x="3709132" y="31750"/>
                    <a:pt x="3709132" y="55880"/>
                  </a:cubicBezTo>
                  <a:lnTo>
                    <a:pt x="3709132" y="3594085"/>
                  </a:lnTo>
                  <a:cubicBezTo>
                    <a:pt x="3709132" y="3618215"/>
                    <a:pt x="3690082" y="3637265"/>
                    <a:pt x="3665952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28601" y="1876709"/>
            <a:ext cx="8597442" cy="6499759"/>
            <a:chOff x="0" y="0"/>
            <a:chExt cx="2986989" cy="3693145"/>
          </a:xfrm>
        </p:grpSpPr>
        <p:sp>
          <p:nvSpPr>
            <p:cNvPr id="7" name="Freeform 7"/>
            <p:cNvSpPr/>
            <p:nvPr/>
          </p:nvSpPr>
          <p:spPr>
            <a:xfrm>
              <a:off x="12700" y="12700"/>
              <a:ext cx="2919679" cy="3624565"/>
            </a:xfrm>
            <a:custGeom>
              <a:avLst/>
              <a:gdLst/>
              <a:ahLst/>
              <a:cxnLst/>
              <a:rect l="l" t="t" r="r" b="b"/>
              <a:pathLst>
                <a:path w="2919679" h="3624565">
                  <a:moveTo>
                    <a:pt x="43180" y="3624565"/>
                  </a:moveTo>
                  <a:lnTo>
                    <a:pt x="2876499" y="3624565"/>
                  </a:lnTo>
                  <a:cubicBezTo>
                    <a:pt x="2900629" y="3624565"/>
                    <a:pt x="2919679" y="3605515"/>
                    <a:pt x="2919679" y="3581385"/>
                  </a:cubicBezTo>
                  <a:lnTo>
                    <a:pt x="2919679" y="43180"/>
                  </a:lnTo>
                  <a:cubicBezTo>
                    <a:pt x="2919679" y="19050"/>
                    <a:pt x="2900629" y="0"/>
                    <a:pt x="287649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2986989" cy="3693145"/>
            </a:xfrm>
            <a:custGeom>
              <a:avLst/>
              <a:gdLst/>
              <a:ahLst/>
              <a:cxnLst/>
              <a:rect l="l" t="t" r="r" b="b"/>
              <a:pathLst>
                <a:path w="2986989" h="3693145">
                  <a:moveTo>
                    <a:pt x="2943809" y="44450"/>
                  </a:moveTo>
                  <a:cubicBezTo>
                    <a:pt x="2938729" y="19050"/>
                    <a:pt x="2915869" y="0"/>
                    <a:pt x="288919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931109" y="3693145"/>
                  </a:lnTo>
                  <a:cubicBezTo>
                    <a:pt x="2961589" y="3693145"/>
                    <a:pt x="2986989" y="3667745"/>
                    <a:pt x="2986989" y="3637265"/>
                  </a:cubicBezTo>
                  <a:lnTo>
                    <a:pt x="2986989" y="99060"/>
                  </a:lnTo>
                  <a:cubicBezTo>
                    <a:pt x="2986989" y="72390"/>
                    <a:pt x="2969209" y="50800"/>
                    <a:pt x="2943809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889199" y="12700"/>
                  </a:lnTo>
                  <a:cubicBezTo>
                    <a:pt x="2913329" y="12700"/>
                    <a:pt x="2932379" y="31750"/>
                    <a:pt x="2932379" y="55880"/>
                  </a:cubicBezTo>
                  <a:lnTo>
                    <a:pt x="2932379" y="3594085"/>
                  </a:lnTo>
                  <a:cubicBezTo>
                    <a:pt x="2932379" y="3618215"/>
                    <a:pt x="2913329" y="3637265"/>
                    <a:pt x="2889199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954609" y="2315162"/>
            <a:ext cx="5145426" cy="1971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Category with the highest expense amount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3BEEB-D625-E189-2C16-7543B4377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2" y="4702315"/>
            <a:ext cx="7917038" cy="2245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82B6E0-4A51-5D1A-E41C-4853D6AB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984" y="4457700"/>
            <a:ext cx="7711026" cy="2625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9">
            <a:extLst>
              <a:ext uri="{FF2B5EF4-FFF2-40B4-BE49-F238E27FC236}">
                <a16:creationId xmlns:a16="http://schemas.microsoft.com/office/drawing/2014/main" id="{645032C1-35C2-D3E8-B16B-B634478683CB}"/>
              </a:ext>
            </a:extLst>
          </p:cNvPr>
          <p:cNvSpPr txBox="1"/>
          <p:nvPr/>
        </p:nvSpPr>
        <p:spPr>
          <a:xfrm>
            <a:off x="10982784" y="2228087"/>
            <a:ext cx="5145426" cy="1971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5400" b="1" dirty="0">
                <a:latin typeface="KG Primary Penmanship" panose="020B0604020202020204" charset="0"/>
                <a:ea typeface="KG Primary Penmanship"/>
                <a:cs typeface="KG Primary Penmanship"/>
                <a:sym typeface="KG Primary Penmanship"/>
              </a:rPr>
              <a:t>Total expense amount against entertainment and shopping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565</Words>
  <Application>Microsoft Office PowerPoint</Application>
  <PresentationFormat>Custom</PresentationFormat>
  <Paragraphs>63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Luckiest Guy</vt:lpstr>
      <vt:lpstr>Arial</vt:lpstr>
      <vt:lpstr>Calibri</vt:lpstr>
      <vt:lpstr>KG Primary Penmanship</vt:lpstr>
      <vt:lpstr>Symbol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 Science Presentation Colourful Graphs</dc:title>
  <dc:creator>Himangshu Rana</dc:creator>
  <cp:lastModifiedBy>Himangshu Rana</cp:lastModifiedBy>
  <cp:revision>7</cp:revision>
  <dcterms:created xsi:type="dcterms:W3CDTF">2006-08-16T00:00:00Z</dcterms:created>
  <dcterms:modified xsi:type="dcterms:W3CDTF">2024-10-03T12:05:58Z</dcterms:modified>
  <dc:identifier>DAGRyFBZu3I</dc:identifier>
</cp:coreProperties>
</file>