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i Gupta" initials="DG" lastIdx="1" clrIdx="0">
    <p:extLst>
      <p:ext uri="{19B8F6BF-5375-455C-9EA6-DF929625EA0E}">
        <p15:presenceInfo xmlns:p15="http://schemas.microsoft.com/office/powerpoint/2012/main" userId="e6bb09fcba51a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109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E45B-40E0-4543-A8E7-C0395F83A06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64CA-603E-4999-8B84-BBFA5A8ECB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62580"/>
            <a:ext cx="8991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itchFamily="34" charset="0"/>
              </a:rPr>
              <a:t>Summer Internship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81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hnschrift Light Condensed" panose="020B0502040204020203" pitchFamily="34" charset="0"/>
              </a:rPr>
              <a:t>Semiconductor Device Modelling using TCAD Simulation Tool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" y="3553362"/>
            <a:ext cx="8153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Bahnschrift" panose="020B0502040204020203" pitchFamily="34" charset="0"/>
              </a:rPr>
              <a:t>Group II Assignment </a:t>
            </a:r>
            <a:endParaRPr lang="en-US" sz="4400" u="sng" dirty="0">
              <a:latin typeface="Bahnschrift" panose="020B0502040204020203" pitchFamily="34" charset="0"/>
            </a:endParaRP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2400" dirty="0">
                <a:latin typeface="Bahnschrift Light Condensed" panose="020B0502040204020203" pitchFamily="34" charset="0"/>
              </a:rPr>
              <a:t>Simulate n-channel MOSFET with Si3N4 gate dielectrics of thickness 15 nm and find VT. Justify your result. Find ID-VDS characteristics for three different gate voltages. Estimate whether channel length modulation phenomena is included in the simulation or not. If yes, find the early voltage.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36406"/>
            <a:ext cx="6621070" cy="556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6096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N-MOSFET  with Si3N4 oxide layer and 15nm thick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52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INPUT CHARACTERISTICS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It is graph of drain current I</a:t>
            </a:r>
            <a:r>
              <a:rPr lang="en-US" b="1" baseline="-25000" dirty="0"/>
              <a:t>D</a:t>
            </a:r>
            <a:r>
              <a:rPr lang="en-US" b="1" dirty="0"/>
              <a:t> v/s gate-to-source voltage V</a:t>
            </a:r>
            <a:r>
              <a:rPr lang="en-US" b="1" baseline="-25000" dirty="0"/>
              <a:t>GS</a:t>
            </a:r>
            <a:r>
              <a:rPr lang="en-US" b="1" dirty="0"/>
              <a:t> at a const value of drain voltage V</a:t>
            </a:r>
            <a:r>
              <a:rPr lang="en-US" b="1" baseline="-25000" dirty="0"/>
              <a:t>D</a:t>
            </a:r>
          </a:p>
        </p:txBody>
      </p:sp>
      <p:pic>
        <p:nvPicPr>
          <p:cNvPr id="4" name="Picture 3" descr="ip ch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9" y="1399401"/>
            <a:ext cx="8917432" cy="5416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441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</a:t>
            </a:r>
            <a:r>
              <a:rPr lang="en-US" dirty="0" err="1"/>
              <a:t>voltage,V</a:t>
            </a:r>
            <a:r>
              <a:rPr lang="en-US" baseline="-25000" dirty="0" err="1"/>
              <a:t>T</a:t>
            </a:r>
            <a:r>
              <a:rPr lang="en-US" dirty="0"/>
              <a:t>=0.7V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771106" y="66675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OUTPUT CHARACTERISTICS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730279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It is the graph of I</a:t>
            </a:r>
            <a:r>
              <a:rPr lang="en-US" sz="2400" b="1" baseline="-25000" dirty="0"/>
              <a:t>D </a:t>
            </a:r>
            <a:r>
              <a:rPr lang="en-US" sz="2400" b="1" dirty="0"/>
              <a:t>v/s V</a:t>
            </a:r>
            <a:r>
              <a:rPr lang="en-US" sz="2400" b="1" baseline="-25000" dirty="0"/>
              <a:t>DS</a:t>
            </a:r>
            <a:r>
              <a:rPr lang="en-US" sz="2400" b="1" dirty="0"/>
              <a:t> at const. value of V</a:t>
            </a:r>
            <a:r>
              <a:rPr lang="en-US" sz="2400" b="1" baseline="-25000" dirty="0"/>
              <a:t>GS</a:t>
            </a:r>
            <a:r>
              <a:rPr lang="en-US" sz="2400" b="1" dirty="0"/>
              <a:t> </a:t>
            </a:r>
          </a:p>
        </p:txBody>
      </p:sp>
      <p:pic>
        <p:nvPicPr>
          <p:cNvPr id="6" name="Picture 5" descr="ouptup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945"/>
            <a:ext cx="9144000" cy="5666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Channel length modulation: </a:t>
            </a:r>
            <a:r>
              <a:rPr lang="en-US" sz="2000" dirty="0">
                <a:latin typeface="Bahnschrift Light" panose="020B0502040204020203" pitchFamily="34" charset="0"/>
              </a:rPr>
              <a:t>Its is the shortening of the length of the inverted channel region with increase in drain bias for large drain biases. In this the order of </a:t>
            </a:r>
            <a:r>
              <a:rPr lang="el-GR" sz="2000" dirty="0">
                <a:latin typeface="Bahnschrift Light" panose="020B0502040204020203" pitchFamily="34" charset="0"/>
              </a:rPr>
              <a:t>Δ</a:t>
            </a:r>
            <a:r>
              <a:rPr lang="en-US" sz="2000" dirty="0">
                <a:latin typeface="Bahnschrift Light" panose="020B0502040204020203" pitchFamily="34" charset="0"/>
              </a:rPr>
              <a:t>L is same as of </a:t>
            </a:r>
            <a:r>
              <a:rPr lang="en-US" sz="2000" dirty="0" err="1">
                <a:latin typeface="Bahnschrift Light" panose="020B0502040204020203" pitchFamily="34" charset="0"/>
              </a:rPr>
              <a:t>L,so</a:t>
            </a:r>
            <a:r>
              <a:rPr lang="en-US" sz="2000" dirty="0">
                <a:latin typeface="Bahnschrift Light" panose="020B0502040204020203" pitchFamily="34" charset="0"/>
              </a:rPr>
              <a:t> instead of </a:t>
            </a:r>
            <a:r>
              <a:rPr lang="en-US" sz="2000" dirty="0" err="1">
                <a:latin typeface="Bahnschrift Light" panose="020B0502040204020203" pitchFamily="34" charset="0"/>
              </a:rPr>
              <a:t>saturating,drain</a:t>
            </a:r>
            <a:r>
              <a:rPr lang="en-US" sz="2000" dirty="0">
                <a:latin typeface="Bahnschrift Light" panose="020B0502040204020203" pitchFamily="34" charset="0"/>
              </a:rPr>
              <a:t> current increases slightly.</a:t>
            </a:r>
          </a:p>
        </p:txBody>
      </p:sp>
      <p:pic>
        <p:nvPicPr>
          <p:cNvPr id="4" name="Picture 3" descr="early vo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8061">
            <a:off x="4343401" y="1382183"/>
            <a:ext cx="4419600" cy="5094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1433899"/>
            <a:ext cx="388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early voltage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868" y="2192183"/>
            <a:ext cx="4419601" cy="46166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Early Voltage, V</a:t>
            </a:r>
            <a:r>
              <a:rPr lang="en-US" sz="2400" u="sng" baseline="-25000" dirty="0">
                <a:latin typeface="Arial Black" panose="020B0A04020102020204" pitchFamily="34" charset="0"/>
              </a:rPr>
              <a:t>A</a:t>
            </a:r>
            <a:r>
              <a:rPr lang="en-US" sz="2400" u="sng" dirty="0">
                <a:latin typeface="Arial Black" panose="020B0A04020102020204" pitchFamily="34" charset="0"/>
              </a:rPr>
              <a:t> =16V</a:t>
            </a:r>
            <a:endParaRPr lang="en-US" sz="2400" u="sng" baseline="-25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6002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latin typeface="Comic Sans MS" panose="030F0702030302020204" pitchFamily="66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A6377-7227-42CA-9AB2-D04E8572C7F8}"/>
              </a:ext>
            </a:extLst>
          </p:cNvPr>
          <p:cNvSpPr txBox="1"/>
          <p:nvPr/>
        </p:nvSpPr>
        <p:spPr>
          <a:xfrm>
            <a:off x="6400800" y="48006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mic Sans MS" panose="030F0702030302020204" pitchFamily="66" charset="0"/>
              </a:rPr>
              <a:t>Kavish</a:t>
            </a:r>
            <a:r>
              <a:rPr lang="en-US" sz="2000" b="1" u="sng" dirty="0">
                <a:latin typeface="Comic Sans MS" panose="030F0702030302020204" pitchFamily="66" charset="0"/>
              </a:rPr>
              <a:t> Aggarwal</a:t>
            </a:r>
          </a:p>
          <a:p>
            <a:r>
              <a:rPr lang="en-US" sz="2000" b="1" u="sng" dirty="0" err="1">
                <a:latin typeface="Comic Sans MS" panose="030F0702030302020204" pitchFamily="66" charset="0"/>
              </a:rPr>
              <a:t>Himani</a:t>
            </a:r>
            <a:r>
              <a:rPr lang="en-US" sz="2000" b="1" u="sng" dirty="0">
                <a:latin typeface="Comic Sans MS" panose="030F0702030302020204" pitchFamily="66" charset="0"/>
              </a:rPr>
              <a:t> Chauhan</a:t>
            </a:r>
          </a:p>
          <a:p>
            <a:r>
              <a:rPr lang="en-US" sz="2000" b="1" u="sng" dirty="0" err="1">
                <a:latin typeface="Comic Sans MS" panose="030F0702030302020204" pitchFamily="66" charset="0"/>
              </a:rPr>
              <a:t>Jatin</a:t>
            </a:r>
            <a:r>
              <a:rPr lang="en-US" sz="2000" b="1" u="sng" dirty="0">
                <a:latin typeface="Comic Sans MS" panose="030F0702030302020204" pitchFamily="66" charset="0"/>
              </a:rPr>
              <a:t> Kant Gola</a:t>
            </a:r>
          </a:p>
          <a:p>
            <a:r>
              <a:rPr lang="en-US" sz="2000" b="1" u="sng" dirty="0">
                <a:latin typeface="Comic Sans MS" panose="030F0702030302020204" pitchFamily="66" charset="0"/>
              </a:rPr>
              <a:t>Ayushi Bansal</a:t>
            </a:r>
          </a:p>
          <a:p>
            <a:r>
              <a:rPr lang="en-US" sz="2000" b="1" u="sng" dirty="0">
                <a:latin typeface="Comic Sans MS" panose="030F0702030302020204" pitchFamily="66" charset="0"/>
              </a:rPr>
              <a:t>Deepanshi Gupta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87876-A5DB-4432-9A68-C7E108A200F4}"/>
              </a:ext>
            </a:extLst>
          </p:cNvPr>
          <p:cNvSpPr txBox="1"/>
          <p:nvPr/>
        </p:nvSpPr>
        <p:spPr>
          <a:xfrm>
            <a:off x="6096000" y="4611469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mic Sans MS" panose="030F0702030302020204" pitchFamily="66" charset="0"/>
              </a:rPr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191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Bahnschrift</vt:lpstr>
      <vt:lpstr>Bahnschrift Condensed</vt:lpstr>
      <vt:lpstr>Bahnschrift Light</vt:lpstr>
      <vt:lpstr>Bahnschrift Light Condensed</vt:lpstr>
      <vt:lpstr>Bahnschrift SemiBold SemiConden</vt:lpstr>
      <vt:lpstr>Calibri</vt:lpstr>
      <vt:lpstr>Comic Sans MS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Kanika</dc:creator>
  <cp:lastModifiedBy>Deepanshi Gupta</cp:lastModifiedBy>
  <cp:revision>9</cp:revision>
  <dcterms:created xsi:type="dcterms:W3CDTF">2020-06-21T15:01:26Z</dcterms:created>
  <dcterms:modified xsi:type="dcterms:W3CDTF">2020-06-21T16:27:19Z</dcterms:modified>
</cp:coreProperties>
</file>