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22"/>
  </p:notesMasterIdLst>
  <p:sldIdLst>
    <p:sldId id="284" r:id="rId2"/>
    <p:sldId id="257" r:id="rId3"/>
    <p:sldId id="288" r:id="rId4"/>
    <p:sldId id="289" r:id="rId5"/>
    <p:sldId id="290" r:id="rId6"/>
    <p:sldId id="259" r:id="rId7"/>
    <p:sldId id="291" r:id="rId8"/>
    <p:sldId id="293" r:id="rId9"/>
    <p:sldId id="297" r:id="rId10"/>
    <p:sldId id="296" r:id="rId11"/>
    <p:sldId id="261" r:id="rId12"/>
    <p:sldId id="299" r:id="rId13"/>
    <p:sldId id="306" r:id="rId14"/>
    <p:sldId id="302" r:id="rId15"/>
    <p:sldId id="304" r:id="rId16"/>
    <p:sldId id="303" r:id="rId17"/>
    <p:sldId id="301" r:id="rId18"/>
    <p:sldId id="300" r:id="rId19"/>
    <p:sldId id="305" r:id="rId20"/>
    <p:sldId id="262" r:id="rId21"/>
  </p:sldIdLst>
  <p:sldSz cx="9144000" cy="5143500" type="screen16x9"/>
  <p:notesSz cx="6858000" cy="9144000"/>
  <p:embeddedFontLst>
    <p:embeddedFont>
      <p:font typeface="DM Serif Display" charset="0"/>
      <p:regular r:id="rId23"/>
      <p:italic r:id="rId24"/>
    </p:embeddedFont>
    <p:embeddedFont>
      <p:font typeface="Montserrat Light" charset="0"/>
      <p:regular r:id="rId25"/>
      <p:bold r:id="rId26"/>
      <p:italic r:id="rId27"/>
      <p:boldItalic r:id="rId28"/>
    </p:embeddedFont>
    <p:embeddedFont>
      <p:font typeface="Calibri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401"/>
  </p:clrMru>
</p:presentationPr>
</file>

<file path=ppt/tableStyles.xml><?xml version="1.0" encoding="utf-8"?>
<a:tblStyleLst xmlns:a="http://schemas.openxmlformats.org/drawingml/2006/main" def="{C2507787-E88D-4416-84CE-25906AF8C52A}">
  <a:tblStyle styleId="{C2507787-E88D-4416-84CE-25906AF8C5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89" d="100"/>
          <a:sy n="89" d="100"/>
        </p:scale>
        <p:origin x="-846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9144191" cy="5143500"/>
          </a:xfrm>
          <a:custGeom>
            <a:avLst/>
            <a:gdLst/>
            <a:ahLst/>
            <a:cxnLst/>
            <a:rect l="l" t="t" r="r" b="b"/>
            <a:pathLst>
              <a:path w="12192254" h="6858000" extrusionOk="0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88725" y="3780303"/>
            <a:ext cx="6766500" cy="28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5400000">
            <a:off x="2006359" y="-1980394"/>
            <a:ext cx="5136998" cy="9138285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188725" y="1231800"/>
            <a:ext cx="6766500" cy="26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600"/>
              </a:spcBef>
              <a:spcAft>
                <a:spcPts val="0"/>
              </a:spcAft>
              <a:buSzPts val="3600"/>
              <a:buFont typeface="DM Serif Display"/>
              <a:buChar char="╺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914400" lvl="1" indent="-457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-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⬞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2286000" lvl="4" indent="-457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2743200" lvl="5" indent="-457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3200400" lvl="6" indent="-457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3657600" lvl="7" indent="-457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4114800" lvl="8" indent="-457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Google Shape;19;p4"/>
          <p:cNvSpPr txBox="1"/>
          <p:nvPr/>
        </p:nvSpPr>
        <p:spPr>
          <a:xfrm>
            <a:off x="755988" y="1181777"/>
            <a:ext cx="463200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“</a:t>
            </a:r>
            <a:endParaRPr sz="6000">
              <a:solidFill>
                <a:schemeClr val="accent6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2934816" y="0"/>
            <a:ext cx="6214110" cy="51435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-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934816" y="0"/>
            <a:ext cx="6214110" cy="51435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771764" y="2851925"/>
            <a:ext cx="3183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-5400000">
            <a:off x="4240988" y="246209"/>
            <a:ext cx="5151227" cy="4654804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1188725" y="4101500"/>
            <a:ext cx="67665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1" type="blank">
  <p:cSld name="Blank - Dark 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9540"/>
            <a:ext cx="9144191" cy="513397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2934816" y="0"/>
            <a:ext cx="6214110" cy="51435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71" r:id="rId5"/>
    <p:sldLayoutId id="2147483672" r:id="rId6"/>
    <p:sldLayoutId id="214748367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rkle_tre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23950"/>
            <a:ext cx="6766500" cy="1305000"/>
          </a:xfrm>
        </p:spPr>
        <p:txBody>
          <a:bodyPr/>
          <a:lstStyle/>
          <a:p>
            <a:r>
              <a:rPr lang="en-US" sz="6600" dirty="0" smtClean="0"/>
              <a:t>Types of</a:t>
            </a:r>
            <a:br>
              <a:rPr lang="en-US" sz="6600" dirty="0" smtClean="0"/>
            </a:br>
            <a:r>
              <a:rPr lang="en-US" sz="6600" dirty="0" err="1" smtClean="0">
                <a:solidFill>
                  <a:srgbClr val="FF7401"/>
                </a:solidFill>
              </a:rPr>
              <a:t>BlockChain</a:t>
            </a:r>
            <a:r>
              <a:rPr lang="en-US" sz="6600" dirty="0" smtClean="0">
                <a:solidFill>
                  <a:srgbClr val="FF7401"/>
                </a:solidFill>
              </a:rPr>
              <a:t>..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4200" y="4552950"/>
            <a:ext cx="6766500" cy="285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By: Harsh Gupta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838200" y="438150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5500" dirty="0" smtClean="0"/>
              <a:t>Consortium </a:t>
            </a:r>
            <a:r>
              <a:rPr lang="en" sz="5500" dirty="0" smtClean="0"/>
              <a:t/>
            </a:r>
            <a:br>
              <a:rPr lang="en" sz="5500" dirty="0" smtClean="0"/>
            </a:br>
            <a:r>
              <a:rPr lang="en" sz="5500" dirty="0" smtClean="0">
                <a:solidFill>
                  <a:srgbClr val="FF7401"/>
                </a:solidFill>
              </a:rPr>
              <a:t>BlockChain..</a:t>
            </a:r>
            <a:endParaRPr sz="5500">
              <a:solidFill>
                <a:srgbClr val="FF7401"/>
              </a:solidFill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1143000" y="2266950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fontAlgn="base"/>
            <a:r>
              <a:rPr lang="en-US" dirty="0" smtClean="0"/>
              <a:t>This type of blockchain tries to remove the sole autonomy which gets vested in just one entity by using private blockchains.</a:t>
            </a:r>
          </a:p>
          <a:p>
            <a:pPr fontAlgn="base"/>
            <a:r>
              <a:rPr lang="en-US" dirty="0" smtClean="0"/>
              <a:t>So here </a:t>
            </a:r>
            <a:r>
              <a:rPr lang="en-US" dirty="0" smtClean="0"/>
              <a:t>you have more </a:t>
            </a:r>
            <a:r>
              <a:rPr lang="en-US" dirty="0" smtClean="0"/>
              <a:t>than one </a:t>
            </a:r>
            <a:r>
              <a:rPr lang="en-US" dirty="0" err="1" smtClean="0"/>
              <a:t>incharge</a:t>
            </a:r>
            <a:r>
              <a:rPr lang="en-US" dirty="0" smtClean="0"/>
              <a:t>. Basically, you have a group of companies or representative individuals coming together and making decisions for the best benefit of the whole network. Such groups are also called consortiums or a federation that’s why </a:t>
            </a:r>
            <a:r>
              <a:rPr lang="en-US" dirty="0" smtClean="0"/>
              <a:t>this is named </a:t>
            </a:r>
            <a:r>
              <a:rPr lang="en-US" dirty="0" smtClean="0"/>
              <a:t>consortium or federated blockchain.</a:t>
            </a:r>
            <a:endParaRPr lang="en-US" dirty="0"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/>
              <a:t>After understanding all three different types I had a question that </a:t>
            </a:r>
            <a:r>
              <a:rPr lang="en-US" i="1" dirty="0" smtClean="0">
                <a:solidFill>
                  <a:srgbClr val="FF7401"/>
                </a:solidFill>
              </a:rPr>
              <a:t>why do we need all of them?</a:t>
            </a:r>
            <a:endParaRPr>
              <a:solidFill>
                <a:srgbClr val="FF7401"/>
              </a:solidFill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96400" y="666750"/>
            <a:ext cx="6766500" cy="1305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2100" y="590550"/>
            <a:ext cx="7071300" cy="4191000"/>
          </a:xfrm>
        </p:spPr>
        <p:txBody>
          <a:bodyPr/>
          <a:lstStyle/>
          <a:p>
            <a:pPr fontAlgn="base"/>
            <a:r>
              <a:rPr lang="en-US" sz="2000" dirty="0" smtClean="0">
                <a:solidFill>
                  <a:srgbClr val="FF7401"/>
                </a:solidFill>
              </a:rPr>
              <a:t>We require more types of blockchain </a:t>
            </a:r>
            <a:r>
              <a:rPr lang="en-US" sz="2000" dirty="0" smtClean="0">
                <a:solidFill>
                  <a:srgbClr val="FF7401"/>
                </a:solidFill>
              </a:rPr>
              <a:t>because keeping </a:t>
            </a:r>
            <a:r>
              <a:rPr lang="en-US" sz="2000" dirty="0" smtClean="0">
                <a:solidFill>
                  <a:srgbClr val="FF7401"/>
                </a:solidFill>
              </a:rPr>
              <a:t>such blockchains solves problems such as:-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96400" y="666750"/>
            <a:ext cx="6766500" cy="1305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2100" y="590550"/>
            <a:ext cx="7071300" cy="4191000"/>
          </a:xfrm>
        </p:spPr>
        <p:txBody>
          <a:bodyPr/>
          <a:lstStyle/>
          <a:p>
            <a:pPr fontAlgn="base"/>
            <a:r>
              <a:rPr lang="en-US" sz="2000" dirty="0" smtClean="0">
                <a:solidFill>
                  <a:srgbClr val="FF7401"/>
                </a:solidFill>
              </a:rPr>
              <a:t>We require more types of blockchain </a:t>
            </a:r>
            <a:r>
              <a:rPr lang="en-US" sz="2000" dirty="0" smtClean="0">
                <a:solidFill>
                  <a:srgbClr val="FF7401"/>
                </a:solidFill>
              </a:rPr>
              <a:t>because keeping </a:t>
            </a:r>
            <a:r>
              <a:rPr lang="en-US" sz="2000" dirty="0" smtClean="0">
                <a:solidFill>
                  <a:srgbClr val="FF7401"/>
                </a:solidFill>
              </a:rPr>
              <a:t>such blockchains solves problems such as:-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>
              <a:solidFill>
                <a:schemeClr val="bg1"/>
              </a:solidFill>
            </a:endParaRPr>
          </a:p>
          <a:p>
            <a:pPr fontAlgn="base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One </a:t>
            </a:r>
            <a:r>
              <a:rPr lang="en-US" dirty="0" smtClean="0">
                <a:solidFill>
                  <a:schemeClr val="bg1"/>
                </a:solidFill>
              </a:rPr>
              <a:t>no longer need to rely upon huge servers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96400" y="666750"/>
            <a:ext cx="6766500" cy="1305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2100" y="590550"/>
            <a:ext cx="7071300" cy="4191000"/>
          </a:xfrm>
        </p:spPr>
        <p:txBody>
          <a:bodyPr/>
          <a:lstStyle/>
          <a:p>
            <a:pPr fontAlgn="base"/>
            <a:r>
              <a:rPr lang="en-US" sz="2000" dirty="0" smtClean="0">
                <a:solidFill>
                  <a:srgbClr val="FF7401"/>
                </a:solidFill>
              </a:rPr>
              <a:t>We require more types of blockchain </a:t>
            </a:r>
            <a:r>
              <a:rPr lang="en-US" sz="2000" dirty="0" smtClean="0">
                <a:solidFill>
                  <a:srgbClr val="FF7401"/>
                </a:solidFill>
              </a:rPr>
              <a:t>because keeping </a:t>
            </a:r>
            <a:r>
              <a:rPr lang="en-US" sz="2000" dirty="0" smtClean="0">
                <a:solidFill>
                  <a:srgbClr val="FF7401"/>
                </a:solidFill>
              </a:rPr>
              <a:t>such blockchains solves problems such as:-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>
              <a:solidFill>
                <a:schemeClr val="bg1"/>
              </a:solidFill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-	One </a:t>
            </a:r>
            <a:r>
              <a:rPr lang="en-US" dirty="0" smtClean="0">
                <a:solidFill>
                  <a:schemeClr val="bg1"/>
                </a:solidFill>
              </a:rPr>
              <a:t>no longer need to rely upon huge servers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fontAlgn="base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They </a:t>
            </a:r>
            <a:r>
              <a:rPr lang="en-US" dirty="0" smtClean="0">
                <a:solidFill>
                  <a:schemeClr val="bg1"/>
                </a:solidFill>
              </a:rPr>
              <a:t>are cost effective and fast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96400" y="666750"/>
            <a:ext cx="6766500" cy="1305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2100" y="590550"/>
            <a:ext cx="7071300" cy="4191000"/>
          </a:xfrm>
        </p:spPr>
        <p:txBody>
          <a:bodyPr/>
          <a:lstStyle/>
          <a:p>
            <a:pPr fontAlgn="base"/>
            <a:r>
              <a:rPr lang="en-US" sz="2000" dirty="0" smtClean="0">
                <a:solidFill>
                  <a:srgbClr val="FF7401"/>
                </a:solidFill>
              </a:rPr>
              <a:t>We require more types of blockchain </a:t>
            </a:r>
            <a:r>
              <a:rPr lang="en-US" sz="2000" dirty="0" smtClean="0">
                <a:solidFill>
                  <a:srgbClr val="FF7401"/>
                </a:solidFill>
              </a:rPr>
              <a:t>because keeping </a:t>
            </a:r>
            <a:r>
              <a:rPr lang="en-US" sz="2000" dirty="0" smtClean="0">
                <a:solidFill>
                  <a:srgbClr val="FF7401"/>
                </a:solidFill>
              </a:rPr>
              <a:t>such blockchains solves problems such as:-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>
              <a:solidFill>
                <a:schemeClr val="bg1"/>
              </a:solidFill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-	One </a:t>
            </a:r>
            <a:r>
              <a:rPr lang="en-US" dirty="0" smtClean="0">
                <a:solidFill>
                  <a:schemeClr val="bg1"/>
                </a:solidFill>
              </a:rPr>
              <a:t>no longer need to rely upon huge servers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-	They </a:t>
            </a:r>
            <a:r>
              <a:rPr lang="en-US" dirty="0" smtClean="0">
                <a:solidFill>
                  <a:schemeClr val="bg1"/>
                </a:solidFill>
              </a:rPr>
              <a:t>are cost effective and fast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fontAlgn="base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They </a:t>
            </a:r>
            <a:r>
              <a:rPr lang="en-US" dirty="0" smtClean="0">
                <a:solidFill>
                  <a:schemeClr val="bg1"/>
                </a:solidFill>
              </a:rPr>
              <a:t>reduce the need for more trusted parties because you can implement smart contracts instead of them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96400" y="666750"/>
            <a:ext cx="6766500" cy="1305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2100" y="590550"/>
            <a:ext cx="7071300" cy="4191000"/>
          </a:xfrm>
        </p:spPr>
        <p:txBody>
          <a:bodyPr/>
          <a:lstStyle/>
          <a:p>
            <a:pPr fontAlgn="base"/>
            <a:r>
              <a:rPr lang="en-US" sz="2000" dirty="0" smtClean="0">
                <a:solidFill>
                  <a:srgbClr val="FF7401"/>
                </a:solidFill>
              </a:rPr>
              <a:t>We require more types of blockchain </a:t>
            </a:r>
            <a:r>
              <a:rPr lang="en-US" sz="2000" dirty="0" smtClean="0">
                <a:solidFill>
                  <a:srgbClr val="FF7401"/>
                </a:solidFill>
              </a:rPr>
              <a:t>because keeping </a:t>
            </a:r>
            <a:r>
              <a:rPr lang="en-US" sz="2000" dirty="0" smtClean="0">
                <a:solidFill>
                  <a:srgbClr val="FF7401"/>
                </a:solidFill>
              </a:rPr>
              <a:t>such blockchains solves problems such as:-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>
              <a:solidFill>
                <a:schemeClr val="bg1"/>
              </a:solidFill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-	One </a:t>
            </a:r>
            <a:r>
              <a:rPr lang="en-US" dirty="0" smtClean="0">
                <a:solidFill>
                  <a:schemeClr val="bg1"/>
                </a:solidFill>
              </a:rPr>
              <a:t>no longer need to rely upon huge servers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-	They </a:t>
            </a:r>
            <a:r>
              <a:rPr lang="en-US" dirty="0" smtClean="0">
                <a:solidFill>
                  <a:schemeClr val="bg1"/>
                </a:solidFill>
              </a:rPr>
              <a:t>are cost effective and fast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-	They </a:t>
            </a:r>
            <a:r>
              <a:rPr lang="en-US" dirty="0" smtClean="0">
                <a:solidFill>
                  <a:schemeClr val="bg1"/>
                </a:solidFill>
              </a:rPr>
              <a:t>reduce the need for more trusted parties because you can implement smart contracts instead of them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fontAlgn="base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Gives </a:t>
            </a:r>
            <a:r>
              <a:rPr lang="en-US" dirty="0" smtClean="0">
                <a:solidFill>
                  <a:schemeClr val="bg1"/>
                </a:solidFill>
              </a:rPr>
              <a:t>options for rights and access management while leveraging the same blockchain technology and reaping its benefits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96400" y="666750"/>
            <a:ext cx="6766500" cy="1305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2100" y="590550"/>
            <a:ext cx="7071300" cy="4191000"/>
          </a:xfrm>
        </p:spPr>
        <p:txBody>
          <a:bodyPr/>
          <a:lstStyle/>
          <a:p>
            <a:pPr fontAlgn="base"/>
            <a:r>
              <a:rPr lang="en-US" sz="2000" dirty="0" smtClean="0">
                <a:solidFill>
                  <a:srgbClr val="FF7401"/>
                </a:solidFill>
              </a:rPr>
              <a:t>We require more types of blockchain </a:t>
            </a:r>
            <a:r>
              <a:rPr lang="en-US" sz="2000" dirty="0" smtClean="0">
                <a:solidFill>
                  <a:srgbClr val="FF7401"/>
                </a:solidFill>
              </a:rPr>
              <a:t>because keeping </a:t>
            </a:r>
            <a:r>
              <a:rPr lang="en-US" sz="2000" dirty="0" smtClean="0">
                <a:solidFill>
                  <a:srgbClr val="FF7401"/>
                </a:solidFill>
              </a:rPr>
              <a:t>such blockchains solves problems such as:-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>
              <a:solidFill>
                <a:schemeClr val="bg1"/>
              </a:solidFill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-	One </a:t>
            </a:r>
            <a:r>
              <a:rPr lang="en-US" dirty="0" smtClean="0">
                <a:solidFill>
                  <a:schemeClr val="bg1"/>
                </a:solidFill>
              </a:rPr>
              <a:t>no longer need to rely upon huge servers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-	They </a:t>
            </a:r>
            <a:r>
              <a:rPr lang="en-US" dirty="0" smtClean="0">
                <a:solidFill>
                  <a:schemeClr val="bg1"/>
                </a:solidFill>
              </a:rPr>
              <a:t>are cost effective and fast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-	They </a:t>
            </a:r>
            <a:r>
              <a:rPr lang="en-US" dirty="0" smtClean="0">
                <a:solidFill>
                  <a:schemeClr val="bg1"/>
                </a:solidFill>
              </a:rPr>
              <a:t>reduce the need for more trusted parties because you can implement smart contracts instead of them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-	Gives </a:t>
            </a:r>
            <a:r>
              <a:rPr lang="en-US" dirty="0" smtClean="0">
                <a:solidFill>
                  <a:schemeClr val="bg1"/>
                </a:solidFill>
              </a:rPr>
              <a:t>options for rights and access management while leveraging the same blockchain technology and reaping its benefits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fontAlgn="base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Reduces </a:t>
            </a:r>
            <a:r>
              <a:rPr lang="en-US" dirty="0" smtClean="0">
                <a:solidFill>
                  <a:schemeClr val="bg1"/>
                </a:solidFill>
              </a:rPr>
              <a:t>redundant work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96400" y="666750"/>
            <a:ext cx="6766500" cy="1305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2100" y="590550"/>
            <a:ext cx="7071300" cy="4191000"/>
          </a:xfrm>
        </p:spPr>
        <p:txBody>
          <a:bodyPr/>
          <a:lstStyle/>
          <a:p>
            <a:pPr fontAlgn="base"/>
            <a:r>
              <a:rPr lang="en-US" sz="2000" dirty="0" smtClean="0">
                <a:solidFill>
                  <a:srgbClr val="FF7401"/>
                </a:solidFill>
              </a:rPr>
              <a:t>We require more types of blockchain </a:t>
            </a:r>
            <a:r>
              <a:rPr lang="en-US" sz="2000" dirty="0" smtClean="0">
                <a:solidFill>
                  <a:srgbClr val="FF7401"/>
                </a:solidFill>
              </a:rPr>
              <a:t>because keeping </a:t>
            </a:r>
            <a:r>
              <a:rPr lang="en-US" sz="2000" dirty="0" smtClean="0">
                <a:solidFill>
                  <a:srgbClr val="FF7401"/>
                </a:solidFill>
              </a:rPr>
              <a:t>such blockchains solves problems such as:-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>
              <a:solidFill>
                <a:schemeClr val="bg1"/>
              </a:solidFill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-	One </a:t>
            </a:r>
            <a:r>
              <a:rPr lang="en-US" dirty="0" smtClean="0">
                <a:solidFill>
                  <a:schemeClr val="bg1"/>
                </a:solidFill>
              </a:rPr>
              <a:t>no longer need to rely upon huge servers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-	They </a:t>
            </a:r>
            <a:r>
              <a:rPr lang="en-US" dirty="0" smtClean="0">
                <a:solidFill>
                  <a:schemeClr val="bg1"/>
                </a:solidFill>
              </a:rPr>
              <a:t>are cost effective and fast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-	They </a:t>
            </a:r>
            <a:r>
              <a:rPr lang="en-US" dirty="0" smtClean="0">
                <a:solidFill>
                  <a:schemeClr val="bg1"/>
                </a:solidFill>
              </a:rPr>
              <a:t>reduce the need for more trusted parties because you can implement smart contracts instead of them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-	Gives </a:t>
            </a:r>
            <a:r>
              <a:rPr lang="en-US" dirty="0" smtClean="0">
                <a:solidFill>
                  <a:schemeClr val="bg1"/>
                </a:solidFill>
              </a:rPr>
              <a:t>options for rights and access management while leveraging the same blockchain technology and reaping its benefits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-	Reduces </a:t>
            </a:r>
            <a:r>
              <a:rPr lang="en-US" dirty="0" smtClean="0">
                <a:solidFill>
                  <a:schemeClr val="bg1"/>
                </a:solidFill>
              </a:rPr>
              <a:t>redundant work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-	Distributed </a:t>
            </a:r>
            <a:r>
              <a:rPr lang="en-US" dirty="0" smtClean="0">
                <a:solidFill>
                  <a:schemeClr val="bg1"/>
                </a:solidFill>
              </a:rPr>
              <a:t>consensus between interested parties becomes fast even though you are geographically segregated.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0" y="1123950"/>
            <a:ext cx="6766500" cy="1712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725" y="1276350"/>
            <a:ext cx="6766500" cy="1567500"/>
          </a:xfrm>
        </p:spPr>
        <p:txBody>
          <a:bodyPr/>
          <a:lstStyle/>
          <a:p>
            <a:pPr fontAlgn="base"/>
            <a:r>
              <a:rPr lang="en-US" dirty="0" smtClean="0"/>
              <a:t>Because of all these, I think different types of blockchain will be used for different type of industries  </a:t>
            </a:r>
            <a:r>
              <a:rPr lang="en-US" dirty="0" smtClean="0"/>
              <a:t>when required</a:t>
            </a:r>
            <a:r>
              <a:rPr lang="en-US" dirty="0" smtClean="0"/>
              <a:t>.</a:t>
            </a:r>
            <a:endParaRPr lang="en-US" dirty="0" smtClean="0"/>
          </a:p>
          <a:p>
            <a:pPr fontAlgn="base"/>
            <a:r>
              <a:rPr lang="en-US" dirty="0" smtClean="0"/>
              <a:t>Where </a:t>
            </a:r>
            <a:r>
              <a:rPr lang="en-US" dirty="0" smtClean="0"/>
              <a:t>we require privacy and control, private &amp; consortium blockchain will be a good option and where we require openness, as well as censorship resistance public blockchains, are a must need.</a:t>
            </a:r>
          </a:p>
          <a:p>
            <a:pPr fontAlgn="base"/>
            <a:r>
              <a:rPr lang="en-US" dirty="0" smtClean="0"/>
              <a:t>And that’s why different people are discussing different use cases of the blockchain tech across various industry verticals.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838200" y="590550"/>
            <a:ext cx="6766500" cy="47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fontAlgn="base"/>
            <a:r>
              <a:rPr lang="en-US" sz="4400" dirty="0" smtClean="0"/>
              <a:t>What is </a:t>
            </a:r>
            <a:r>
              <a:rPr lang="en-US" sz="4400" dirty="0" err="1" smtClean="0">
                <a:solidFill>
                  <a:srgbClr val="FF7401"/>
                </a:solidFill>
              </a:rPr>
              <a:t>BlockChain</a:t>
            </a:r>
            <a:r>
              <a:rPr lang="en-US" sz="4400" dirty="0" smtClean="0">
                <a:solidFill>
                  <a:srgbClr val="FF7401"/>
                </a:solidFill>
              </a:rPr>
              <a:t>..</a:t>
            </a:r>
            <a:endParaRPr lang="en-US" sz="4400" dirty="0">
              <a:solidFill>
                <a:srgbClr val="FF7401"/>
              </a:solidFill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74000" y="1842450"/>
            <a:ext cx="3183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fontAlgn="base">
              <a:buNone/>
            </a:pPr>
            <a:r>
              <a:rPr lang="en-US" sz="1200" dirty="0" smtClean="0"/>
              <a:t>	</a:t>
            </a:r>
            <a:r>
              <a:rPr lang="en-US" sz="1200" dirty="0" smtClean="0"/>
              <a:t>Blockchain technology enables distributed public ledgers that hold immutable data in a secure and encrypted way and ensure that transactions can never be altered. While Bitcoin and other cryptocurrencies are the most popular examples of blockchain </a:t>
            </a:r>
            <a:r>
              <a:rPr lang="en-US" sz="1200" dirty="0" smtClean="0"/>
              <a:t>usage.</a:t>
            </a:r>
            <a:endParaRPr lang="en-US" sz="1200" dirty="0" smtClean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3810000" y="1809750"/>
            <a:ext cx="4038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	</a:t>
            </a:r>
            <a:r>
              <a:rPr lang="en-US" sz="1200" dirty="0" smtClean="0"/>
              <a:t> T</a:t>
            </a:r>
            <a:r>
              <a:rPr lang="en-US" sz="1200" dirty="0" smtClean="0"/>
              <a:t>his </a:t>
            </a:r>
            <a:r>
              <a:rPr lang="en-US" sz="1200" dirty="0" smtClean="0"/>
              <a:t>“distributed ledger technology” </a:t>
            </a:r>
            <a:r>
              <a:rPr lang="en-US" sz="1200" dirty="0" smtClean="0"/>
              <a:t>	(</a:t>
            </a:r>
            <a:r>
              <a:rPr lang="en-US" sz="1200" dirty="0" smtClean="0"/>
              <a:t>DLT) is finding a broad range of </a:t>
            </a:r>
            <a:r>
              <a:rPr lang="en-US" sz="1200" dirty="0" smtClean="0"/>
              <a:t>uses. 	Data </a:t>
            </a:r>
            <a:r>
              <a:rPr lang="en-US" sz="1200" dirty="0" smtClean="0"/>
              <a:t>storage, financial transactions, real </a:t>
            </a:r>
            <a:r>
              <a:rPr lang="en-US" sz="1200" dirty="0" smtClean="0"/>
              <a:t>	estate</a:t>
            </a:r>
            <a:r>
              <a:rPr lang="en-US" sz="1200" dirty="0" smtClean="0"/>
              <a:t>, asset management and many </a:t>
            </a:r>
            <a:r>
              <a:rPr lang="en-US" sz="1200" dirty="0" smtClean="0"/>
              <a:t>	more </a:t>
            </a:r>
            <a:r>
              <a:rPr lang="en-US" sz="1200" dirty="0" smtClean="0"/>
              <a:t>uses are being explored</a:t>
            </a:r>
            <a:r>
              <a:rPr lang="en-US" sz="1200" dirty="0" smtClean="0"/>
              <a:t>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 </a:t>
            </a:r>
            <a:r>
              <a:rPr lang="en-US" sz="1200" dirty="0" smtClean="0"/>
              <a:t>	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	</a:t>
            </a:r>
            <a:r>
              <a:rPr lang="en-US" sz="1200" dirty="0" smtClean="0"/>
              <a:t>Each </a:t>
            </a:r>
            <a:r>
              <a:rPr lang="en-US" sz="1200" dirty="0" smtClean="0"/>
              <a:t>block contains a </a:t>
            </a:r>
            <a:r>
              <a:rPr lang="en-US" sz="1200" dirty="0" smtClean="0"/>
              <a:t>cryptographic 	hash</a:t>
            </a:r>
            <a:r>
              <a:rPr lang="en-US" sz="1200" dirty="0" smtClean="0"/>
              <a:t> of the previous </a:t>
            </a:r>
            <a:r>
              <a:rPr lang="en-US" sz="1200" dirty="0" smtClean="0"/>
              <a:t>lock, a</a:t>
            </a:r>
            <a:r>
              <a:rPr lang="en-US" sz="1200" dirty="0" smtClean="0"/>
              <a:t> </a:t>
            </a:r>
            <a:r>
              <a:rPr lang="en-US" sz="1200" dirty="0" smtClean="0"/>
              <a:t>timespan, 	and </a:t>
            </a:r>
            <a:r>
              <a:rPr lang="en-US" sz="1200" dirty="0" smtClean="0"/>
              <a:t>transaction </a:t>
            </a:r>
            <a:r>
              <a:rPr lang="en-US" sz="1200" dirty="0" smtClean="0"/>
              <a:t>data </a:t>
            </a:r>
            <a:r>
              <a:rPr lang="en-US" sz="1200" dirty="0" smtClean="0"/>
              <a:t>(generally </a:t>
            </a:r>
            <a:r>
              <a:rPr lang="en-US" sz="1200" dirty="0" smtClean="0"/>
              <a:t>	represented </a:t>
            </a:r>
            <a:r>
              <a:rPr lang="en-US" sz="1200" dirty="0" smtClean="0"/>
              <a:t>as a </a:t>
            </a:r>
            <a:r>
              <a:rPr lang="en-US" sz="1200" dirty="0" smtClean="0">
                <a:hlinkClick r:id="rId3" tooltip="Merkle tree"/>
              </a:rPr>
              <a:t>Merkle </a:t>
            </a:r>
            <a:r>
              <a:rPr lang="en-US" sz="1200" dirty="0" smtClean="0">
                <a:hlinkClick r:id="rId3" tooltip="Merkle tree"/>
              </a:rPr>
              <a:t>tree</a:t>
            </a:r>
            <a:r>
              <a:rPr lang="en-US" sz="1200" dirty="0" smtClean="0"/>
              <a:t>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200" dirty="0" smtClean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2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4294967295"/>
          </p:nvPr>
        </p:nvSpPr>
        <p:spPr>
          <a:xfrm>
            <a:off x="-2362200" y="5143500"/>
            <a:ext cx="6765925" cy="5492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ctrTitle" idx="4294967295"/>
          </p:nvPr>
        </p:nvSpPr>
        <p:spPr>
          <a:xfrm>
            <a:off x="990600" y="1657350"/>
            <a:ext cx="6765925" cy="11604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chemeClr val="accent6"/>
                </a:solidFill>
              </a:rPr>
              <a:t>Thank </a:t>
            </a:r>
            <a:br>
              <a:rPr lang="en" sz="7200" dirty="0" smtClean="0">
                <a:solidFill>
                  <a:schemeClr val="accent6"/>
                </a:solidFill>
              </a:rPr>
            </a:br>
            <a:r>
              <a:rPr lang="en" sz="7200" dirty="0" smtClean="0">
                <a:solidFill>
                  <a:schemeClr val="bg1"/>
                </a:solidFill>
              </a:rPr>
              <a:t>You..</a:t>
            </a:r>
            <a:endParaRPr sz="7200">
              <a:solidFill>
                <a:schemeClr val="bg1"/>
              </a:solidFill>
            </a:endParaRPr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4294967295"/>
          </p:nvPr>
        </p:nvSpPr>
        <p:spPr>
          <a:xfrm>
            <a:off x="0" y="3411538"/>
            <a:ext cx="6765925" cy="7842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22"/>
          <p:cNvGrpSpPr/>
          <p:nvPr/>
        </p:nvGrpSpPr>
        <p:grpSpPr>
          <a:xfrm rot="978695">
            <a:off x="5259028" y="551564"/>
            <a:ext cx="1828987" cy="1828931"/>
            <a:chOff x="6643075" y="3664250"/>
            <a:chExt cx="407950" cy="407975"/>
          </a:xfrm>
        </p:grpSpPr>
        <p:sp>
          <p:nvSpPr>
            <p:cNvPr id="113" name="Google Shape;113;p22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22"/>
          <p:cNvGrpSpPr/>
          <p:nvPr/>
        </p:nvGrpSpPr>
        <p:grpSpPr>
          <a:xfrm rot="391303">
            <a:off x="4900829" y="2376230"/>
            <a:ext cx="751973" cy="751930"/>
            <a:chOff x="576250" y="4319400"/>
            <a:chExt cx="442075" cy="442050"/>
          </a:xfrm>
        </p:grpSpPr>
        <p:sp>
          <p:nvSpPr>
            <p:cNvPr id="116" name="Google Shape;116;p22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22"/>
          <p:cNvSpPr/>
          <p:nvPr/>
        </p:nvSpPr>
        <p:spPr>
          <a:xfrm rot="978736">
            <a:off x="4816697" y="1007455"/>
            <a:ext cx="285894" cy="27298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 rot="3675659">
            <a:off x="6374135" y="2554919"/>
            <a:ext cx="311555" cy="29746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 rot="978569">
            <a:off x="6799133" y="2375170"/>
            <a:ext cx="173823" cy="1660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 rot="2257894">
            <a:off x="4362453" y="1834001"/>
            <a:ext cx="173805" cy="16604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14350"/>
            <a:ext cx="6766500" cy="1567500"/>
          </a:xfrm>
        </p:spPr>
        <p:txBody>
          <a:bodyPr/>
          <a:lstStyle/>
          <a:p>
            <a:r>
              <a:rPr lang="en" dirty="0" smtClean="0">
                <a:solidFill>
                  <a:schemeClr val="bg1"/>
                </a:solidFill>
              </a:rPr>
              <a:t>Types of</a:t>
            </a:r>
            <a:r>
              <a:rPr lang="en" dirty="0" smtClean="0">
                <a:solidFill>
                  <a:schemeClr val="accent6"/>
                </a:solidFill>
              </a:rPr>
              <a:t> </a:t>
            </a:r>
            <a:br>
              <a:rPr lang="en" dirty="0" smtClean="0">
                <a:solidFill>
                  <a:schemeClr val="accent6"/>
                </a:solidFill>
              </a:rPr>
            </a:br>
            <a:r>
              <a:rPr lang="en" dirty="0" smtClean="0">
                <a:solidFill>
                  <a:schemeClr val="accent6"/>
                </a:solidFill>
              </a:rPr>
              <a:t>BlockChain!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1.	</a:t>
            </a:r>
            <a:r>
              <a:rPr lang="en-US" dirty="0" smtClean="0"/>
              <a:t> Public Blockchain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14350"/>
            <a:ext cx="6766500" cy="1567500"/>
          </a:xfrm>
        </p:spPr>
        <p:txBody>
          <a:bodyPr/>
          <a:lstStyle/>
          <a:p>
            <a:r>
              <a:rPr lang="en" dirty="0" smtClean="0">
                <a:solidFill>
                  <a:schemeClr val="bg1"/>
                </a:solidFill>
              </a:rPr>
              <a:t>Types of</a:t>
            </a:r>
            <a:r>
              <a:rPr lang="en" dirty="0" smtClean="0">
                <a:solidFill>
                  <a:schemeClr val="accent6"/>
                </a:solidFill>
              </a:rPr>
              <a:t> </a:t>
            </a:r>
            <a:br>
              <a:rPr lang="en" dirty="0" smtClean="0">
                <a:solidFill>
                  <a:schemeClr val="accent6"/>
                </a:solidFill>
              </a:rPr>
            </a:br>
            <a:r>
              <a:rPr lang="en" dirty="0" smtClean="0">
                <a:solidFill>
                  <a:schemeClr val="accent6"/>
                </a:solidFill>
              </a:rPr>
              <a:t>BlockChain!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1.	</a:t>
            </a:r>
            <a:r>
              <a:rPr lang="en-US" dirty="0" smtClean="0"/>
              <a:t> Public </a:t>
            </a:r>
            <a:r>
              <a:rPr lang="en-US" dirty="0" smtClean="0"/>
              <a:t>Blockchain</a:t>
            </a:r>
          </a:p>
          <a:p>
            <a:pPr algn="ctr"/>
            <a:r>
              <a:rPr lang="en-US" dirty="0" smtClean="0"/>
              <a:t>2.	</a:t>
            </a:r>
            <a:r>
              <a:rPr lang="en-US" dirty="0" smtClean="0"/>
              <a:t> Private Blockchain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14350"/>
            <a:ext cx="6766500" cy="1567500"/>
          </a:xfrm>
        </p:spPr>
        <p:txBody>
          <a:bodyPr/>
          <a:lstStyle/>
          <a:p>
            <a:r>
              <a:rPr lang="en" dirty="0" smtClean="0">
                <a:solidFill>
                  <a:schemeClr val="bg1"/>
                </a:solidFill>
              </a:rPr>
              <a:t>Types of</a:t>
            </a:r>
            <a:r>
              <a:rPr lang="en" dirty="0" smtClean="0">
                <a:solidFill>
                  <a:schemeClr val="accent6"/>
                </a:solidFill>
              </a:rPr>
              <a:t> </a:t>
            </a:r>
            <a:br>
              <a:rPr lang="en" dirty="0" smtClean="0">
                <a:solidFill>
                  <a:schemeClr val="accent6"/>
                </a:solidFill>
              </a:rPr>
            </a:br>
            <a:r>
              <a:rPr lang="en" dirty="0" smtClean="0">
                <a:solidFill>
                  <a:schemeClr val="accent6"/>
                </a:solidFill>
              </a:rPr>
              <a:t>BlockChain!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1.	</a:t>
            </a:r>
            <a:r>
              <a:rPr lang="en-US" dirty="0" smtClean="0"/>
              <a:t> Public </a:t>
            </a:r>
            <a:r>
              <a:rPr lang="en-US" dirty="0" smtClean="0"/>
              <a:t>Blockchain</a:t>
            </a:r>
          </a:p>
          <a:p>
            <a:pPr algn="ctr"/>
            <a:r>
              <a:rPr lang="en-US" dirty="0" smtClean="0"/>
              <a:t>2.	</a:t>
            </a:r>
            <a:r>
              <a:rPr lang="en-US" dirty="0" smtClean="0"/>
              <a:t> Private </a:t>
            </a:r>
            <a:r>
              <a:rPr lang="en-US" dirty="0" smtClean="0"/>
              <a:t>Blockchain</a:t>
            </a:r>
          </a:p>
          <a:p>
            <a:pPr algn="ctr"/>
            <a:r>
              <a:rPr lang="en-US" dirty="0" smtClean="0"/>
              <a:t>3.	</a:t>
            </a:r>
            <a:r>
              <a:rPr lang="en-US" dirty="0" smtClean="0"/>
              <a:t> </a:t>
            </a:r>
            <a:r>
              <a:rPr lang="en-US" dirty="0" smtClean="0"/>
              <a:t>Consortium </a:t>
            </a:r>
            <a:r>
              <a:rPr lang="en-US" dirty="0" smtClean="0"/>
              <a:t>or Federated Blockchain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838200" y="438150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Public </a:t>
            </a:r>
            <a:br>
              <a:rPr lang="en" dirty="0" smtClean="0"/>
            </a:br>
            <a:r>
              <a:rPr lang="en" dirty="0" smtClean="0">
                <a:solidFill>
                  <a:srgbClr val="FF7401"/>
                </a:solidFill>
              </a:rPr>
              <a:t>BlockChain..</a:t>
            </a:r>
            <a:endParaRPr>
              <a:solidFill>
                <a:srgbClr val="FF7401"/>
              </a:solidFill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smtClean="0"/>
              <a:t>A public blockchain as its name suggests is the blockchain of the public, meaning a kind of blockchain which </a:t>
            </a:r>
            <a:r>
              <a:rPr lang="en-US" dirty="0" smtClean="0"/>
              <a:t>is-</a:t>
            </a:r>
          </a:p>
          <a:p>
            <a:pPr lvl="0">
              <a:buNone/>
            </a:pPr>
            <a:r>
              <a:rPr lang="en-US" b="1" i="1" dirty="0" smtClean="0"/>
              <a:t>	</a:t>
            </a:r>
            <a:endParaRPr lang="en-US" b="1" i="1" dirty="0" smtClean="0"/>
          </a:p>
          <a:p>
            <a:pPr lvl="0" algn="ctr">
              <a:buNone/>
            </a:pPr>
            <a:r>
              <a:rPr lang="en-US" b="1" i="1" dirty="0" smtClean="0"/>
              <a:t>‘ </a:t>
            </a:r>
            <a:r>
              <a:rPr lang="en-US" b="1" i="1" dirty="0" smtClean="0"/>
              <a:t>for the people, by the people and of the people’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838200" y="438150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Private </a:t>
            </a:r>
            <a:br>
              <a:rPr lang="en" dirty="0" smtClean="0"/>
            </a:br>
            <a:r>
              <a:rPr lang="en" dirty="0" smtClean="0">
                <a:solidFill>
                  <a:srgbClr val="FF7401"/>
                </a:solidFill>
              </a:rPr>
              <a:t>BlockChain..</a:t>
            </a:r>
            <a:endParaRPr>
              <a:solidFill>
                <a:srgbClr val="FF7401"/>
              </a:solidFill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smtClean="0"/>
              <a:t>Private blockchain as its name suggests is a private property of an individual or an organization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Unlike public blockchain here there is an in charge who looks after of important things such as read/write or whom to selectively give access to read or vice versa.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pic>
        <p:nvPicPr>
          <p:cNvPr id="4" name="Picture 3" descr="bc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42950"/>
            <a:ext cx="6751045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pic>
        <p:nvPicPr>
          <p:cNvPr id="3" name="Picture 2" descr="differencepppppp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14350"/>
            <a:ext cx="8458200" cy="4210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347</Words>
  <PresentationFormat>On-screen Show (16:9)</PresentationFormat>
  <Paragraphs>84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DM Serif Display</vt:lpstr>
      <vt:lpstr>Montserrat Light</vt:lpstr>
      <vt:lpstr>Calibri</vt:lpstr>
      <vt:lpstr>Mutius template</vt:lpstr>
      <vt:lpstr>Types of BlockChain..</vt:lpstr>
      <vt:lpstr>What is BlockChain..</vt:lpstr>
      <vt:lpstr>Types of  BlockChain!</vt:lpstr>
      <vt:lpstr>Types of  BlockChain!</vt:lpstr>
      <vt:lpstr>Types of  BlockChain!</vt:lpstr>
      <vt:lpstr>Public  BlockChain..</vt:lpstr>
      <vt:lpstr>Private  BlockChain..</vt:lpstr>
      <vt:lpstr>Slide 8</vt:lpstr>
      <vt:lpstr>Slide 9</vt:lpstr>
      <vt:lpstr>Consortium  BlockChain..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Thank  You..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BlockChain..</dc:title>
  <dc:creator>HP</dc:creator>
  <cp:lastModifiedBy>HP</cp:lastModifiedBy>
  <cp:revision>14</cp:revision>
  <dcterms:modified xsi:type="dcterms:W3CDTF">2020-02-21T10:19:25Z</dcterms:modified>
</cp:coreProperties>
</file>