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347" r:id="rId4"/>
    <p:sldId id="257" r:id="rId5"/>
    <p:sldId id="351" r:id="rId6"/>
    <p:sldId id="328" r:id="rId7"/>
    <p:sldId id="350" r:id="rId8"/>
    <p:sldId id="30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821" autoAdjust="0"/>
    <p:restoredTop sz="94660" autoAdjust="0"/>
  </p:normalViewPr>
  <p:slideViewPr>
    <p:cSldViewPr snapToGrid="0" showGuides="1">
      <p:cViewPr varScale="1">
        <p:scale>
          <a:sx n="91" d="100"/>
          <a:sy n="91" d="100"/>
        </p:scale>
        <p:origin x="-690" y="-114"/>
      </p:cViewPr>
      <p:guideLst>
        <p:guide orient="horz" pos="2208"/>
        <p:guide pos="3840"/>
      </p:guideLst>
    </p:cSldViewPr>
  </p:slideViewPr>
  <p:outlineViewPr>
    <p:cViewPr>
      <p:scale>
        <a:sx n="33" d="100"/>
        <a:sy n="33" d="100"/>
      </p:scale>
      <p:origin x="0" y="32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202851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5554FB4E-E79F-4FCD-B373-1990A7E51642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-1" y="0"/>
            <a:ext cx="10203255" cy="6858000"/>
          </a:xfrm>
          <a:custGeom>
            <a:avLst/>
            <a:gdLst>
              <a:gd name="connsiteX0" fmla="*/ 0 w 8908610"/>
              <a:gd name="connsiteY0" fmla="*/ 0 h 6858000"/>
              <a:gd name="connsiteX1" fmla="*/ 8908610 w 8908610"/>
              <a:gd name="connsiteY1" fmla="*/ 0 h 6858000"/>
              <a:gd name="connsiteX2" fmla="*/ 8908610 w 8908610"/>
              <a:gd name="connsiteY2" fmla="*/ 6858000 h 6858000"/>
              <a:gd name="connsiteX3" fmla="*/ 0 w 8908610"/>
              <a:gd name="connsiteY3" fmla="*/ 6858000 h 6858000"/>
              <a:gd name="connsiteX4" fmla="*/ 0 w 8908610"/>
              <a:gd name="connsiteY4" fmla="*/ 0 h 6858000"/>
              <a:gd name="connsiteX0" fmla="*/ 0 w 8908610"/>
              <a:gd name="connsiteY0" fmla="*/ 0 h 6858000"/>
              <a:gd name="connsiteX1" fmla="*/ 4725909 w 8908610"/>
              <a:gd name="connsiteY1" fmla="*/ 0 h 6858000"/>
              <a:gd name="connsiteX2" fmla="*/ 8908610 w 8908610"/>
              <a:gd name="connsiteY2" fmla="*/ 6858000 h 6858000"/>
              <a:gd name="connsiteX3" fmla="*/ 0 w 8908610"/>
              <a:gd name="connsiteY3" fmla="*/ 6858000 h 6858000"/>
              <a:gd name="connsiteX4" fmla="*/ 0 w 8908610"/>
              <a:gd name="connsiteY4" fmla="*/ 0 h 6858000"/>
              <a:gd name="connsiteX0" fmla="*/ 0 w 8908610"/>
              <a:gd name="connsiteY0" fmla="*/ 0 h 6858000"/>
              <a:gd name="connsiteX1" fmla="*/ 4330673 w 8908610"/>
              <a:gd name="connsiteY1" fmla="*/ 0 h 6858000"/>
              <a:gd name="connsiteX2" fmla="*/ 8908610 w 8908610"/>
              <a:gd name="connsiteY2" fmla="*/ 6858000 h 6858000"/>
              <a:gd name="connsiteX3" fmla="*/ 0 w 8908610"/>
              <a:gd name="connsiteY3" fmla="*/ 6858000 h 6858000"/>
              <a:gd name="connsiteX4" fmla="*/ 0 w 890861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08610" h="6858000">
                <a:moveTo>
                  <a:pt x="0" y="0"/>
                </a:moveTo>
                <a:lnTo>
                  <a:pt x="4330673" y="0"/>
                </a:lnTo>
                <a:lnTo>
                  <a:pt x="890861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4557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74830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279604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2446392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xmlns="" val="313676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9965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97836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1512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21DB724-9006-424E-A191-C08CB17EE2CA}"/>
              </a:ext>
            </a:extLst>
          </p:cNvPr>
          <p:cNvSpPr/>
          <p:nvPr userDrawn="1"/>
        </p:nvSpPr>
        <p:spPr>
          <a:xfrm>
            <a:off x="462336" y="315931"/>
            <a:ext cx="3113070" cy="62261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13FB2FD4-D355-49C8-B7E0-BC49131F2FEA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82645" y="553565"/>
            <a:ext cx="2672453" cy="2405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4BAF68A-9D51-4222-8013-E9B5F82098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000903"/>
            <a:ext cx="11600704" cy="1140891"/>
          </a:xfrm>
          <a:prstGeom prst="rect">
            <a:avLst/>
          </a:prstGeom>
        </p:spPr>
      </p:pic>
      <p:pic>
        <p:nvPicPr>
          <p:cNvPr id="3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xmlns="" id="{1C4F8B41-3F98-4240-8891-4ADABC669A4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253"/>
          <a:stretch/>
        </p:blipFill>
        <p:spPr bwMode="auto">
          <a:xfrm flipH="1">
            <a:off x="8509450" y="2348880"/>
            <a:ext cx="3683812" cy="450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88CB46E1-8EB0-4782-9CDE-623B6BC6877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898129" y="2735416"/>
            <a:ext cx="1672517" cy="2613110"/>
          </a:xfrm>
          <a:custGeom>
            <a:avLst/>
            <a:gdLst>
              <a:gd name="connsiteX0" fmla="*/ 0 w 1296000"/>
              <a:gd name="connsiteY0" fmla="*/ 0 h 2700000"/>
              <a:gd name="connsiteX1" fmla="*/ 1296000 w 1296000"/>
              <a:gd name="connsiteY1" fmla="*/ 0 h 2700000"/>
              <a:gd name="connsiteX2" fmla="*/ 1296000 w 1296000"/>
              <a:gd name="connsiteY2" fmla="*/ 2700000 h 2700000"/>
              <a:gd name="connsiteX3" fmla="*/ 0 w 1296000"/>
              <a:gd name="connsiteY3" fmla="*/ 2700000 h 2700000"/>
              <a:gd name="connsiteX4" fmla="*/ 0 w 1296000"/>
              <a:gd name="connsiteY4" fmla="*/ 0 h 2700000"/>
              <a:gd name="connsiteX0" fmla="*/ 0 w 1436677"/>
              <a:gd name="connsiteY0" fmla="*/ 0 h 2745513"/>
              <a:gd name="connsiteX1" fmla="*/ 1436677 w 1436677"/>
              <a:gd name="connsiteY1" fmla="*/ 45513 h 2745513"/>
              <a:gd name="connsiteX2" fmla="*/ 1436677 w 1436677"/>
              <a:gd name="connsiteY2" fmla="*/ 2745513 h 2745513"/>
              <a:gd name="connsiteX3" fmla="*/ 140677 w 1436677"/>
              <a:gd name="connsiteY3" fmla="*/ 2745513 h 2745513"/>
              <a:gd name="connsiteX4" fmla="*/ 0 w 1436677"/>
              <a:gd name="connsiteY4" fmla="*/ 0 h 2745513"/>
              <a:gd name="connsiteX0" fmla="*/ 0 w 1453227"/>
              <a:gd name="connsiteY0" fmla="*/ 0 h 2745513"/>
              <a:gd name="connsiteX1" fmla="*/ 1453227 w 1453227"/>
              <a:gd name="connsiteY1" fmla="*/ 45513 h 2745513"/>
              <a:gd name="connsiteX2" fmla="*/ 1453227 w 1453227"/>
              <a:gd name="connsiteY2" fmla="*/ 2745513 h 2745513"/>
              <a:gd name="connsiteX3" fmla="*/ 157227 w 1453227"/>
              <a:gd name="connsiteY3" fmla="*/ 2745513 h 2745513"/>
              <a:gd name="connsiteX4" fmla="*/ 0 w 1453227"/>
              <a:gd name="connsiteY4" fmla="*/ 0 h 2745513"/>
              <a:gd name="connsiteX0" fmla="*/ 0 w 1523565"/>
              <a:gd name="connsiteY0" fmla="*/ 0 h 2745513"/>
              <a:gd name="connsiteX1" fmla="*/ 1523565 w 1523565"/>
              <a:gd name="connsiteY1" fmla="*/ 16550 h 2745513"/>
              <a:gd name="connsiteX2" fmla="*/ 1453227 w 1523565"/>
              <a:gd name="connsiteY2" fmla="*/ 2745513 h 2745513"/>
              <a:gd name="connsiteX3" fmla="*/ 157227 w 1523565"/>
              <a:gd name="connsiteY3" fmla="*/ 2745513 h 2745513"/>
              <a:gd name="connsiteX4" fmla="*/ 0 w 1523565"/>
              <a:gd name="connsiteY4" fmla="*/ 0 h 2745513"/>
              <a:gd name="connsiteX0" fmla="*/ 0 w 1672517"/>
              <a:gd name="connsiteY0" fmla="*/ 0 h 2745513"/>
              <a:gd name="connsiteX1" fmla="*/ 1523565 w 1672517"/>
              <a:gd name="connsiteY1" fmla="*/ 16550 h 2745513"/>
              <a:gd name="connsiteX2" fmla="*/ 1672517 w 1672517"/>
              <a:gd name="connsiteY2" fmla="*/ 2580011 h 2745513"/>
              <a:gd name="connsiteX3" fmla="*/ 157227 w 1672517"/>
              <a:gd name="connsiteY3" fmla="*/ 2745513 h 2745513"/>
              <a:gd name="connsiteX4" fmla="*/ 0 w 1672517"/>
              <a:gd name="connsiteY4" fmla="*/ 0 h 2745513"/>
              <a:gd name="connsiteX0" fmla="*/ 0 w 1672517"/>
              <a:gd name="connsiteY0" fmla="*/ 0 h 2580011"/>
              <a:gd name="connsiteX1" fmla="*/ 1523565 w 1672517"/>
              <a:gd name="connsiteY1" fmla="*/ 16550 h 2580011"/>
              <a:gd name="connsiteX2" fmla="*/ 1672517 w 1672517"/>
              <a:gd name="connsiteY2" fmla="*/ 2580011 h 2580011"/>
              <a:gd name="connsiteX3" fmla="*/ 165502 w 1672517"/>
              <a:gd name="connsiteY3" fmla="*/ 2563460 h 2580011"/>
              <a:gd name="connsiteX4" fmla="*/ 0 w 1672517"/>
              <a:gd name="connsiteY4" fmla="*/ 0 h 2580011"/>
              <a:gd name="connsiteX0" fmla="*/ 0 w 1672517"/>
              <a:gd name="connsiteY0" fmla="*/ 0 h 2604835"/>
              <a:gd name="connsiteX1" fmla="*/ 1523565 w 1672517"/>
              <a:gd name="connsiteY1" fmla="*/ 16550 h 2604835"/>
              <a:gd name="connsiteX2" fmla="*/ 1672517 w 1672517"/>
              <a:gd name="connsiteY2" fmla="*/ 2580011 h 2604835"/>
              <a:gd name="connsiteX3" fmla="*/ 161364 w 1672517"/>
              <a:gd name="connsiteY3" fmla="*/ 2604835 h 2604835"/>
              <a:gd name="connsiteX4" fmla="*/ 0 w 1672517"/>
              <a:gd name="connsiteY4" fmla="*/ 0 h 2604835"/>
              <a:gd name="connsiteX0" fmla="*/ 0 w 1672517"/>
              <a:gd name="connsiteY0" fmla="*/ 0 h 2613110"/>
              <a:gd name="connsiteX1" fmla="*/ 1523565 w 1672517"/>
              <a:gd name="connsiteY1" fmla="*/ 16550 h 2613110"/>
              <a:gd name="connsiteX2" fmla="*/ 1672517 w 1672517"/>
              <a:gd name="connsiteY2" fmla="*/ 2580011 h 2613110"/>
              <a:gd name="connsiteX3" fmla="*/ 161364 w 1672517"/>
              <a:gd name="connsiteY3" fmla="*/ 2613110 h 2613110"/>
              <a:gd name="connsiteX4" fmla="*/ 0 w 1672517"/>
              <a:gd name="connsiteY4" fmla="*/ 0 h 261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517" h="2613110">
                <a:moveTo>
                  <a:pt x="0" y="0"/>
                </a:moveTo>
                <a:lnTo>
                  <a:pt x="1523565" y="16550"/>
                </a:lnTo>
                <a:lnTo>
                  <a:pt x="1672517" y="2580011"/>
                </a:lnTo>
                <a:lnTo>
                  <a:pt x="161364" y="26131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388CF590-A7AC-47AA-9D77-5FF843A9CE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383329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98" r:id="rId4"/>
    <p:sldLayoutId id="2147483676" r:id="rId5"/>
    <p:sldLayoutId id="2147483677" r:id="rId6"/>
    <p:sldLayoutId id="2147483678" r:id="rId7"/>
    <p:sldLayoutId id="2147483680" r:id="rId8"/>
    <p:sldLayoutId id="2147483682" r:id="rId9"/>
    <p:sldLayoutId id="2147483684" r:id="rId10"/>
    <p:sldLayoutId id="2147483687" r:id="rId11"/>
    <p:sldLayoutId id="2147483688" r:id="rId12"/>
    <p:sldLayoutId id="2147483671" r:id="rId13"/>
    <p:sldLayoutId id="214748367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F82C53E-6891-4695-A1B4-3BB471D7FA35}"/>
              </a:ext>
            </a:extLst>
          </p:cNvPr>
          <p:cNvSpPr txBox="1"/>
          <p:nvPr/>
        </p:nvSpPr>
        <p:spPr>
          <a:xfrm>
            <a:off x="4046484" y="1027190"/>
            <a:ext cx="8092966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6600" b="1" dirty="0" smtClean="0">
                <a:solidFill>
                  <a:schemeClr val="accent1"/>
                </a:solidFill>
                <a:latin typeface="+mj-lt"/>
              </a:rPr>
              <a:t>ONLINE CLASSES </a:t>
            </a:r>
          </a:p>
          <a:p>
            <a:pPr algn="r"/>
            <a:endParaRPr lang="ko-KR" altLang="en-US" sz="5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6" name="TextBox 15">
            <a:hlinkClick r:id="rId2"/>
            <a:extLst>
              <a:ext uri="{FF2B5EF4-FFF2-40B4-BE49-F238E27FC236}">
                <a16:creationId xmlns:a16="http://schemas.microsoft.com/office/drawing/2014/main" xmlns="" id="{CF639353-2FBF-45AF-BF9B-02441FCB654D}"/>
              </a:ext>
            </a:extLst>
          </p:cNvPr>
          <p:cNvSpPr txBox="1"/>
          <p:nvPr/>
        </p:nvSpPr>
        <p:spPr>
          <a:xfrm>
            <a:off x="6781606" y="6611779"/>
            <a:ext cx="5096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85186" y="2375338"/>
            <a:ext cx="53287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 smtClean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Pros and Cons</a:t>
            </a:r>
            <a:endParaRPr lang="en-US" sz="66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61739" y="5339255"/>
            <a:ext cx="3930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C000"/>
                </a:solidFill>
              </a:rPr>
              <a:t>MADE BY: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BHANU PRATAP SINGH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9-E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804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CF5BDA4-10C7-46A6-AC30-523A3FC438AC}"/>
              </a:ext>
            </a:extLst>
          </p:cNvPr>
          <p:cNvSpPr txBox="1"/>
          <p:nvPr/>
        </p:nvSpPr>
        <p:spPr>
          <a:xfrm>
            <a:off x="4734560" y="731520"/>
            <a:ext cx="713465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What is </a:t>
            </a:r>
            <a:r>
              <a:rPr lang="en-US" altLang="ko-KR" sz="4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E-Learning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5990" y="1934610"/>
            <a:ext cx="57596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5"/>
              </a:spcBef>
              <a:buFont typeface="Wingdings" pitchFamily="2" charset="2"/>
              <a:buChar char="v"/>
            </a:pPr>
            <a:r>
              <a:rPr lang="en-US" sz="3200" dirty="0" smtClean="0">
                <a:solidFill>
                  <a:schemeClr val="bg1"/>
                </a:solidFill>
                <a:latin typeface="Bahnschrift SemiLight" pitchFamily="34" charset="0"/>
              </a:rPr>
              <a:t>E- </a:t>
            </a:r>
            <a:r>
              <a:rPr lang="en-US" sz="3200" dirty="0" smtClean="0">
                <a:solidFill>
                  <a:schemeClr val="bg1"/>
                </a:solidFill>
                <a:latin typeface="Bahnschrift SemiLight" pitchFamily="34" charset="0"/>
              </a:rPr>
              <a:t>learning can encompass a wide variety of online initiatives. </a:t>
            </a:r>
            <a:r>
              <a:rPr lang="en-US" sz="3200" dirty="0" smtClean="0">
                <a:solidFill>
                  <a:schemeClr val="bg1"/>
                </a:solidFill>
                <a:latin typeface="Bahnschrift SemiLight" pitchFamily="34" charset="0"/>
              </a:rPr>
              <a:t>A </a:t>
            </a:r>
            <a:r>
              <a:rPr lang="en-US" sz="3200" dirty="0" smtClean="0">
                <a:solidFill>
                  <a:schemeClr val="bg1"/>
                </a:solidFill>
                <a:latin typeface="Bahnschrift SemiLight" pitchFamily="34" charset="0"/>
              </a:rPr>
              <a:t>good, broad way to think about e-learning is as the use of electronic devices (computers, tablets, or phones) to deliver educational or training content to learners.</a:t>
            </a:r>
            <a:endParaRPr lang="en-US" sz="3200" dirty="0">
              <a:solidFill>
                <a:schemeClr val="bg1"/>
              </a:solidFill>
              <a:latin typeface="Bahnschrift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111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CF5BDA4-10C7-46A6-AC30-523A3FC438AC}"/>
              </a:ext>
            </a:extLst>
          </p:cNvPr>
          <p:cNvSpPr txBox="1"/>
          <p:nvPr/>
        </p:nvSpPr>
        <p:spPr>
          <a:xfrm>
            <a:off x="772160" y="467360"/>
            <a:ext cx="1087353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E-Learning vs. </a:t>
            </a:r>
            <a:r>
              <a:rPr lang="en-US" altLang="ko-KR" sz="4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Classroom Learning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68160" y="1348800"/>
            <a:ext cx="49987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 E-learning </a:t>
            </a:r>
            <a:r>
              <a:rPr lang="en-US" sz="2800" dirty="0" smtClean="0">
                <a:solidFill>
                  <a:schemeClr val="bg1"/>
                </a:solidFill>
              </a:rPr>
              <a:t>Vs classroom learning is similar to cell phones Vs pay phones at the call cabins.  Cell phones allow you to communicate any time and usually anywhere, by having a properly configured phone.  E-Learning allows you to learn anywhere and usually at any time, by having a properly configured computer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8676" name="AutoShape 4" descr="How does eLearning compare with classroom training for Health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8678" name="Picture 6" descr="How does eLearning compare with classroom training for Health ..."/>
          <p:cNvPicPr>
            <a:picLocks noChangeAspect="1" noChangeArrowheads="1"/>
          </p:cNvPicPr>
          <p:nvPr/>
        </p:nvPicPr>
        <p:blipFill>
          <a:blip r:embed="rId2"/>
          <a:srcRect l="7528" t="7940" r="9210" b="6655"/>
          <a:stretch>
            <a:fillRect/>
          </a:stretch>
        </p:blipFill>
        <p:spPr bwMode="auto">
          <a:xfrm>
            <a:off x="284480" y="1625600"/>
            <a:ext cx="6482080" cy="48564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1111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97205" y="95885"/>
            <a:ext cx="11572875" cy="723900"/>
          </a:xfrm>
          <a:prstGeom prst="rect">
            <a:avLst/>
          </a:prstGeom>
        </p:spPr>
        <p:txBody>
          <a:bodyPr/>
          <a:lstStyle/>
          <a:p>
            <a:pPr algn="ctr">
              <a:buNone/>
            </a:pPr>
            <a:r>
              <a:rPr lang="en-US" altLang="ko-KR" sz="6000" b="1" spc="600" dirty="0" smtClean="0">
                <a:solidFill>
                  <a:schemeClr val="accent1"/>
                </a:solidFill>
                <a:cs typeface="Arial" pitchFamily="34" charset="0"/>
              </a:rPr>
              <a:t>Pros </a:t>
            </a:r>
            <a:r>
              <a:rPr lang="en-US" altLang="ko-KR" sz="6000" b="1" spc="600" dirty="0" smtClean="0">
                <a:solidFill>
                  <a:schemeClr val="accent1"/>
                </a:solidFill>
                <a:cs typeface="Arial" pitchFamily="34" charset="0"/>
              </a:rPr>
              <a:t>of </a:t>
            </a:r>
            <a:r>
              <a:rPr lang="en-US" altLang="ko-KR" sz="6000" b="1" spc="600" dirty="0" smtClean="0">
                <a:solidFill>
                  <a:schemeClr val="bg1"/>
                </a:solidFill>
                <a:cs typeface="Arial" pitchFamily="34" charset="0"/>
              </a:rPr>
              <a:t>Online Classes</a:t>
            </a:r>
            <a:endParaRPr lang="ko-KR" altLang="en-US" sz="6000" b="1" spc="600" dirty="0" smtClean="0">
              <a:solidFill>
                <a:schemeClr val="bg1"/>
              </a:solidFill>
              <a:cs typeface="Arial" pitchFamily="34" charset="0"/>
            </a:endParaRPr>
          </a:p>
          <a:p>
            <a:pPr>
              <a:buNone/>
            </a:pPr>
            <a:endParaRPr lang="en-US" sz="6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629D12B-0C0B-4FB6-961A-F252747383B1}"/>
              </a:ext>
            </a:extLst>
          </p:cNvPr>
          <p:cNvSpPr txBox="1"/>
          <p:nvPr/>
        </p:nvSpPr>
        <p:spPr>
          <a:xfrm>
            <a:off x="8514080" y="1347014"/>
            <a:ext cx="373888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500" dirty="0" smtClean="0">
                <a:solidFill>
                  <a:schemeClr val="bg1"/>
                </a:solidFill>
              </a:rPr>
              <a:t> </a:t>
            </a:r>
            <a:r>
              <a:rPr lang="en-US" sz="2500" dirty="0" smtClean="0">
                <a:solidFill>
                  <a:schemeClr val="bg1"/>
                </a:solidFill>
              </a:rPr>
              <a:t> </a:t>
            </a:r>
            <a:r>
              <a:rPr lang="en-US" sz="2500" dirty="0" smtClean="0">
                <a:solidFill>
                  <a:schemeClr val="bg1"/>
                </a:solidFill>
              </a:rPr>
              <a:t>It provides a consistent </a:t>
            </a:r>
            <a:r>
              <a:rPr lang="en-US" sz="2500" dirty="0" smtClean="0">
                <a:solidFill>
                  <a:schemeClr val="bg1"/>
                </a:solidFill>
              </a:rPr>
              <a:t>message</a:t>
            </a:r>
          </a:p>
          <a:p>
            <a:pPr>
              <a:buFont typeface="Wingdings" pitchFamily="2" charset="2"/>
              <a:buChar char="v"/>
            </a:pPr>
            <a:r>
              <a:rPr lang="en-US" sz="2500" dirty="0" smtClean="0">
                <a:solidFill>
                  <a:schemeClr val="bg1"/>
                </a:solidFill>
              </a:rPr>
              <a:t> </a:t>
            </a:r>
            <a:r>
              <a:rPr lang="en-US" sz="2500" dirty="0" smtClean="0">
                <a:solidFill>
                  <a:schemeClr val="bg1"/>
                </a:solidFill>
              </a:rPr>
              <a:t>Enhances computer and Internet skills </a:t>
            </a:r>
            <a:endParaRPr lang="en-US" sz="25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500" dirty="0" smtClean="0">
                <a:solidFill>
                  <a:schemeClr val="bg1"/>
                </a:solidFill>
              </a:rPr>
              <a:t> </a:t>
            </a:r>
            <a:r>
              <a:rPr lang="en-US" sz="2500" dirty="0" smtClean="0">
                <a:solidFill>
                  <a:schemeClr val="bg1"/>
                </a:solidFill>
              </a:rPr>
              <a:t>Travel time and associated costs are reduced or eliminated </a:t>
            </a:r>
            <a:endParaRPr lang="en-US" sz="25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500" dirty="0" smtClean="0">
                <a:solidFill>
                  <a:schemeClr val="bg1"/>
                </a:solidFill>
              </a:rPr>
              <a:t> </a:t>
            </a:r>
            <a:r>
              <a:rPr lang="en-US" sz="2500" dirty="0" smtClean="0">
                <a:solidFill>
                  <a:schemeClr val="bg1"/>
                </a:solidFill>
              </a:rPr>
              <a:t>Inexpensive Worldwide Distribution </a:t>
            </a:r>
            <a:endParaRPr lang="en-US" sz="25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500" dirty="0" smtClean="0">
                <a:solidFill>
                  <a:schemeClr val="bg1"/>
                </a:solidFill>
              </a:rPr>
              <a:t> </a:t>
            </a:r>
            <a:r>
              <a:rPr lang="en-US" sz="2500" dirty="0" smtClean="0">
                <a:solidFill>
                  <a:schemeClr val="bg1"/>
                </a:solidFill>
              </a:rPr>
              <a:t>Cross-platform </a:t>
            </a:r>
            <a:r>
              <a:rPr lang="en-US" sz="2500" dirty="0" smtClean="0">
                <a:solidFill>
                  <a:schemeClr val="bg1"/>
                </a:solidFill>
              </a:rPr>
              <a:t>Support</a:t>
            </a:r>
          </a:p>
          <a:p>
            <a:pPr>
              <a:buFont typeface="Wingdings" pitchFamily="2" charset="2"/>
              <a:buChar char="v"/>
            </a:pPr>
            <a:r>
              <a:rPr lang="en-US" sz="2500" dirty="0" smtClean="0">
                <a:solidFill>
                  <a:schemeClr val="bg1"/>
                </a:solidFill>
              </a:rPr>
              <a:t>It can work from any location and any time </a:t>
            </a:r>
            <a:r>
              <a:rPr lang="en-US" sz="2500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2500" dirty="0" smtClean="0">
                <a:solidFill>
                  <a:schemeClr val="bg1"/>
                </a:solidFill>
              </a:rPr>
              <a:t> It's self-paced.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4629D12B-0C0B-4FB6-961A-F252747383B1}"/>
              </a:ext>
            </a:extLst>
          </p:cNvPr>
          <p:cNvSpPr txBox="1"/>
          <p:nvPr/>
        </p:nvSpPr>
        <p:spPr>
          <a:xfrm>
            <a:off x="223520" y="1246009"/>
            <a:ext cx="34544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500" dirty="0" smtClean="0">
                <a:solidFill>
                  <a:schemeClr val="bg1"/>
                </a:solidFill>
              </a:rPr>
              <a:t> </a:t>
            </a:r>
            <a:r>
              <a:rPr lang="en-US" sz="2500" dirty="0" smtClean="0">
                <a:solidFill>
                  <a:schemeClr val="bg1"/>
                </a:solidFill>
              </a:rPr>
              <a:t>It's less expensive to </a:t>
            </a:r>
            <a:r>
              <a:rPr lang="en-US" sz="2500" dirty="0" smtClean="0">
                <a:solidFill>
                  <a:schemeClr val="bg1"/>
                </a:solidFill>
              </a:rPr>
              <a:t>produce.</a:t>
            </a:r>
          </a:p>
          <a:p>
            <a:pPr>
              <a:buFont typeface="Wingdings" pitchFamily="2" charset="2"/>
              <a:buChar char="v"/>
            </a:pPr>
            <a:r>
              <a:rPr lang="en-US" sz="2500" dirty="0" smtClean="0">
                <a:solidFill>
                  <a:schemeClr val="bg1"/>
                </a:solidFill>
              </a:rPr>
              <a:t>It’s </a:t>
            </a:r>
            <a:r>
              <a:rPr lang="en-US" sz="2500" dirty="0" smtClean="0">
                <a:solidFill>
                  <a:schemeClr val="bg1"/>
                </a:solidFill>
              </a:rPr>
              <a:t>self-directed and moves </a:t>
            </a:r>
            <a:r>
              <a:rPr lang="en-US" sz="2500" dirty="0" smtClean="0">
                <a:solidFill>
                  <a:schemeClr val="bg1"/>
                </a:solidFill>
              </a:rPr>
              <a:t>faster.</a:t>
            </a:r>
          </a:p>
          <a:p>
            <a:pPr>
              <a:buFont typeface="Wingdings" pitchFamily="2" charset="2"/>
              <a:buChar char="v"/>
            </a:pPr>
            <a:r>
              <a:rPr lang="en-US" sz="2500" dirty="0" smtClean="0">
                <a:solidFill>
                  <a:schemeClr val="bg1"/>
                </a:solidFill>
              </a:rPr>
              <a:t> </a:t>
            </a:r>
            <a:r>
              <a:rPr lang="en-US" sz="2500" dirty="0" smtClean="0">
                <a:solidFill>
                  <a:schemeClr val="bg1"/>
                </a:solidFill>
              </a:rPr>
              <a:t>It can be updated easily and quickly </a:t>
            </a:r>
            <a:r>
              <a:rPr lang="en-US" sz="2500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2500" dirty="0" smtClean="0">
                <a:solidFill>
                  <a:schemeClr val="bg1"/>
                </a:solidFill>
              </a:rPr>
              <a:t> </a:t>
            </a:r>
            <a:r>
              <a:rPr lang="en-US" sz="2500" dirty="0" smtClean="0">
                <a:solidFill>
                  <a:schemeClr val="bg1"/>
                </a:solidFill>
              </a:rPr>
              <a:t>It can lead to increased retention and a stronger grasp on the </a:t>
            </a:r>
            <a:r>
              <a:rPr lang="en-US" sz="2500" dirty="0" smtClean="0">
                <a:solidFill>
                  <a:schemeClr val="bg1"/>
                </a:solidFill>
              </a:rPr>
              <a:t>subject. </a:t>
            </a:r>
            <a:endParaRPr lang="en-US" sz="25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500" dirty="0" smtClean="0">
                <a:solidFill>
                  <a:schemeClr val="bg1"/>
                </a:solidFill>
              </a:rPr>
              <a:t>24/7 </a:t>
            </a:r>
            <a:r>
              <a:rPr lang="en-US" sz="2500" dirty="0" smtClean="0">
                <a:solidFill>
                  <a:schemeClr val="bg1"/>
                </a:solidFill>
              </a:rPr>
              <a:t>accessibility makes scheduling and managing easy for large groups of </a:t>
            </a:r>
            <a:r>
              <a:rPr lang="en-US" sz="2500" dirty="0" smtClean="0">
                <a:solidFill>
                  <a:schemeClr val="bg1"/>
                </a:solidFill>
              </a:rPr>
              <a:t>students.</a:t>
            </a:r>
            <a:endParaRPr lang="en-US" altLang="ko-KR" sz="25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74" name="AutoShape 2" descr="Breaking Down the Pros and Cons of Online Classes | Rasmussen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Breaking Down the Pros and Cons of Online Classes | Rasmussen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AutoShape 6" descr="Breaking Down the Pros and Cons of Online Classes | Rasmussen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AutoShape 8" descr="Online Classes vs. Traditional Classes: Pros and Cons My College Gu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2" name="Picture 10" descr="How Can I Earn Swift Trust in My Online Classes? – Magna Publications"/>
          <p:cNvPicPr>
            <a:picLocks noChangeAspect="1" noChangeArrowheads="1"/>
          </p:cNvPicPr>
          <p:nvPr/>
        </p:nvPicPr>
        <p:blipFill>
          <a:blip r:embed="rId2"/>
          <a:srcRect l="8761" t="4823" r="6812" b="4630"/>
          <a:stretch>
            <a:fillRect/>
          </a:stretch>
        </p:blipFill>
        <p:spPr bwMode="auto">
          <a:xfrm>
            <a:off x="3535680" y="955040"/>
            <a:ext cx="4917440" cy="56591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0978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Virtual Classroom – Making the Best Out of E-Learning! – Lawskills ..."/>
          <p:cNvPicPr>
            <a:picLocks noChangeAspect="1" noChangeArrowheads="1"/>
          </p:cNvPicPr>
          <p:nvPr/>
        </p:nvPicPr>
        <p:blipFill>
          <a:blip r:embed="rId2"/>
          <a:srcRect t="16914" r="51099" b="10676"/>
          <a:stretch>
            <a:fillRect/>
          </a:stretch>
        </p:blipFill>
        <p:spPr bwMode="auto">
          <a:xfrm>
            <a:off x="4145280" y="1463040"/>
            <a:ext cx="3881120" cy="4937760"/>
          </a:xfrm>
          <a:prstGeom prst="rect">
            <a:avLst/>
          </a:prstGeom>
          <a:noFill/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97205" y="95885"/>
            <a:ext cx="11572875" cy="723900"/>
          </a:xfrm>
          <a:prstGeom prst="rect">
            <a:avLst/>
          </a:prstGeom>
        </p:spPr>
        <p:txBody>
          <a:bodyPr/>
          <a:lstStyle/>
          <a:p>
            <a:pPr algn="ctr">
              <a:buNone/>
            </a:pPr>
            <a:r>
              <a:rPr lang="en-US" altLang="ko-KR" sz="6000" b="1" spc="600" dirty="0" smtClean="0">
                <a:solidFill>
                  <a:schemeClr val="accent1"/>
                </a:solidFill>
                <a:cs typeface="Arial" pitchFamily="34" charset="0"/>
              </a:rPr>
              <a:t>Cons of </a:t>
            </a:r>
            <a:r>
              <a:rPr lang="en-US" altLang="ko-KR" sz="6000" b="1" spc="600" dirty="0" smtClean="0">
                <a:solidFill>
                  <a:schemeClr val="bg1"/>
                </a:solidFill>
                <a:cs typeface="Arial" pitchFamily="34" charset="0"/>
              </a:rPr>
              <a:t>Online Classes</a:t>
            </a:r>
            <a:endParaRPr lang="ko-KR" altLang="en-US" sz="6000" b="1" spc="600" dirty="0" smtClean="0">
              <a:solidFill>
                <a:schemeClr val="bg1"/>
              </a:solidFill>
              <a:cs typeface="Arial" pitchFamily="34" charset="0"/>
            </a:endParaRPr>
          </a:p>
          <a:p>
            <a:pPr>
              <a:buNone/>
            </a:pPr>
            <a:endParaRPr lang="en-US" sz="6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629D12B-0C0B-4FB6-961A-F252747383B1}"/>
              </a:ext>
            </a:extLst>
          </p:cNvPr>
          <p:cNvSpPr txBox="1"/>
          <p:nvPr/>
        </p:nvSpPr>
        <p:spPr>
          <a:xfrm>
            <a:off x="8087360" y="1422400"/>
            <a:ext cx="371856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500" dirty="0" smtClean="0">
                <a:solidFill>
                  <a:schemeClr val="bg1"/>
                </a:solidFill>
              </a:rPr>
              <a:t>  Too much time spent in front of a computer screen may be harmful.</a:t>
            </a:r>
            <a:endParaRPr lang="en-US" sz="25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500" dirty="0" smtClean="0">
                <a:solidFill>
                  <a:schemeClr val="bg1"/>
                </a:solidFill>
              </a:rPr>
              <a:t> No matter how hard we try to fully transfer human communication to online platforms, no matter how natural it seems to form relationships behind computer screens, a virtual environment is just not human. Nothing can replace human contact.</a:t>
            </a:r>
            <a:endParaRPr lang="en-US" sz="2500" dirty="0" smtClean="0">
              <a:solidFill>
                <a:schemeClr val="bg1"/>
              </a:solidFill>
            </a:endParaRPr>
          </a:p>
          <a:p>
            <a:endParaRPr lang="en-US" sz="2500" dirty="0" smtClean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4629D12B-0C0B-4FB6-961A-F252747383B1}"/>
              </a:ext>
            </a:extLst>
          </p:cNvPr>
          <p:cNvSpPr txBox="1"/>
          <p:nvPr/>
        </p:nvSpPr>
        <p:spPr>
          <a:xfrm>
            <a:off x="60960" y="1381760"/>
            <a:ext cx="4084320" cy="5600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500" dirty="0" smtClean="0">
                <a:solidFill>
                  <a:schemeClr val="bg1"/>
                </a:solidFill>
              </a:rPr>
              <a:t>  </a:t>
            </a:r>
            <a:r>
              <a:rPr lang="en-US" sz="2500" dirty="0" smtClean="0">
                <a:solidFill>
                  <a:schemeClr val="bg1"/>
                </a:solidFill>
              </a:rPr>
              <a:t> </a:t>
            </a:r>
            <a:r>
              <a:rPr lang="en-US" sz="2500" dirty="0" smtClean="0">
                <a:solidFill>
                  <a:schemeClr val="bg1"/>
                </a:solidFill>
              </a:rPr>
              <a:t>No self-discipline Proponents of e-learning claim that the main advantage of this learning method is that it is self-paced. </a:t>
            </a:r>
            <a:endParaRPr lang="en-US" sz="25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500" dirty="0" smtClean="0">
                <a:solidFill>
                  <a:schemeClr val="bg1"/>
                </a:solidFill>
              </a:rPr>
              <a:t>Lack of flexibility </a:t>
            </a:r>
            <a:endParaRPr lang="en-US" sz="25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500" dirty="0" smtClean="0">
                <a:solidFill>
                  <a:schemeClr val="bg1"/>
                </a:solidFill>
              </a:rPr>
              <a:t> Lack of input from trainers E-learning is structured.</a:t>
            </a:r>
          </a:p>
          <a:p>
            <a:pPr>
              <a:buFont typeface="Wingdings" pitchFamily="2" charset="2"/>
              <a:buChar char="v"/>
            </a:pPr>
            <a:r>
              <a:rPr lang="en-US" sz="2500" dirty="0" smtClean="0">
                <a:solidFill>
                  <a:schemeClr val="bg1"/>
                </a:solidFill>
              </a:rPr>
              <a:t>Slow evolution After an e-learning course is developed, it can take an inordinately long time for any needed changes to be worked in.</a:t>
            </a:r>
            <a:endParaRPr lang="en-US" altLang="ko-KR" sz="25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74" name="AutoShape 2" descr="Breaking Down the Pros and Cons of Online Classes | Rasmussen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Breaking Down the Pros and Cons of Online Classes | Rasmussen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AutoShape 6" descr="Breaking Down the Pros and Cons of Online Classes | Rasmussen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AutoShape 8" descr="Online Classes vs. Traditional Classes: Pros and Cons My College Gu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978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9E2714A-BE29-4E83-A155-D5802C472B0A}"/>
              </a:ext>
            </a:extLst>
          </p:cNvPr>
          <p:cNvSpPr txBox="1"/>
          <p:nvPr/>
        </p:nvSpPr>
        <p:spPr>
          <a:xfrm>
            <a:off x="0" y="4676325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0B50BDA-9DD3-47E4-8852-4E61CF2A00B0}"/>
              </a:ext>
            </a:extLst>
          </p:cNvPr>
          <p:cNvSpPr/>
          <p:nvPr/>
        </p:nvSpPr>
        <p:spPr>
          <a:xfrm>
            <a:off x="0" y="4828755"/>
            <a:ext cx="3894993" cy="11665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F4F188E-C654-4B5C-ABF1-DB0BEABF2171}"/>
              </a:ext>
            </a:extLst>
          </p:cNvPr>
          <p:cNvSpPr/>
          <p:nvPr/>
        </p:nvSpPr>
        <p:spPr>
          <a:xfrm>
            <a:off x="8296859" y="4828755"/>
            <a:ext cx="3894993" cy="11665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115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 BURGE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 BURGE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 BURGE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1808</TotalTime>
  <Words>185</Words>
  <Application>Microsoft Office PowerPoint</Application>
  <PresentationFormat>Custom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Cover and End Slide Master</vt:lpstr>
      <vt:lpstr>Contents Slide Master</vt:lpstr>
      <vt:lpstr>Section Break Slide Master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Himani Chauhan</cp:lastModifiedBy>
  <cp:revision>77</cp:revision>
  <dcterms:created xsi:type="dcterms:W3CDTF">2020-01-20T05:08:25Z</dcterms:created>
  <dcterms:modified xsi:type="dcterms:W3CDTF">2020-06-15T09:06:53Z</dcterms:modified>
</cp:coreProperties>
</file>