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9" r:id="rId11"/>
    <p:sldId id="265" r:id="rId12"/>
    <p:sldId id="267"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D77DA6-849C-4618-83B3-FD92D8D94D39}" type="datetimeFigureOut">
              <a:rPr lang="en-US" smtClean="0"/>
              <a:pPr/>
              <a:t>22-Oct-19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4C2A001-1411-4DB0-A8F5-99456C772A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D77DA6-849C-4618-83B3-FD92D8D94D39}" type="datetimeFigureOut">
              <a:rPr lang="en-US" smtClean="0"/>
              <a:pPr/>
              <a:t>22-Oct-19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A001-1411-4DB0-A8F5-99456C772A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D77DA6-849C-4618-83B3-FD92D8D94D39}" type="datetimeFigureOut">
              <a:rPr lang="en-US" smtClean="0"/>
              <a:pPr/>
              <a:t>22-Oct-19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A001-1411-4DB0-A8F5-99456C772A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D77DA6-849C-4618-83B3-FD92D8D94D39}" type="datetimeFigureOut">
              <a:rPr lang="en-US" smtClean="0"/>
              <a:pPr/>
              <a:t>22-Oct-19</a:t>
            </a:fld>
            <a:endParaRPr lang="en-US"/>
          </a:p>
        </p:txBody>
      </p:sp>
      <p:sp>
        <p:nvSpPr>
          <p:cNvPr id="9" name="Slide Number Placeholder 8"/>
          <p:cNvSpPr>
            <a:spLocks noGrp="1"/>
          </p:cNvSpPr>
          <p:nvPr>
            <p:ph type="sldNum" sz="quarter" idx="15"/>
          </p:nvPr>
        </p:nvSpPr>
        <p:spPr/>
        <p:txBody>
          <a:bodyPr rtlCol="0"/>
          <a:lstStyle/>
          <a:p>
            <a:fld id="{C4C2A001-1411-4DB0-A8F5-99456C772AF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D77DA6-849C-4618-83B3-FD92D8D94D39}" type="datetimeFigureOut">
              <a:rPr lang="en-US" smtClean="0"/>
              <a:pPr/>
              <a:t>22-Oct-19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4C2A001-1411-4DB0-A8F5-99456C772A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D77DA6-849C-4618-83B3-FD92D8D94D39}" type="datetimeFigureOut">
              <a:rPr lang="en-US" smtClean="0"/>
              <a:pPr/>
              <a:t>22-Oct-19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A001-1411-4DB0-A8F5-99456C772AF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D77DA6-849C-4618-83B3-FD92D8D94D39}" type="datetimeFigureOut">
              <a:rPr lang="en-US" smtClean="0"/>
              <a:pPr/>
              <a:t>22-Oct-19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2A001-1411-4DB0-A8F5-99456C772AF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D77DA6-849C-4618-83B3-FD92D8D94D39}" type="datetimeFigureOut">
              <a:rPr lang="en-US" smtClean="0"/>
              <a:pPr/>
              <a:t>22-Oct-19</a:t>
            </a:fld>
            <a:endParaRPr lang="en-US"/>
          </a:p>
        </p:txBody>
      </p:sp>
      <p:sp>
        <p:nvSpPr>
          <p:cNvPr id="7" name="Slide Number Placeholder 6"/>
          <p:cNvSpPr>
            <a:spLocks noGrp="1"/>
          </p:cNvSpPr>
          <p:nvPr>
            <p:ph type="sldNum" sz="quarter" idx="11"/>
          </p:nvPr>
        </p:nvSpPr>
        <p:spPr/>
        <p:txBody>
          <a:bodyPr rtlCol="0"/>
          <a:lstStyle/>
          <a:p>
            <a:fld id="{C4C2A001-1411-4DB0-A8F5-99456C772AF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77DA6-849C-4618-83B3-FD92D8D94D39}" type="datetimeFigureOut">
              <a:rPr lang="en-US" smtClean="0"/>
              <a:pPr/>
              <a:t>22-Oct-19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2A001-1411-4DB0-A8F5-99456C772A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D77DA6-849C-4618-83B3-FD92D8D94D39}" type="datetimeFigureOut">
              <a:rPr lang="en-US" smtClean="0"/>
              <a:pPr/>
              <a:t>22-Oct-19</a:t>
            </a:fld>
            <a:endParaRPr lang="en-US"/>
          </a:p>
        </p:txBody>
      </p:sp>
      <p:sp>
        <p:nvSpPr>
          <p:cNvPr id="22" name="Slide Number Placeholder 21"/>
          <p:cNvSpPr>
            <a:spLocks noGrp="1"/>
          </p:cNvSpPr>
          <p:nvPr>
            <p:ph type="sldNum" sz="quarter" idx="15"/>
          </p:nvPr>
        </p:nvSpPr>
        <p:spPr/>
        <p:txBody>
          <a:bodyPr rtlCol="0"/>
          <a:lstStyle/>
          <a:p>
            <a:fld id="{C4C2A001-1411-4DB0-A8F5-99456C772AF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D77DA6-849C-4618-83B3-FD92D8D94D39}" type="datetimeFigureOut">
              <a:rPr lang="en-US" smtClean="0"/>
              <a:pPr/>
              <a:t>22-Oct-19</a:t>
            </a:fld>
            <a:endParaRPr lang="en-US"/>
          </a:p>
        </p:txBody>
      </p:sp>
      <p:sp>
        <p:nvSpPr>
          <p:cNvPr id="18" name="Slide Number Placeholder 17"/>
          <p:cNvSpPr>
            <a:spLocks noGrp="1"/>
          </p:cNvSpPr>
          <p:nvPr>
            <p:ph type="sldNum" sz="quarter" idx="11"/>
          </p:nvPr>
        </p:nvSpPr>
        <p:spPr/>
        <p:txBody>
          <a:bodyPr rtlCol="0"/>
          <a:lstStyle/>
          <a:p>
            <a:fld id="{C4C2A001-1411-4DB0-A8F5-99456C772AF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D77DA6-849C-4618-83B3-FD92D8D94D39}" type="datetimeFigureOut">
              <a:rPr lang="en-US" smtClean="0"/>
              <a:pPr/>
              <a:t>22-Oct-19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4C2A001-1411-4DB0-A8F5-99456C772A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0"/>
            <a:ext cx="6172200" cy="1828800"/>
          </a:xfrm>
        </p:spPr>
        <p:txBody>
          <a:bodyPr>
            <a:noAutofit/>
          </a:bodyPr>
          <a:lstStyle/>
          <a:p>
            <a:pPr algn="ctr"/>
            <a:r>
              <a:rPr lang="en-US" sz="5000" dirty="0" smtClean="0"/>
              <a:t>MINI PROJECT INTERSHIP</a:t>
            </a:r>
            <a:endParaRPr lang="en-US" sz="5000" dirty="0"/>
          </a:p>
        </p:txBody>
      </p:sp>
      <p:sp>
        <p:nvSpPr>
          <p:cNvPr id="3" name="Subtitle 2"/>
          <p:cNvSpPr>
            <a:spLocks noGrp="1"/>
          </p:cNvSpPr>
          <p:nvPr>
            <p:ph type="subTitle" idx="1"/>
          </p:nvPr>
        </p:nvSpPr>
        <p:spPr>
          <a:xfrm>
            <a:off x="6248400" y="5029200"/>
            <a:ext cx="6172200" cy="1371600"/>
          </a:xfrm>
        </p:spPr>
        <p:txBody>
          <a:bodyPr>
            <a:normAutofit/>
          </a:bodyPr>
          <a:lstStyle/>
          <a:p>
            <a:r>
              <a:rPr lang="en-US" sz="2000" dirty="0" err="1" smtClean="0">
                <a:solidFill>
                  <a:schemeClr val="tx1"/>
                </a:solidFill>
              </a:rPr>
              <a:t>Himani</a:t>
            </a:r>
            <a:r>
              <a:rPr lang="en-US" sz="2000" dirty="0" smtClean="0">
                <a:solidFill>
                  <a:schemeClr val="tx1"/>
                </a:solidFill>
              </a:rPr>
              <a:t> </a:t>
            </a:r>
            <a:r>
              <a:rPr lang="en-US" sz="2000" dirty="0" err="1" smtClean="0">
                <a:solidFill>
                  <a:schemeClr val="tx1"/>
                </a:solidFill>
              </a:rPr>
              <a:t>Chauhan</a:t>
            </a:r>
            <a:endParaRPr lang="en-US" sz="2000" dirty="0" smtClean="0">
              <a:solidFill>
                <a:schemeClr val="tx1"/>
              </a:solidFill>
            </a:endParaRPr>
          </a:p>
          <a:p>
            <a:r>
              <a:rPr lang="en-US" sz="2000" dirty="0" smtClean="0">
                <a:solidFill>
                  <a:schemeClr val="tx1"/>
                </a:solidFill>
              </a:rPr>
              <a:t>Section:- ECE-2</a:t>
            </a:r>
          </a:p>
          <a:p>
            <a:r>
              <a:rPr lang="en-US" sz="2000" dirty="0" smtClean="0">
                <a:solidFill>
                  <a:schemeClr val="tx1"/>
                </a:solidFill>
              </a:rPr>
              <a:t>Roll no. 1802731068</a:t>
            </a:r>
          </a:p>
        </p:txBody>
      </p:sp>
      <p:pic>
        <p:nvPicPr>
          <p:cNvPr id="4" name="Picture 4"/>
          <p:cNvPicPr/>
          <p:nvPr/>
        </p:nvPicPr>
        <p:blipFill>
          <a:blip r:embed="rId2"/>
          <a:srcRect l="5335" t="22282" r="4263" b="23153"/>
          <a:stretch/>
        </p:blipFill>
        <p:spPr>
          <a:xfrm>
            <a:off x="2514600" y="3124200"/>
            <a:ext cx="3580920" cy="1955280"/>
          </a:xfrm>
          <a:prstGeom prst="rect">
            <a:avLst/>
          </a:prstGeom>
          <a:ln w="38160">
            <a:solidFill>
              <a:srgbClr val="000000"/>
            </a:solidFill>
            <a:miter/>
          </a:ln>
          <a:effectLst>
            <a:outerShdw blurRad="50800" dist="37674"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solidFill>
                  <a:schemeClr val="tx1"/>
                </a:solidFill>
                <a:latin typeface="Arial Rounded MT Bold" panose="020F0704030504030204" pitchFamily="34" charset="0"/>
              </a:rPr>
              <a:t>RTL SCHEMATIC</a:t>
            </a:r>
            <a:endParaRPr lang="en-US" sz="4000" dirty="0">
              <a:solidFill>
                <a:schemeClr val="tx1"/>
              </a:solidFill>
            </a:endParaRPr>
          </a:p>
        </p:txBody>
      </p:sp>
      <p:pic>
        <p:nvPicPr>
          <p:cNvPr id="3" name="Content Placeholder 8">
            <a:extLst>
              <a:ext uri="{FF2B5EF4-FFF2-40B4-BE49-F238E27FC236}">
                <a16:creationId xmlns:a16="http://schemas.microsoft.com/office/drawing/2014/main" xmlns="" id="{A235050C-84CB-41CD-91E5-75862EA3E9ED}"/>
              </a:ext>
            </a:extLst>
          </p:cNvPr>
          <p:cNvPicPr>
            <a:picLocks noChangeAspect="1"/>
          </p:cNvPicPr>
          <p:nvPr/>
        </p:nvPicPr>
        <p:blipFill>
          <a:blip r:embed="rId2">
            <a:lum bright="20000" contrast="10000"/>
            <a:extLst>
              <a:ext uri="{28A0092B-C50C-407E-A947-70E740481C1C}">
                <a14:useLocalDpi xmlns:a14="http://schemas.microsoft.com/office/drawing/2010/main" xmlns="" val="0"/>
              </a:ext>
            </a:extLst>
          </a:blip>
          <a:stretch>
            <a:fillRect/>
          </a:stretch>
        </p:blipFill>
        <p:spPr>
          <a:xfrm>
            <a:off x="381000" y="1981200"/>
            <a:ext cx="8210086" cy="434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vhdl decoder 2 to 4"/>
          <p:cNvPicPr>
            <a:picLocks noChangeAspect="1" noChangeArrowheads="1"/>
          </p:cNvPicPr>
          <p:nvPr/>
        </p:nvPicPr>
        <p:blipFill>
          <a:blip r:embed="rId2">
            <a:lum bright="20000" contrast="-10000"/>
          </a:blip>
          <a:srcRect/>
          <a:stretch>
            <a:fillRect/>
          </a:stretch>
        </p:blipFill>
        <p:spPr bwMode="auto">
          <a:xfrm>
            <a:off x="354782" y="381000"/>
            <a:ext cx="8179618" cy="5181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chemeClr val="tx1"/>
                </a:solidFill>
              </a:rPr>
              <a:t>Wave form</a:t>
            </a:r>
            <a:endParaRPr lang="en-US" sz="4000" b="1" dirty="0">
              <a:solidFill>
                <a:schemeClr val="tx1"/>
              </a:solidFill>
            </a:endParaRPr>
          </a:p>
        </p:txBody>
      </p:sp>
      <p:pic>
        <p:nvPicPr>
          <p:cNvPr id="25602" name="Picture 2" descr="http://1.bp.blogspot.com/-0_hiDG3vS10/UeN0EnBJ7uI/AAAAAAAAAkk/ZTeaKG8OUrQ/s1600/img7-15-2013-9.29.24+AM.jpg"/>
          <p:cNvPicPr>
            <a:picLocks noChangeAspect="1" noChangeArrowheads="1"/>
          </p:cNvPicPr>
          <p:nvPr/>
        </p:nvPicPr>
        <p:blipFill>
          <a:blip r:embed="rId2"/>
          <a:srcRect/>
          <a:stretch>
            <a:fillRect/>
          </a:stretch>
        </p:blipFill>
        <p:spPr bwMode="auto">
          <a:xfrm>
            <a:off x="381000" y="1676400"/>
            <a:ext cx="8174836" cy="3962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8600"/>
            <a:ext cx="7620000" cy="1894362"/>
          </a:xfrm>
        </p:spPr>
        <p:txBody>
          <a:bodyPr>
            <a:noAutofit/>
          </a:bodyPr>
          <a:lstStyle/>
          <a:p>
            <a:r>
              <a:rPr lang="en-US" sz="4000" b="0" spc="-1" dirty="0" smtClean="0">
                <a:solidFill>
                  <a:srgbClr val="000000"/>
                </a:solidFill>
                <a:latin typeface="Arial Rounded MT Bold"/>
              </a:rPr>
              <a:t>APPLICATIONS OF DECODER</a:t>
            </a:r>
            <a:r>
              <a:rPr lang="en-US" sz="4000" b="0" spc="-1" dirty="0" smtClean="0">
                <a:solidFill>
                  <a:srgbClr val="000000"/>
                </a:solidFill>
                <a:latin typeface="Trebuchet MS"/>
              </a:rPr>
              <a:t/>
            </a:r>
            <a:br>
              <a:rPr lang="en-US" sz="4000" b="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133600" y="1981200"/>
            <a:ext cx="6477000" cy="1371600"/>
          </a:xfrm>
        </p:spPr>
        <p:txBody>
          <a:bodyPr>
            <a:noAutofit/>
          </a:bodyPr>
          <a:lstStyle/>
          <a:p>
            <a:pPr marL="274320" indent="-273960">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a:rPr>
              <a:t>The Decoders were used in analog to digital conversion in analog decoders.</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a:rPr>
              <a:t>Used in electronic circuits to convert instructions into CPU control signals.</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a:rPr>
              <a:t>They mainly used in logical circuits, data transfer.</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a:rPr>
              <a:t>Used for data distribution i.e. </a:t>
            </a:r>
            <a:r>
              <a:rPr lang="en-US" sz="2500" b="0" spc="-1" dirty="0" err="1" smtClean="0">
                <a:solidFill>
                  <a:srgbClr val="000000"/>
                </a:solidFill>
                <a:latin typeface="Arial Rounded MT Bold"/>
              </a:rPr>
              <a:t>demultiplexing</a:t>
            </a:r>
            <a:r>
              <a:rPr lang="en-US" sz="2500" b="0" spc="-1" dirty="0" smtClean="0">
                <a:solidFill>
                  <a:srgbClr val="000000"/>
                </a:solidFill>
                <a:latin typeface="Arial Rounded MT Bold"/>
              </a:rPr>
              <a:t>.</a:t>
            </a:r>
            <a:endParaRPr lang="en-US" sz="2500" b="0" spc="-1" dirty="0" smtClean="0">
              <a:solidFill>
                <a:srgbClr val="000000"/>
              </a:solidFill>
              <a:latin typeface="Trebuchet MS"/>
            </a:endParaRPr>
          </a:p>
          <a:p>
            <a:pPr>
              <a:lnSpc>
                <a:spcPct val="100000"/>
              </a:lnSpc>
              <a:spcBef>
                <a:spcPts val="601"/>
              </a:spcBef>
            </a:pPr>
            <a:endParaRPr lang="en-US" sz="2500" b="0" spc="-1" dirty="0" smtClean="0">
              <a:solidFill>
                <a:srgbClr val="000000"/>
              </a:solidFill>
              <a:latin typeface="Trebuchet MS"/>
            </a:endParaRPr>
          </a:p>
          <a:p>
            <a:pPr>
              <a:lnSpc>
                <a:spcPct val="100000"/>
              </a:lnSpc>
              <a:spcBef>
                <a:spcPts val="601"/>
              </a:spcBef>
            </a:pPr>
            <a:endParaRPr lang="en-US" sz="2500" b="0" spc="-1" dirty="0" smtClean="0">
              <a:solidFill>
                <a:srgbClr val="000000"/>
              </a:solidFill>
              <a:latin typeface="Trebuchet MS"/>
            </a:endParaRPr>
          </a:p>
          <a:p>
            <a:endParaRPr lang="en-US"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1894362"/>
          </a:xfrm>
        </p:spPr>
        <p:txBody>
          <a:bodyPr/>
          <a:lstStyle/>
          <a:p>
            <a:pPr algn="ctr"/>
            <a:r>
              <a:rPr lang="en-US" sz="5500" b="0" spc="-1" dirty="0" smtClean="0">
                <a:solidFill>
                  <a:srgbClr val="000000"/>
                </a:solidFill>
                <a:latin typeface="Arial Rounded MT Bold"/>
              </a:rPr>
              <a:t>THANK YOU</a:t>
            </a:r>
            <a:r>
              <a:rPr lang="en-US" sz="3200" b="0" spc="-1" dirty="0" smtClean="0">
                <a:solidFill>
                  <a:srgbClr val="000000"/>
                </a:solidFill>
                <a:latin typeface="Trebuchet MS"/>
              </a:rPr>
              <a:t/>
            </a:r>
            <a:br>
              <a:rPr lang="en-US" sz="3200" b="0" spc="-1" dirty="0" smtClean="0">
                <a:solidFill>
                  <a:srgbClr val="000000"/>
                </a:solidFill>
                <a:latin typeface="Trebuchet MS"/>
              </a:rPr>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
            <a:ext cx="6172200" cy="1132362"/>
          </a:xfrm>
        </p:spPr>
        <p:txBody>
          <a:bodyPr>
            <a:noAutofit/>
          </a:bodyPr>
          <a:lstStyle/>
          <a:p>
            <a:pPr algn="ctr"/>
            <a:r>
              <a:rPr lang="en-US" sz="4000" cap="all" spc="-1" dirty="0" smtClean="0">
                <a:solidFill>
                  <a:srgbClr val="000000"/>
                </a:solidFill>
                <a:latin typeface="Arial Rounded MT Bold"/>
              </a:rPr>
              <a:t>VHSIC-HDL</a:t>
            </a:r>
            <a:r>
              <a:rPr lang="en-US" sz="4000" b="0" spc="-1" dirty="0" smtClean="0">
                <a:solidFill>
                  <a:srgbClr val="000000"/>
                </a:solidFill>
                <a:latin typeface="Trebuchet MS"/>
              </a:rPr>
              <a:t/>
            </a:r>
            <a:br>
              <a:rPr lang="en-US" sz="4000" b="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286000" y="1676400"/>
            <a:ext cx="6172200" cy="3479322"/>
          </a:xfrm>
        </p:spPr>
        <p:txBody>
          <a:bodyPr>
            <a:noAutofit/>
          </a:bodyPr>
          <a:lstStyle/>
          <a:p>
            <a:pPr marL="274320" indent="-273960" algn="ctr">
              <a:lnSpc>
                <a:spcPct val="100000"/>
              </a:lnSpc>
              <a:spcBef>
                <a:spcPts val="601"/>
              </a:spcBef>
              <a:buClr>
                <a:srgbClr val="B13F9A"/>
              </a:buClr>
              <a:buSzPct val="73000"/>
              <a:buFont typeface="Wingdings 2" charset="2"/>
              <a:buChar char=""/>
            </a:pPr>
            <a:r>
              <a:rPr lang="en-US" sz="2500" b="0" spc="-1" dirty="0" smtClean="0">
                <a:solidFill>
                  <a:srgbClr val="852F73"/>
                </a:solidFill>
                <a:latin typeface="Arial Rounded MT Bold"/>
              </a:rPr>
              <a:t>VHDL stands for very high-speed integrated circuit hardware description language. It is a programming language used to model a digital system by dataflow, behavioral and structural style of modeling. This language was first introduced in 1981 for the department of </a:t>
            </a:r>
            <a:r>
              <a:rPr lang="en-US" sz="2500" b="0" spc="-1" dirty="0" err="1" smtClean="0">
                <a:solidFill>
                  <a:srgbClr val="852F73"/>
                </a:solidFill>
                <a:latin typeface="Arial Rounded MT Bold"/>
              </a:rPr>
              <a:t>Defence</a:t>
            </a:r>
            <a:r>
              <a:rPr lang="en-US" sz="2500" b="0" spc="-1" dirty="0" smtClean="0">
                <a:solidFill>
                  <a:srgbClr val="852F73"/>
                </a:solidFill>
                <a:latin typeface="Arial Rounded MT Bold"/>
              </a:rPr>
              <a:t> (</a:t>
            </a:r>
            <a:r>
              <a:rPr lang="en-US" sz="2500" b="0" spc="-1" dirty="0" err="1" smtClean="0">
                <a:solidFill>
                  <a:srgbClr val="852F73"/>
                </a:solidFill>
                <a:latin typeface="Arial Rounded MT Bold"/>
              </a:rPr>
              <a:t>DoD</a:t>
            </a:r>
            <a:r>
              <a:rPr lang="en-US" sz="2500" b="0" spc="-1" dirty="0" smtClean="0">
                <a:solidFill>
                  <a:srgbClr val="852F73"/>
                </a:solidFill>
                <a:latin typeface="Arial Rounded MT Bold"/>
              </a:rPr>
              <a:t>) under the </a:t>
            </a:r>
            <a:r>
              <a:rPr lang="en-US" sz="2500" b="0" spc="-1" dirty="0" smtClean="0">
                <a:solidFill>
                  <a:srgbClr val="262626"/>
                </a:solidFill>
                <a:latin typeface="Arial Rounded MT Bold"/>
              </a:rPr>
              <a:t>VHSIC program.</a:t>
            </a:r>
            <a:endParaRPr lang="en-US" sz="2500" b="0" spc="-1" dirty="0" smtClean="0">
              <a:solidFill>
                <a:srgbClr val="000000"/>
              </a:solidFill>
              <a:latin typeface="Trebuchet MS"/>
            </a:endParaRPr>
          </a:p>
          <a:p>
            <a:pPr>
              <a:lnSpc>
                <a:spcPct val="100000"/>
              </a:lnSpc>
              <a:spcBef>
                <a:spcPts val="601"/>
              </a:spcBef>
            </a:pPr>
            <a:endParaRPr lang="en-US" sz="2500" b="0" spc="-1" dirty="0" smtClean="0">
              <a:solidFill>
                <a:srgbClr val="000000"/>
              </a:solidFill>
              <a:latin typeface="Trebuchet MS"/>
            </a:endParaRPr>
          </a:p>
          <a:p>
            <a:endParaRPr lang="en-US"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04800"/>
            <a:ext cx="6172200" cy="1894362"/>
          </a:xfrm>
        </p:spPr>
        <p:txBody>
          <a:bodyPr>
            <a:normAutofit/>
          </a:bodyPr>
          <a:lstStyle/>
          <a:p>
            <a:pPr algn="ctr"/>
            <a:r>
              <a:rPr lang="en-US" sz="4000" cap="all" spc="-1" dirty="0" smtClean="0">
                <a:solidFill>
                  <a:srgbClr val="000000"/>
                </a:solidFill>
                <a:latin typeface="Arial Rounded MT Bold"/>
              </a:rPr>
              <a:t>DESCRIBING DESIGN</a:t>
            </a:r>
            <a:r>
              <a:rPr lang="en-US" sz="4000" b="0" spc="-1" dirty="0" smtClean="0">
                <a:solidFill>
                  <a:srgbClr val="000000"/>
                </a:solidFill>
                <a:latin typeface="Trebuchet MS"/>
              </a:rPr>
              <a:t/>
            </a:r>
            <a:br>
              <a:rPr lang="en-US" sz="4000" b="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286000" y="2057400"/>
            <a:ext cx="6172200" cy="4114800"/>
          </a:xfrm>
        </p:spPr>
        <p:txBody>
          <a:bodyPr>
            <a:noAutofit/>
          </a:bodyPr>
          <a:lstStyle/>
          <a:p>
            <a:pPr>
              <a:lnSpc>
                <a:spcPct val="100000"/>
              </a:lnSpc>
              <a:spcBef>
                <a:spcPts val="601"/>
              </a:spcBef>
            </a:pPr>
            <a:r>
              <a:rPr lang="en-US" sz="2500" b="0" spc="-1" dirty="0" smtClean="0">
                <a:solidFill>
                  <a:srgbClr val="000000"/>
                </a:solidFill>
                <a:latin typeface="Arial Rounded MT Bold"/>
              </a:rPr>
              <a:t>In VHDL an entity is used to describe a hardware module. An entity can be described using:</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endParaRPr lang="en-US" sz="2500" b="0" spc="-1" dirty="0" smtClean="0">
              <a:solidFill>
                <a:srgbClr val="000000"/>
              </a:solidFill>
              <a:latin typeface="Arial Rounded MT Bold"/>
            </a:endParaRPr>
          </a:p>
          <a:p>
            <a:pPr marL="274320" indent="-273960">
              <a:lnSpc>
                <a:spcPct val="100000"/>
              </a:lnSpc>
              <a:spcBef>
                <a:spcPts val="601"/>
              </a:spcBef>
              <a:buClr>
                <a:srgbClr val="B13F9A"/>
              </a:buClr>
              <a:buSzPct val="73000"/>
              <a:buFont typeface="Arial" pitchFamily="34" charset="0"/>
              <a:buChar char="•"/>
            </a:pPr>
            <a:r>
              <a:rPr lang="en-US" sz="2500" b="0" spc="-1" dirty="0" smtClean="0">
                <a:solidFill>
                  <a:srgbClr val="000000"/>
                </a:solidFill>
                <a:latin typeface="Arial Rounded MT Bold"/>
              </a:rPr>
              <a:t>Entity declaration</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buFont typeface="Arial" pitchFamily="34" charset="0"/>
              <a:buChar char="•"/>
            </a:pPr>
            <a:r>
              <a:rPr lang="en-US" sz="2500" b="0" spc="-1" dirty="0" smtClean="0">
                <a:solidFill>
                  <a:srgbClr val="000000"/>
                </a:solidFill>
                <a:latin typeface="Arial Rounded MT Bold"/>
              </a:rPr>
              <a:t>Architecture</a:t>
            </a:r>
          </a:p>
          <a:p>
            <a:pPr marL="274320" indent="-273960">
              <a:lnSpc>
                <a:spcPct val="100000"/>
              </a:lnSpc>
              <a:spcBef>
                <a:spcPts val="601"/>
              </a:spcBef>
              <a:buClr>
                <a:srgbClr val="B13F9A"/>
              </a:buClr>
              <a:buSzPct val="73000"/>
            </a:pPr>
            <a:r>
              <a:rPr lang="en-US" sz="2500" b="0" spc="-1" dirty="0" smtClean="0">
                <a:solidFill>
                  <a:srgbClr val="000000"/>
                </a:solidFill>
                <a:latin typeface="Arial Rounded MT Bold"/>
              </a:rPr>
              <a:t>            1.dataflow</a:t>
            </a:r>
          </a:p>
          <a:p>
            <a:pPr marL="274320" indent="-273960">
              <a:lnSpc>
                <a:spcPct val="100000"/>
              </a:lnSpc>
              <a:spcBef>
                <a:spcPts val="601"/>
              </a:spcBef>
              <a:buClr>
                <a:srgbClr val="B13F9A"/>
              </a:buClr>
              <a:buSzPct val="73000"/>
            </a:pPr>
            <a:r>
              <a:rPr lang="en-US" sz="2500" b="0" spc="-1" dirty="0" smtClean="0">
                <a:solidFill>
                  <a:srgbClr val="000000"/>
                </a:solidFill>
                <a:latin typeface="Arial Rounded MT Bold"/>
              </a:rPr>
              <a:t>            2.structural</a:t>
            </a:r>
          </a:p>
          <a:p>
            <a:pPr marL="274320" indent="-273960">
              <a:lnSpc>
                <a:spcPct val="100000"/>
              </a:lnSpc>
              <a:spcBef>
                <a:spcPts val="601"/>
              </a:spcBef>
              <a:buClr>
                <a:srgbClr val="B13F9A"/>
              </a:buClr>
              <a:buSzPct val="73000"/>
            </a:pPr>
            <a:r>
              <a:rPr lang="en-US" sz="2500" b="0" spc="-1" dirty="0" smtClean="0">
                <a:solidFill>
                  <a:srgbClr val="000000"/>
                </a:solidFill>
                <a:latin typeface="Arial Rounded MT Bold"/>
              </a:rPr>
              <a:t>		 3.</a:t>
            </a:r>
            <a:r>
              <a:rPr lang="en-US" sz="2500" b="0" spc="-1" dirty="0" smtClean="0">
                <a:solidFill>
                  <a:srgbClr val="0D0D0D"/>
                </a:solidFill>
                <a:latin typeface="Arial Rounded MT Bold"/>
              </a:rPr>
              <a:t>behavioral</a:t>
            </a:r>
            <a:endParaRPr lang="en-US" sz="2500" b="0" spc="-1" dirty="0" smtClean="0">
              <a:solidFill>
                <a:srgbClr val="000000"/>
              </a:solidFill>
              <a:latin typeface="Arial Rounded MT Bold"/>
            </a:endParaRPr>
          </a:p>
          <a:p>
            <a:pPr marL="274320" indent="-273960">
              <a:lnSpc>
                <a:spcPct val="100000"/>
              </a:lnSpc>
              <a:spcBef>
                <a:spcPts val="601"/>
              </a:spcBef>
              <a:buClr>
                <a:srgbClr val="B13F9A"/>
              </a:buClr>
              <a:buSzPct val="73000"/>
            </a:pPr>
            <a:r>
              <a:rPr lang="en-US" sz="2500" b="0" spc="-1" dirty="0" smtClean="0">
                <a:solidFill>
                  <a:srgbClr val="000000"/>
                </a:solidFill>
                <a:latin typeface="Arial Rounded MT Bold"/>
              </a:rPr>
              <a:t>             </a:t>
            </a:r>
            <a:endParaRPr lang="en-US" sz="2500" b="0" spc="-1" dirty="0" smtClean="0">
              <a:solidFill>
                <a:srgbClr val="000000"/>
              </a:solidFill>
              <a:latin typeface="Trebuchet MS"/>
            </a:endParaRPr>
          </a:p>
          <a:p>
            <a:pPr marL="274320" indent="-273960">
              <a:lnSpc>
                <a:spcPct val="100000"/>
              </a:lnSpc>
              <a:spcBef>
                <a:spcPts val="601"/>
              </a:spcBef>
              <a:buClr>
                <a:srgbClr val="B13F9A"/>
              </a:buClr>
              <a:buSzPct val="73000"/>
            </a:pPr>
            <a:endParaRPr lang="en-US" sz="2500" b="0" spc="-1" dirty="0" smtClean="0">
              <a:solidFill>
                <a:srgbClr val="000000"/>
              </a:solidFill>
              <a:latin typeface="Trebuchet MS"/>
            </a:endParaRPr>
          </a:p>
          <a:p>
            <a:pPr>
              <a:lnSpc>
                <a:spcPct val="100000"/>
              </a:lnSpc>
              <a:spcBef>
                <a:spcPts val="601"/>
              </a:spcBef>
            </a:pPr>
            <a:endParaRPr lang="en-US" sz="2500" b="0" spc="-1" dirty="0" smtClean="0">
              <a:solidFill>
                <a:srgbClr val="000000"/>
              </a:solidFill>
              <a:latin typeface="Trebuchet MS"/>
            </a:endParaRPr>
          </a:p>
          <a:p>
            <a:endParaRPr 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8600"/>
            <a:ext cx="6172200" cy="1894362"/>
          </a:xfrm>
        </p:spPr>
        <p:txBody>
          <a:bodyPr>
            <a:normAutofit/>
          </a:bodyPr>
          <a:lstStyle/>
          <a:p>
            <a:pPr algn="ctr"/>
            <a:r>
              <a:rPr lang="en-US" sz="4000" cap="all" spc="-1" dirty="0" smtClean="0">
                <a:solidFill>
                  <a:srgbClr val="262626"/>
                </a:solidFill>
                <a:latin typeface="Arial Rounded MT Bold"/>
              </a:rPr>
              <a:t>ENTITY DECLARATION</a:t>
            </a:r>
            <a:r>
              <a:rPr lang="en-US" sz="4000" b="0" spc="-1" dirty="0" smtClean="0">
                <a:solidFill>
                  <a:srgbClr val="000000"/>
                </a:solidFill>
                <a:latin typeface="Trebuchet MS"/>
              </a:rPr>
              <a:t/>
            </a:r>
            <a:br>
              <a:rPr lang="en-US" sz="4000" b="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286000" y="1600200"/>
            <a:ext cx="6172200" cy="5638800"/>
          </a:xfrm>
        </p:spPr>
        <p:txBody>
          <a:bodyPr>
            <a:noAutofit/>
          </a:bodyPr>
          <a:lstStyle/>
          <a:p>
            <a:pPr marL="285840" indent="-285480">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pitchFamily="34" charset="0"/>
              </a:rPr>
              <a:t>It defines the names, input, output signals and modes of a hardware module. </a:t>
            </a:r>
          </a:p>
          <a:p>
            <a:pPr marL="285840" indent="-285480">
              <a:lnSpc>
                <a:spcPct val="100000"/>
              </a:lnSpc>
              <a:spcBef>
                <a:spcPts val="601"/>
              </a:spcBef>
            </a:pPr>
            <a:r>
              <a:rPr lang="en-US" sz="2500" b="0" spc="-1" dirty="0" smtClean="0">
                <a:solidFill>
                  <a:srgbClr val="0D0D0D"/>
                </a:solidFill>
                <a:latin typeface="Arial Rounded MT Bold" pitchFamily="34" charset="0"/>
              </a:rPr>
              <a:t>SYNTAX: </a:t>
            </a:r>
            <a:r>
              <a:rPr lang="en-US" sz="2500" b="0" spc="-1" dirty="0" smtClean="0">
                <a:solidFill>
                  <a:srgbClr val="000000"/>
                </a:solidFill>
                <a:latin typeface="Arial Rounded MT Bold" pitchFamily="34" charset="0"/>
              </a:rPr>
              <a:t>entity </a:t>
            </a:r>
            <a:r>
              <a:rPr lang="en-US" sz="2500" b="0" spc="-1" dirty="0" err="1" smtClean="0">
                <a:solidFill>
                  <a:srgbClr val="000000"/>
                </a:solidFill>
                <a:latin typeface="Arial Rounded MT Bold" pitchFamily="34" charset="0"/>
              </a:rPr>
              <a:t>entity</a:t>
            </a:r>
            <a:r>
              <a:rPr lang="en-US" sz="2500" b="0" spc="-1" dirty="0" smtClean="0">
                <a:solidFill>
                  <a:srgbClr val="000000"/>
                </a:solidFill>
                <a:latin typeface="Arial Rounded MT Bold" pitchFamily="34" charset="0"/>
              </a:rPr>
              <a:t> _ name is</a:t>
            </a:r>
          </a:p>
          <a:p>
            <a:pPr marL="274320" indent="-273960">
              <a:lnSpc>
                <a:spcPct val="100000"/>
              </a:lnSpc>
              <a:spcBef>
                <a:spcPts val="601"/>
              </a:spcBef>
            </a:pPr>
            <a:r>
              <a:rPr lang="en-US" sz="2500" b="0" spc="-1" dirty="0" smtClean="0">
                <a:solidFill>
                  <a:srgbClr val="000000"/>
                </a:solidFill>
                <a:latin typeface="Arial Rounded MT Bold" pitchFamily="34" charset="0"/>
              </a:rPr>
              <a:t>                     port( </a:t>
            </a:r>
            <a:r>
              <a:rPr lang="en-US" sz="2500" b="0" spc="-1" dirty="0" err="1" smtClean="0">
                <a:solidFill>
                  <a:srgbClr val="000000"/>
                </a:solidFill>
                <a:latin typeface="Arial Rounded MT Bold" pitchFamily="34" charset="0"/>
              </a:rPr>
              <a:t>a,b,c</a:t>
            </a:r>
            <a:r>
              <a:rPr lang="en-US" sz="2500" b="0" spc="-1" dirty="0" smtClean="0">
                <a:solidFill>
                  <a:srgbClr val="000000"/>
                </a:solidFill>
                <a:latin typeface="Arial Rounded MT Bold" pitchFamily="34" charset="0"/>
              </a:rPr>
              <a:t>: in </a:t>
            </a:r>
            <a:r>
              <a:rPr lang="en-US" sz="2500" b="0" spc="-1" dirty="0" err="1" smtClean="0">
                <a:solidFill>
                  <a:srgbClr val="000000"/>
                </a:solidFill>
                <a:latin typeface="Arial Rounded MT Bold" pitchFamily="34" charset="0"/>
              </a:rPr>
              <a:t>std_logic</a:t>
            </a:r>
            <a:r>
              <a:rPr lang="en-US" sz="2500" b="0" spc="-1" dirty="0" smtClean="0">
                <a:solidFill>
                  <a:srgbClr val="000000"/>
                </a:solidFill>
                <a:latin typeface="Arial Rounded MT Bold" pitchFamily="34" charset="0"/>
              </a:rPr>
              <a:t>;</a:t>
            </a:r>
          </a:p>
          <a:p>
            <a:pPr marL="274320" indent="-273960">
              <a:lnSpc>
                <a:spcPct val="100000"/>
              </a:lnSpc>
              <a:spcBef>
                <a:spcPts val="601"/>
              </a:spcBef>
            </a:pPr>
            <a:r>
              <a:rPr lang="en-US" sz="2500" b="0" spc="-1" dirty="0" smtClean="0">
                <a:solidFill>
                  <a:srgbClr val="000000"/>
                </a:solidFill>
                <a:latin typeface="Arial Rounded MT Bold" pitchFamily="34" charset="0"/>
              </a:rPr>
              <a:t>                      d: out </a:t>
            </a:r>
            <a:r>
              <a:rPr lang="en-US" sz="2500" b="0" spc="-1" dirty="0" err="1" smtClean="0">
                <a:solidFill>
                  <a:srgbClr val="000000"/>
                </a:solidFill>
                <a:latin typeface="Arial Rounded MT Bold" pitchFamily="34" charset="0"/>
              </a:rPr>
              <a:t>std_logic</a:t>
            </a:r>
            <a:r>
              <a:rPr lang="en-US" sz="2500" b="0" spc="-1" dirty="0" smtClean="0">
                <a:solidFill>
                  <a:srgbClr val="000000"/>
                </a:solidFill>
                <a:latin typeface="Arial Rounded MT Bold" pitchFamily="34" charset="0"/>
              </a:rPr>
              <a:t>);</a:t>
            </a:r>
          </a:p>
          <a:p>
            <a:pPr marL="274320" indent="-273960">
              <a:lnSpc>
                <a:spcPct val="100000"/>
              </a:lnSpc>
              <a:spcBef>
                <a:spcPts val="601"/>
              </a:spcBef>
            </a:pPr>
            <a:r>
              <a:rPr lang="en-US" sz="2500" b="0" spc="-1" dirty="0" smtClean="0">
                <a:solidFill>
                  <a:srgbClr val="000000"/>
                </a:solidFill>
                <a:latin typeface="Arial Rounded MT Bold" pitchFamily="34" charset="0"/>
              </a:rPr>
              <a:t>                      end </a:t>
            </a:r>
            <a:r>
              <a:rPr lang="en-US" sz="2500" b="0" spc="-1" dirty="0" err="1" smtClean="0">
                <a:solidFill>
                  <a:srgbClr val="000000"/>
                </a:solidFill>
                <a:latin typeface="Arial Rounded MT Bold" pitchFamily="34" charset="0"/>
              </a:rPr>
              <a:t>entity_name</a:t>
            </a:r>
            <a:r>
              <a:rPr lang="en-US" sz="2500" b="0" spc="-1" dirty="0" smtClean="0">
                <a:solidFill>
                  <a:srgbClr val="000000"/>
                </a:solidFill>
                <a:latin typeface="Arial Rounded MT Bold" pitchFamily="34" charset="0"/>
              </a:rPr>
              <a:t>;</a:t>
            </a:r>
          </a:p>
          <a:p>
            <a:pPr marL="274320" indent="-273960">
              <a:lnSpc>
                <a:spcPct val="100000"/>
              </a:lnSpc>
              <a:spcBef>
                <a:spcPts val="601"/>
              </a:spcBef>
            </a:pPr>
            <a:endParaRPr lang="en-US" sz="2500" b="0" spc="-1" dirty="0" smtClean="0">
              <a:solidFill>
                <a:srgbClr val="000000"/>
              </a:solidFill>
              <a:latin typeface="Arial Rounded MT Bold" pitchFamily="34" charset="0"/>
            </a:endParaRPr>
          </a:p>
          <a:p>
            <a:pPr marL="343080" indent="-342720" algn="ctr">
              <a:lnSpc>
                <a:spcPct val="100000"/>
              </a:lnSpc>
              <a:spcBef>
                <a:spcPts val="601"/>
              </a:spcBef>
              <a:buClr>
                <a:srgbClr val="B13F9A"/>
              </a:buClr>
              <a:buSzPct val="73000"/>
              <a:buFont typeface="Wingdings" charset="2"/>
              <a:buChar char=""/>
            </a:pPr>
            <a:r>
              <a:rPr lang="en-US" sz="2500" b="0" spc="-1" dirty="0" smtClean="0">
                <a:solidFill>
                  <a:srgbClr val="000000"/>
                </a:solidFill>
                <a:latin typeface="Arial Rounded MT Bold" pitchFamily="34" charset="0"/>
              </a:rPr>
              <a:t> An entity should start with “entity” keyword and end with “end” keyword. The direction will be input , output or </a:t>
            </a:r>
            <a:r>
              <a:rPr lang="en-US" sz="2500" b="0" spc="-1" dirty="0" err="1" smtClean="0">
                <a:solidFill>
                  <a:srgbClr val="000000"/>
                </a:solidFill>
                <a:latin typeface="Arial Rounded MT Bold" pitchFamily="34" charset="0"/>
              </a:rPr>
              <a:t>inout</a:t>
            </a:r>
            <a:r>
              <a:rPr lang="en-US" sz="2500" b="0" spc="-1" dirty="0" smtClean="0">
                <a:solidFill>
                  <a:srgbClr val="000000"/>
                </a:solidFill>
                <a:latin typeface="Arial Rounded MT Bold" pitchFamily="34" charset="0"/>
              </a:rPr>
              <a:t> type</a:t>
            </a:r>
          </a:p>
          <a:p>
            <a:pPr algn="ctr">
              <a:lnSpc>
                <a:spcPct val="100000"/>
              </a:lnSpc>
              <a:spcBef>
                <a:spcPts val="601"/>
              </a:spcBef>
            </a:pPr>
            <a:endParaRPr lang="en-US" sz="2500" b="0" spc="-1" dirty="0" smtClean="0">
              <a:solidFill>
                <a:srgbClr val="000000"/>
              </a:solidFill>
              <a:latin typeface="Arial Rounded MT Bold" pitchFamily="34" charset="0"/>
            </a:endParaRPr>
          </a:p>
          <a:p>
            <a:endParaRPr lang="en-US" sz="2500" dirty="0">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8600"/>
            <a:ext cx="6172200" cy="1894362"/>
          </a:xfrm>
        </p:spPr>
        <p:txBody>
          <a:bodyPr>
            <a:normAutofit/>
          </a:bodyPr>
          <a:lstStyle/>
          <a:p>
            <a:pPr algn="ctr"/>
            <a:r>
              <a:rPr lang="en-US" sz="4000" spc="-1" dirty="0" smtClean="0">
                <a:solidFill>
                  <a:srgbClr val="000000"/>
                </a:solidFill>
                <a:latin typeface="Arial Rounded MT Bold"/>
              </a:rPr>
              <a:t>ARCHITECTURE</a:t>
            </a:r>
            <a:r>
              <a:rPr lang="en-US" sz="4000" spc="-1" dirty="0" smtClean="0">
                <a:solidFill>
                  <a:srgbClr val="000000"/>
                </a:solidFill>
                <a:latin typeface="Trebuchet MS"/>
              </a:rPr>
              <a:t/>
            </a:r>
            <a:br>
              <a:rPr lang="en-US" sz="400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362200" y="1752600"/>
            <a:ext cx="6172200" cy="1371600"/>
          </a:xfrm>
        </p:spPr>
        <p:txBody>
          <a:bodyPr>
            <a:noAutofit/>
          </a:bodyPr>
          <a:lstStyle/>
          <a:p>
            <a:pPr marL="343080" indent="-342720" algn="ctr">
              <a:lnSpc>
                <a:spcPct val="100000"/>
              </a:lnSpc>
              <a:spcBef>
                <a:spcPts val="601"/>
              </a:spcBef>
              <a:buClr>
                <a:srgbClr val="B13F9A"/>
              </a:buClr>
              <a:buSzPct val="73000"/>
              <a:buFont typeface="Wingdings" charset="2"/>
              <a:buChar char=""/>
            </a:pPr>
            <a:r>
              <a:rPr lang="en-US" sz="2000" b="0" spc="-1" dirty="0" smtClean="0">
                <a:solidFill>
                  <a:srgbClr val="000000"/>
                </a:solidFill>
                <a:latin typeface="Arial Rounded MT Bold"/>
              </a:rPr>
              <a:t>Architecture can be described using dataflow , structural or mixed modeling.</a:t>
            </a:r>
            <a:endParaRPr lang="en-US" sz="2000" b="0" spc="-1" dirty="0" smtClean="0">
              <a:solidFill>
                <a:srgbClr val="000000"/>
              </a:solidFill>
              <a:latin typeface="Trebuchet MS"/>
            </a:endParaRPr>
          </a:p>
          <a:p>
            <a:pPr algn="ctr">
              <a:lnSpc>
                <a:spcPct val="100000"/>
              </a:lnSpc>
              <a:spcBef>
                <a:spcPts val="601"/>
              </a:spcBef>
            </a:pPr>
            <a:endParaRPr lang="en-US" sz="2000" b="0" spc="-1" dirty="0" smtClean="0">
              <a:solidFill>
                <a:srgbClr val="000000"/>
              </a:solidFill>
              <a:latin typeface="Trebuchet MS"/>
            </a:endParaRPr>
          </a:p>
          <a:p>
            <a:pPr marL="274320" indent="-273960">
              <a:lnSpc>
                <a:spcPct val="100000"/>
              </a:lnSpc>
              <a:spcBef>
                <a:spcPts val="601"/>
              </a:spcBef>
            </a:pPr>
            <a:r>
              <a:rPr lang="en-US" sz="2000" b="0" spc="-1" dirty="0" smtClean="0">
                <a:solidFill>
                  <a:srgbClr val="000000"/>
                </a:solidFill>
                <a:latin typeface="Arial Rounded MT Bold"/>
              </a:rPr>
              <a:t>  SYNTAX :- architecture </a:t>
            </a:r>
            <a:r>
              <a:rPr lang="en-US" sz="2000" b="0" spc="-1" dirty="0" err="1" smtClean="0">
                <a:solidFill>
                  <a:srgbClr val="000000"/>
                </a:solidFill>
                <a:latin typeface="Arial Rounded MT Bold"/>
              </a:rPr>
              <a:t>architecture</a:t>
            </a:r>
            <a:r>
              <a:rPr lang="en-US" sz="2000" b="0" spc="-1" dirty="0" smtClean="0">
                <a:solidFill>
                  <a:srgbClr val="000000"/>
                </a:solidFill>
                <a:latin typeface="Arial Rounded MT Bold"/>
              </a:rPr>
              <a:t>_ name of entity </a:t>
            </a:r>
            <a:r>
              <a:rPr lang="en-US" sz="2000" b="0" spc="-1" dirty="0" err="1" smtClean="0">
                <a:solidFill>
                  <a:srgbClr val="000000"/>
                </a:solidFill>
                <a:latin typeface="Arial Rounded MT Bold"/>
              </a:rPr>
              <a:t>name</a:t>
            </a:r>
            <a:r>
              <a:rPr lang="en-US" sz="2000" b="0" spc="-1" dirty="0" err="1" smtClean="0">
                <a:solidFill>
                  <a:srgbClr val="0D0D0D"/>
                </a:solidFill>
                <a:latin typeface="Arial Rounded MT Bold"/>
              </a:rPr>
              <a:t>architecture</a:t>
            </a:r>
            <a:r>
              <a:rPr lang="en-US" sz="2000" b="0" spc="-1" dirty="0" smtClean="0">
                <a:solidFill>
                  <a:srgbClr val="0D0D0D"/>
                </a:solidFill>
                <a:latin typeface="Arial Rounded MT Bold"/>
              </a:rPr>
              <a:t>_ declarative part;</a:t>
            </a:r>
            <a:endParaRPr lang="en-US" sz="2000" b="0" spc="-1" dirty="0" smtClean="0">
              <a:solidFill>
                <a:srgbClr val="000000"/>
              </a:solidFill>
              <a:latin typeface="Trebuchet MS"/>
            </a:endParaRPr>
          </a:p>
          <a:p>
            <a:pPr marL="274320" indent="-273960">
              <a:lnSpc>
                <a:spcPct val="100000"/>
              </a:lnSpc>
              <a:spcBef>
                <a:spcPts val="601"/>
              </a:spcBef>
            </a:pPr>
            <a:r>
              <a:rPr lang="en-US" sz="2000" b="0" spc="-1" dirty="0" smtClean="0">
                <a:solidFill>
                  <a:srgbClr val="0D0D0D"/>
                </a:solidFill>
                <a:latin typeface="Arial Rounded MT Bold"/>
              </a:rPr>
              <a:t>                       	     begin  </a:t>
            </a:r>
            <a:endParaRPr lang="en-US" sz="2000" b="0" spc="-1" dirty="0" smtClean="0">
              <a:solidFill>
                <a:srgbClr val="000000"/>
              </a:solidFill>
              <a:latin typeface="Trebuchet MS"/>
            </a:endParaRPr>
          </a:p>
          <a:p>
            <a:pPr marL="274320" indent="-273960">
              <a:lnSpc>
                <a:spcPct val="100000"/>
              </a:lnSpc>
              <a:spcBef>
                <a:spcPts val="601"/>
              </a:spcBef>
            </a:pPr>
            <a:r>
              <a:rPr lang="en-US" sz="2000" b="0" spc="-1" dirty="0" smtClean="0">
                <a:solidFill>
                  <a:srgbClr val="0D0D0D"/>
                </a:solidFill>
                <a:latin typeface="Arial Rounded MT Bold"/>
              </a:rPr>
              <a:t>			     statements;</a:t>
            </a:r>
            <a:endParaRPr lang="en-US" sz="2000" b="0" spc="-1" dirty="0" smtClean="0">
              <a:solidFill>
                <a:srgbClr val="000000"/>
              </a:solidFill>
              <a:latin typeface="Trebuchet MS"/>
            </a:endParaRPr>
          </a:p>
          <a:p>
            <a:pPr marL="274320" indent="-273960">
              <a:lnSpc>
                <a:spcPct val="100000"/>
              </a:lnSpc>
              <a:spcBef>
                <a:spcPts val="601"/>
              </a:spcBef>
            </a:pPr>
            <a:r>
              <a:rPr lang="en-US" sz="2000" b="0" spc="-1" dirty="0" smtClean="0">
                <a:solidFill>
                  <a:srgbClr val="0D0D0D"/>
                </a:solidFill>
                <a:latin typeface="Arial Rounded MT Bold"/>
              </a:rPr>
              <a:t>			     end architecture name;</a:t>
            </a:r>
            <a:endParaRPr lang="en-US" sz="2000" b="0" spc="-1" dirty="0" smtClean="0">
              <a:solidFill>
                <a:srgbClr val="000000"/>
              </a:solidFill>
              <a:latin typeface="Trebuchet MS"/>
            </a:endParaRPr>
          </a:p>
          <a:p>
            <a:pPr marL="521280" lvl="1" indent="-228240">
              <a:spcBef>
                <a:spcPts val="499"/>
              </a:spcBef>
              <a:buClr>
                <a:srgbClr val="F9B639"/>
              </a:buClr>
            </a:pPr>
            <a:r>
              <a:rPr lang="en-US" sz="2000" spc="-1" dirty="0" smtClean="0">
                <a:solidFill>
                  <a:srgbClr val="0D0D0D"/>
                </a:solidFill>
                <a:latin typeface="Arial Rounded MT Bold"/>
              </a:rPr>
              <a:t>Here, we should specify the entity name for which we are writing the architecture body. The architecture statements should be inside the ‘begin’ and ‘end’ keyword. Architecture declarative part may contain variables, constants, or component declaration.</a:t>
            </a:r>
            <a:endParaRPr lang="en-US" sz="2000" spc="-1" dirty="0" smtClean="0">
              <a:solidFill>
                <a:srgbClr val="000000"/>
              </a:solidFill>
              <a:latin typeface="Trebuchet MS"/>
            </a:endParaRPr>
          </a:p>
          <a:p>
            <a:pPr>
              <a:lnSpc>
                <a:spcPct val="100000"/>
              </a:lnSpc>
              <a:spcBef>
                <a:spcPts val="601"/>
              </a:spcBef>
            </a:pPr>
            <a:endParaRPr lang="en-US" sz="2000" b="0" spc="-1" dirty="0" smtClean="0">
              <a:solidFill>
                <a:srgbClr val="000000"/>
              </a:solidFill>
              <a:latin typeface="Trebuchet MS"/>
            </a:endParaRPr>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903762"/>
            <a:ext cx="7010400" cy="1894362"/>
          </a:xfrm>
        </p:spPr>
        <p:txBody>
          <a:bodyPr>
            <a:normAutofit/>
          </a:bodyPr>
          <a:lstStyle/>
          <a:p>
            <a:pPr>
              <a:lnSpc>
                <a:spcPct val="100000"/>
              </a:lnSpc>
            </a:pPr>
            <a:r>
              <a:rPr lang="en-US" sz="4000" cap="all" spc="-1" dirty="0" smtClean="0">
                <a:solidFill>
                  <a:srgbClr val="0D0D0D"/>
                </a:solidFill>
                <a:latin typeface="Arial Rounded MT Bold"/>
              </a:rPr>
              <a:t>BEHAVIORAL</a:t>
            </a:r>
            <a:r>
              <a:rPr lang="en-US" sz="4000" u="sng" cap="all" spc="-1" dirty="0" smtClean="0">
                <a:solidFill>
                  <a:srgbClr val="0D0D0D"/>
                </a:solidFill>
                <a:latin typeface="Arial Rounded MT Bold"/>
              </a:rPr>
              <a:t> </a:t>
            </a:r>
            <a:r>
              <a:rPr lang="en-US" sz="4000" cap="all" spc="-1" dirty="0" smtClean="0">
                <a:solidFill>
                  <a:srgbClr val="0D0D0D"/>
                </a:solidFill>
                <a:latin typeface="Arial Rounded MT Bold"/>
              </a:rPr>
              <a:t>MODELING</a:t>
            </a:r>
            <a:endParaRPr lang="en-US" sz="4000" b="0" spc="-1" dirty="0">
              <a:solidFill>
                <a:srgbClr val="000000"/>
              </a:solidFill>
              <a:latin typeface="Trebuchet MS"/>
            </a:endParaRPr>
          </a:p>
        </p:txBody>
      </p:sp>
      <p:sp>
        <p:nvSpPr>
          <p:cNvPr id="3" name="Subtitle 2"/>
          <p:cNvSpPr>
            <a:spLocks noGrp="1"/>
          </p:cNvSpPr>
          <p:nvPr>
            <p:ph type="subTitle" idx="1"/>
          </p:nvPr>
        </p:nvSpPr>
        <p:spPr>
          <a:xfrm>
            <a:off x="2209800" y="1600200"/>
            <a:ext cx="6172200" cy="1371600"/>
          </a:xfrm>
        </p:spPr>
        <p:txBody>
          <a:bodyPr>
            <a:noAutofit/>
          </a:bodyPr>
          <a:lstStyle/>
          <a:p>
            <a:pPr marL="274320" indent="-273960" algn="ctr">
              <a:lnSpc>
                <a:spcPct val="100000"/>
              </a:lnSpc>
              <a:spcBef>
                <a:spcPts val="601"/>
              </a:spcBef>
              <a:buClr>
                <a:srgbClr val="B13F9A"/>
              </a:buClr>
              <a:buSzPct val="73000"/>
              <a:buFont typeface="Wingdings" charset="2"/>
              <a:buChar char=""/>
            </a:pPr>
            <a:r>
              <a:rPr lang="en-US" sz="2100" b="0" spc="-1" dirty="0" smtClean="0">
                <a:solidFill>
                  <a:srgbClr val="000000"/>
                </a:solidFill>
                <a:latin typeface="Arial Rounded MT Bold"/>
              </a:rPr>
              <a:t>In this modeling style, the behavior of an entity as set of statements is executed sequentially in the specified order. Only statements placed inside a PROCESS, FUNCTION, or PROCEDURE are sequential.</a:t>
            </a:r>
            <a:endParaRPr lang="en-US" sz="2100" b="0" spc="-1" dirty="0" smtClean="0">
              <a:solidFill>
                <a:srgbClr val="000000"/>
              </a:solidFill>
              <a:latin typeface="Trebuchet MS"/>
            </a:endParaRPr>
          </a:p>
          <a:p>
            <a:pPr algn="ctr">
              <a:lnSpc>
                <a:spcPct val="100000"/>
              </a:lnSpc>
              <a:spcBef>
                <a:spcPts val="601"/>
              </a:spcBef>
            </a:pPr>
            <a:endParaRPr lang="en-US" sz="2100" b="0" spc="-1" dirty="0" smtClean="0">
              <a:solidFill>
                <a:srgbClr val="000000"/>
              </a:solidFill>
              <a:latin typeface="Trebuchet MS"/>
            </a:endParaRPr>
          </a:p>
          <a:p>
            <a:pPr marL="274320" indent="-273960" algn="ctr">
              <a:lnSpc>
                <a:spcPct val="100000"/>
              </a:lnSpc>
              <a:spcBef>
                <a:spcPts val="601"/>
              </a:spcBef>
              <a:buClr>
                <a:srgbClr val="B13F9A"/>
              </a:buClr>
              <a:buSzPct val="73000"/>
              <a:buFont typeface="Wingdings" charset="2"/>
              <a:buChar char=""/>
            </a:pPr>
            <a:r>
              <a:rPr lang="en-US" sz="2100" b="0" spc="-1" dirty="0" smtClean="0">
                <a:solidFill>
                  <a:srgbClr val="000000"/>
                </a:solidFill>
                <a:latin typeface="Arial Rounded MT Bold"/>
              </a:rPr>
              <a:t>PROCESSES, FUNCTIONS, and PROCEDURES are the only sections of code that are executed sequentially.</a:t>
            </a:r>
            <a:endParaRPr lang="en-US" sz="2100" b="0" spc="-1" dirty="0" smtClean="0">
              <a:solidFill>
                <a:srgbClr val="000000"/>
              </a:solidFill>
              <a:latin typeface="Trebuchet MS"/>
            </a:endParaRPr>
          </a:p>
          <a:p>
            <a:pPr algn="ctr">
              <a:lnSpc>
                <a:spcPct val="100000"/>
              </a:lnSpc>
              <a:spcBef>
                <a:spcPts val="601"/>
              </a:spcBef>
            </a:pPr>
            <a:endParaRPr lang="en-US" sz="2100" b="0" spc="-1" dirty="0" smtClean="0">
              <a:solidFill>
                <a:srgbClr val="000000"/>
              </a:solidFill>
              <a:latin typeface="Trebuchet MS"/>
            </a:endParaRPr>
          </a:p>
          <a:p>
            <a:pPr marL="274320" indent="-273960" algn="ctr">
              <a:lnSpc>
                <a:spcPct val="100000"/>
              </a:lnSpc>
              <a:spcBef>
                <a:spcPts val="601"/>
              </a:spcBef>
              <a:buClr>
                <a:srgbClr val="B13F9A"/>
              </a:buClr>
              <a:buSzPct val="73000"/>
              <a:buFont typeface="Wingdings" charset="2"/>
              <a:buChar char=""/>
            </a:pPr>
            <a:r>
              <a:rPr lang="en-US" sz="2100" b="0" spc="-1" dirty="0" smtClean="0">
                <a:solidFill>
                  <a:srgbClr val="000000"/>
                </a:solidFill>
                <a:latin typeface="Arial Rounded MT Bold"/>
              </a:rPr>
              <a:t>One important aspect of behavior code is that it is not limited to sequential logic. Indeed, with it, we can build sequential circuits as well as combinational circuit.</a:t>
            </a:r>
            <a:endParaRPr lang="en-US" sz="2100" b="0" spc="-1" dirty="0" smtClean="0">
              <a:solidFill>
                <a:srgbClr val="000000"/>
              </a:solidFill>
              <a:latin typeface="Trebuchet MS"/>
            </a:endParaRPr>
          </a:p>
          <a:p>
            <a:pPr algn="ctr">
              <a:lnSpc>
                <a:spcPct val="100000"/>
              </a:lnSpc>
              <a:spcBef>
                <a:spcPts val="601"/>
              </a:spcBef>
            </a:pPr>
            <a:endParaRPr lang="en-US" sz="2100" b="0" spc="-1" dirty="0" smtClean="0">
              <a:solidFill>
                <a:srgbClr val="000000"/>
              </a:solidFill>
              <a:latin typeface="Trebuchet MS"/>
            </a:endParaRPr>
          </a:p>
          <a:p>
            <a:pPr algn="ctr"/>
            <a:endParaRPr lang="en-US" sz="2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81000"/>
            <a:ext cx="6172200" cy="1894362"/>
          </a:xfrm>
        </p:spPr>
        <p:txBody>
          <a:bodyPr>
            <a:normAutofit/>
          </a:bodyPr>
          <a:lstStyle/>
          <a:p>
            <a:pPr algn="ctr"/>
            <a:r>
              <a:rPr lang="en-US" sz="4000" spc="-1" dirty="0" smtClean="0">
                <a:solidFill>
                  <a:srgbClr val="000000"/>
                </a:solidFill>
                <a:latin typeface="Arial Rounded MT Bold"/>
              </a:rPr>
              <a:t>What is decoder?</a:t>
            </a:r>
            <a:r>
              <a:rPr lang="en-US" sz="4000" spc="-1" dirty="0" smtClean="0">
                <a:solidFill>
                  <a:srgbClr val="000000"/>
                </a:solidFill>
                <a:latin typeface="Trebuchet MS"/>
              </a:rPr>
              <a:t/>
            </a:r>
            <a:br>
              <a:rPr lang="en-US" sz="4000" spc="-1" dirty="0" smtClean="0">
                <a:solidFill>
                  <a:srgbClr val="000000"/>
                </a:solidFill>
                <a:latin typeface="Trebuchet MS"/>
              </a:rPr>
            </a:br>
            <a:endParaRPr lang="en-US" sz="4000" dirty="0"/>
          </a:p>
        </p:txBody>
      </p:sp>
      <p:sp>
        <p:nvSpPr>
          <p:cNvPr id="3" name="Subtitle 2"/>
          <p:cNvSpPr>
            <a:spLocks noGrp="1"/>
          </p:cNvSpPr>
          <p:nvPr>
            <p:ph type="subTitle" idx="1"/>
          </p:nvPr>
        </p:nvSpPr>
        <p:spPr>
          <a:xfrm>
            <a:off x="2209800" y="1219200"/>
            <a:ext cx="6172200" cy="1524000"/>
          </a:xfrm>
        </p:spPr>
        <p:txBody>
          <a:bodyPr>
            <a:noAutofit/>
          </a:bodyPr>
          <a:lstStyle/>
          <a:p>
            <a:pPr marL="274320" indent="-273960" algn="ctr">
              <a:lnSpc>
                <a:spcPct val="100000"/>
              </a:lnSpc>
              <a:spcBef>
                <a:spcPts val="601"/>
              </a:spcBef>
              <a:buClr>
                <a:srgbClr val="B13F9A"/>
              </a:buClr>
              <a:buSzPct val="73000"/>
              <a:buFont typeface="Wingdings 2" charset="2"/>
              <a:buChar char=""/>
            </a:pPr>
            <a:r>
              <a:rPr lang="en-US" sz="2500" b="0" spc="-1" dirty="0" smtClean="0">
                <a:solidFill>
                  <a:srgbClr val="000000"/>
                </a:solidFill>
                <a:latin typeface="Arial Rounded MT Bold"/>
              </a:rPr>
              <a:t>A decoder is an electronic circuit with multiple input and multiple output signals, which converts every unique combination of input states to a specific combination of output states. It is a combinational logic circuit that converts binary information from the n coded inputs to a maximum of 2</a:t>
            </a:r>
            <a:r>
              <a:rPr lang="en-US" sz="2500" b="0" spc="-1" baseline="30000" dirty="0" smtClean="0">
                <a:solidFill>
                  <a:srgbClr val="000000"/>
                </a:solidFill>
                <a:latin typeface="Arial Rounded MT Bold"/>
              </a:rPr>
              <a:t>n</a:t>
            </a:r>
            <a:r>
              <a:rPr lang="en-US" sz="2500" b="0" spc="-1" dirty="0" smtClean="0">
                <a:solidFill>
                  <a:srgbClr val="000000"/>
                </a:solidFill>
                <a:latin typeface="Arial Rounded MT Bold"/>
              </a:rPr>
              <a:t> unique outputs. </a:t>
            </a:r>
            <a:endParaRPr lang="en-US" sz="2500" b="0" spc="-1" dirty="0" smtClean="0">
              <a:solidFill>
                <a:srgbClr val="000000"/>
              </a:solidFill>
              <a:latin typeface="Trebuchet MS"/>
            </a:endParaRPr>
          </a:p>
          <a:p>
            <a:pPr algn="ctr">
              <a:lnSpc>
                <a:spcPct val="100000"/>
              </a:lnSpc>
              <a:spcBef>
                <a:spcPts val="601"/>
              </a:spcBef>
            </a:pPr>
            <a:endParaRPr lang="en-US" sz="2500" b="0" spc="-1" dirty="0" smtClean="0">
              <a:solidFill>
                <a:srgbClr val="000000"/>
              </a:solidFill>
              <a:latin typeface="Trebuchet MS"/>
            </a:endParaRPr>
          </a:p>
          <a:p>
            <a:pPr algn="ctr"/>
            <a:endParaRPr lang="en-US" sz="2500" dirty="0"/>
          </a:p>
        </p:txBody>
      </p:sp>
      <p:pic>
        <p:nvPicPr>
          <p:cNvPr id="1026" name="Picture 2" descr="https://allaboutfpga.com/wp-content/uploads/2016/02/BINARY-DECODER-4-TO-2.png?csspreview=true"/>
          <p:cNvPicPr>
            <a:picLocks noChangeAspect="1" noChangeArrowheads="1"/>
          </p:cNvPicPr>
          <p:nvPr/>
        </p:nvPicPr>
        <p:blipFill>
          <a:blip r:embed="rId2"/>
          <a:srcRect/>
          <a:stretch>
            <a:fillRect/>
          </a:stretch>
        </p:blipFill>
        <p:spPr bwMode="auto">
          <a:xfrm>
            <a:off x="2971800" y="4876800"/>
            <a:ext cx="4724400" cy="1752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1 copy.png"/>
          <p:cNvPicPr>
            <a:picLocks noChangeAspect="1"/>
          </p:cNvPicPr>
          <p:nvPr/>
        </p:nvPicPr>
        <p:blipFill>
          <a:blip r:embed="rId2"/>
          <a:stretch>
            <a:fillRect/>
          </a:stretch>
        </p:blipFill>
        <p:spPr>
          <a:xfrm>
            <a:off x="381000" y="228601"/>
            <a:ext cx="8153400" cy="5486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0"/>
            <a:ext cx="6172200" cy="1894362"/>
          </a:xfrm>
        </p:spPr>
        <p:txBody>
          <a:bodyPr>
            <a:normAutofit fontScale="90000"/>
          </a:bodyPr>
          <a:lstStyle/>
          <a:p>
            <a:pPr algn="ctr"/>
            <a:r>
              <a:rPr lang="en-US" dirty="0" smtClean="0">
                <a:solidFill>
                  <a:schemeClr val="tx1"/>
                </a:solidFill>
              </a:rPr>
              <a:t>VHDL Code for 2 to 4 decoder using case statement</a:t>
            </a:r>
            <a:br>
              <a:rPr lang="en-US"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a:xfrm>
            <a:off x="2209800" y="1143000"/>
            <a:ext cx="6172200" cy="1371600"/>
          </a:xfrm>
        </p:spPr>
        <p:txBody>
          <a:bodyPr>
            <a:noAutofit/>
          </a:bodyPr>
          <a:lstStyle/>
          <a:p>
            <a:pPr fontAlgn="base"/>
            <a:r>
              <a:rPr lang="en-US" sz="1300" dirty="0" smtClean="0">
                <a:solidFill>
                  <a:schemeClr val="tx1"/>
                </a:solidFill>
              </a:rPr>
              <a:t>library IEEE;</a:t>
            </a:r>
          </a:p>
          <a:p>
            <a:pPr fontAlgn="base"/>
            <a:r>
              <a:rPr lang="en-US" sz="1300" dirty="0" smtClean="0">
                <a:solidFill>
                  <a:schemeClr val="tx1"/>
                </a:solidFill>
              </a:rPr>
              <a:t>use IEEE.STD_LOGIC_1164.all;</a:t>
            </a:r>
          </a:p>
          <a:p>
            <a:pPr fontAlgn="base"/>
            <a:r>
              <a:rPr lang="en-US" sz="1300" dirty="0" smtClean="0">
                <a:solidFill>
                  <a:schemeClr val="tx1"/>
                </a:solidFill>
              </a:rPr>
              <a:t> </a:t>
            </a:r>
          </a:p>
          <a:p>
            <a:pPr fontAlgn="base"/>
            <a:r>
              <a:rPr lang="en-US" sz="1300" dirty="0" smtClean="0">
                <a:solidFill>
                  <a:schemeClr val="tx1"/>
                </a:solidFill>
              </a:rPr>
              <a:t>entity decoder is</a:t>
            </a:r>
          </a:p>
          <a:p>
            <a:pPr fontAlgn="base"/>
            <a:r>
              <a:rPr lang="en-US" sz="1300" dirty="0" smtClean="0">
                <a:solidFill>
                  <a:schemeClr val="tx1"/>
                </a:solidFill>
              </a:rPr>
              <a:t>port(</a:t>
            </a:r>
          </a:p>
          <a:p>
            <a:pPr fontAlgn="base"/>
            <a:r>
              <a:rPr lang="en-US" sz="1300" dirty="0" smtClean="0">
                <a:solidFill>
                  <a:schemeClr val="tx1"/>
                </a:solidFill>
              </a:rPr>
              <a:t>A : in STD_LOGIC_VECTOR(1 </a:t>
            </a:r>
            <a:r>
              <a:rPr lang="en-US" sz="1300" dirty="0" err="1" smtClean="0">
                <a:solidFill>
                  <a:schemeClr val="tx1"/>
                </a:solidFill>
              </a:rPr>
              <a:t>downto</a:t>
            </a:r>
            <a:r>
              <a:rPr lang="en-US" sz="1300" dirty="0" smtClean="0">
                <a:solidFill>
                  <a:schemeClr val="tx1"/>
                </a:solidFill>
              </a:rPr>
              <a:t> 0);</a:t>
            </a:r>
          </a:p>
          <a:p>
            <a:pPr fontAlgn="base"/>
            <a:r>
              <a:rPr lang="en-US" sz="1300" dirty="0" smtClean="0">
                <a:solidFill>
                  <a:schemeClr val="tx1"/>
                </a:solidFill>
              </a:rPr>
              <a:t>B : out STD_LOGIC_VECTOR(3 </a:t>
            </a:r>
            <a:r>
              <a:rPr lang="en-US" sz="1300" dirty="0" err="1" smtClean="0">
                <a:solidFill>
                  <a:schemeClr val="tx1"/>
                </a:solidFill>
              </a:rPr>
              <a:t>downto</a:t>
            </a:r>
            <a:r>
              <a:rPr lang="en-US" sz="1300" dirty="0" smtClean="0">
                <a:solidFill>
                  <a:schemeClr val="tx1"/>
                </a:solidFill>
              </a:rPr>
              <a:t> 0)</a:t>
            </a:r>
          </a:p>
          <a:p>
            <a:pPr fontAlgn="base"/>
            <a:r>
              <a:rPr lang="en-US" sz="1300" dirty="0" smtClean="0">
                <a:solidFill>
                  <a:schemeClr val="tx1"/>
                </a:solidFill>
              </a:rPr>
              <a:t>);</a:t>
            </a:r>
          </a:p>
          <a:p>
            <a:pPr fontAlgn="base"/>
            <a:r>
              <a:rPr lang="en-US" sz="1300" dirty="0" smtClean="0">
                <a:solidFill>
                  <a:schemeClr val="tx1"/>
                </a:solidFill>
              </a:rPr>
              <a:t>end decoder;</a:t>
            </a:r>
          </a:p>
          <a:p>
            <a:pPr fontAlgn="base"/>
            <a:r>
              <a:rPr lang="en-US" sz="1300" dirty="0" smtClean="0">
                <a:solidFill>
                  <a:schemeClr val="tx1"/>
                </a:solidFill>
              </a:rPr>
              <a:t>architecture </a:t>
            </a:r>
            <a:r>
              <a:rPr lang="en-US" sz="1300" dirty="0" err="1" smtClean="0">
                <a:solidFill>
                  <a:schemeClr val="tx1"/>
                </a:solidFill>
              </a:rPr>
              <a:t>behaviour</a:t>
            </a:r>
            <a:r>
              <a:rPr lang="en-US" sz="1300" dirty="0" smtClean="0">
                <a:solidFill>
                  <a:schemeClr val="tx1"/>
                </a:solidFill>
              </a:rPr>
              <a:t> of decoder is</a:t>
            </a:r>
          </a:p>
          <a:p>
            <a:pPr fontAlgn="base"/>
            <a:r>
              <a:rPr lang="en-US" sz="1300" dirty="0" smtClean="0">
                <a:solidFill>
                  <a:schemeClr val="tx1"/>
                </a:solidFill>
              </a:rPr>
              <a:t>begin</a:t>
            </a:r>
          </a:p>
          <a:p>
            <a:pPr fontAlgn="base"/>
            <a:r>
              <a:rPr lang="en-US" sz="1300" dirty="0" smtClean="0">
                <a:solidFill>
                  <a:schemeClr val="tx1"/>
                </a:solidFill>
              </a:rPr>
              <a:t> </a:t>
            </a:r>
          </a:p>
          <a:p>
            <a:pPr fontAlgn="base"/>
            <a:r>
              <a:rPr lang="en-US" sz="1300" dirty="0" smtClean="0">
                <a:solidFill>
                  <a:schemeClr val="tx1"/>
                </a:solidFill>
              </a:rPr>
              <a:t>process(A)</a:t>
            </a:r>
          </a:p>
          <a:p>
            <a:pPr fontAlgn="base"/>
            <a:r>
              <a:rPr lang="en-US" sz="1300" dirty="0" smtClean="0">
                <a:solidFill>
                  <a:schemeClr val="tx1"/>
                </a:solidFill>
              </a:rPr>
              <a:t>begin</a:t>
            </a:r>
          </a:p>
          <a:p>
            <a:pPr fontAlgn="base"/>
            <a:r>
              <a:rPr lang="en-US" sz="1300" dirty="0" smtClean="0">
                <a:solidFill>
                  <a:schemeClr val="tx1"/>
                </a:solidFill>
              </a:rPr>
              <a:t>case A is</a:t>
            </a:r>
          </a:p>
          <a:p>
            <a:pPr fontAlgn="base"/>
            <a:r>
              <a:rPr lang="en-US" sz="1300" dirty="0" smtClean="0">
                <a:solidFill>
                  <a:schemeClr val="tx1"/>
                </a:solidFill>
              </a:rPr>
              <a:t>when "00" =&gt; B &lt;= "0001"; when "01" =&gt; B &lt;= "0010"; when "10" =&gt; B &lt;= "0100"; when "11" =&gt; B &lt;= "1000";</a:t>
            </a:r>
          </a:p>
          <a:p>
            <a:pPr fontAlgn="base"/>
            <a:r>
              <a:rPr lang="en-US" sz="1300" dirty="0" smtClean="0">
                <a:solidFill>
                  <a:schemeClr val="tx1"/>
                </a:solidFill>
              </a:rPr>
              <a:t>end case;</a:t>
            </a:r>
          </a:p>
          <a:p>
            <a:pPr fontAlgn="base"/>
            <a:r>
              <a:rPr lang="en-US" sz="1300" dirty="0" smtClean="0">
                <a:solidFill>
                  <a:schemeClr val="tx1"/>
                </a:solidFill>
              </a:rPr>
              <a:t>end process;</a:t>
            </a:r>
          </a:p>
          <a:p>
            <a:pPr fontAlgn="base"/>
            <a:r>
              <a:rPr lang="en-US" sz="1300" dirty="0" smtClean="0">
                <a:solidFill>
                  <a:schemeClr val="tx1"/>
                </a:solidFill>
              </a:rPr>
              <a:t> </a:t>
            </a:r>
          </a:p>
          <a:p>
            <a:pPr fontAlgn="base"/>
            <a:r>
              <a:rPr lang="en-US" sz="1300" dirty="0" smtClean="0">
                <a:solidFill>
                  <a:schemeClr val="tx1"/>
                </a:solidFill>
              </a:rPr>
              <a:t>end  </a:t>
            </a:r>
            <a:r>
              <a:rPr lang="en-US" sz="1300" dirty="0" err="1" smtClean="0">
                <a:solidFill>
                  <a:schemeClr val="tx1"/>
                </a:solidFill>
              </a:rPr>
              <a:t>behaviour</a:t>
            </a:r>
            <a:r>
              <a:rPr lang="en-US" sz="1300" dirty="0" smtClean="0">
                <a:solidFill>
                  <a:schemeClr val="tx1"/>
                </a:solidFill>
              </a:rPr>
              <a:t>;</a:t>
            </a:r>
          </a:p>
          <a:p>
            <a:endParaRPr lang="en-US" sz="1300"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TotalTime>
  <Words>356</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MINI PROJECT INTERSHIP</vt:lpstr>
      <vt:lpstr>VHSIC-HDL </vt:lpstr>
      <vt:lpstr>DESCRIBING DESIGN </vt:lpstr>
      <vt:lpstr>ENTITY DECLARATION </vt:lpstr>
      <vt:lpstr>ARCHITECTURE </vt:lpstr>
      <vt:lpstr>BEHAVIORAL MODELING</vt:lpstr>
      <vt:lpstr>What is decoder? </vt:lpstr>
      <vt:lpstr>Slide 8</vt:lpstr>
      <vt:lpstr>VHDL Code for 2 to 4 decoder using case statement </vt:lpstr>
      <vt:lpstr>RTL SCHEMATIC</vt:lpstr>
      <vt:lpstr>Slide 11</vt:lpstr>
      <vt:lpstr>Wave form</vt:lpstr>
      <vt:lpstr>APPLICATIONS OF DECODER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INTERSHIP</dc:title>
  <dc:creator>HP</dc:creator>
  <cp:lastModifiedBy>HP</cp:lastModifiedBy>
  <cp:revision>8</cp:revision>
  <dcterms:created xsi:type="dcterms:W3CDTF">2019-10-22T06:49:54Z</dcterms:created>
  <dcterms:modified xsi:type="dcterms:W3CDTF">2019-10-22T09:01:32Z</dcterms:modified>
</cp:coreProperties>
</file>