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87" r:id="rId2"/>
    <p:sldId id="288" r:id="rId3"/>
    <p:sldId id="308" r:id="rId4"/>
    <p:sldId id="298" r:id="rId5"/>
    <p:sldId id="300" r:id="rId6"/>
    <p:sldId id="289" r:id="rId7"/>
    <p:sldId id="301" r:id="rId8"/>
    <p:sldId id="302" r:id="rId9"/>
    <p:sldId id="292" r:id="rId10"/>
    <p:sldId id="303" r:id="rId11"/>
    <p:sldId id="304" r:id="rId12"/>
    <p:sldId id="305" r:id="rId13"/>
    <p:sldId id="293" r:id="rId14"/>
    <p:sldId id="306" r:id="rId15"/>
    <p:sldId id="307" r:id="rId16"/>
    <p:sldId id="297" r:id="rId17"/>
    <p:sldId id="258" r:id="rId18"/>
  </p:sldIdLst>
  <p:sldSz cx="9144000" cy="5143500" type="screen16x9"/>
  <p:notesSz cx="6858000" cy="9144000"/>
  <p:embeddedFontLst>
    <p:embeddedFont>
      <p:font typeface="Poppins" charset="0"/>
      <p:regular r:id="rId20"/>
      <p:bold r:id="rId21"/>
      <p:italic r:id="rId22"/>
      <p:boldItalic r:id="rId23"/>
    </p:embeddedFont>
    <p:embeddedFont>
      <p:font typeface="Montserrat Light" charset="0"/>
      <p:regular r:id="rId24"/>
      <p:bold r:id="rId25"/>
      <p:italic r:id="rId26"/>
      <p:boldItalic r:id="rId27"/>
    </p:embeddedFont>
    <p:embeddedFont>
      <p:font typeface="Montserrat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2D6F6F7-9A21-4F77-A7E2-52C0DC799FCB}">
  <a:tblStyle styleId="{F2D6F6F7-9A21-4F77-A7E2-52C0DC799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1" autoAdjust="0"/>
    <p:restoredTop sz="94660"/>
  </p:normalViewPr>
  <p:slideViewPr>
    <p:cSldViewPr>
      <p:cViewPr>
        <p:scale>
          <a:sx n="100" d="100"/>
          <a:sy n="100" d="100"/>
        </p:scale>
        <p:origin x="-1140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5088600" cy="1159800"/>
          </a:xfrm>
        </p:spPr>
        <p:txBody>
          <a:bodyPr/>
          <a:lstStyle/>
          <a:p>
            <a:r>
              <a:rPr lang="en" sz="5000" dirty="0" smtClean="0"/>
              <a:t>History of </a:t>
            </a:r>
            <a:r>
              <a:rPr lang="en" sz="5000" dirty="0" smtClean="0">
                <a:solidFill>
                  <a:schemeClr val="bg1">
                    <a:lumMod val="50000"/>
                  </a:schemeClr>
                </a:solidFill>
              </a:rPr>
              <a:t>BlockChain..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682550"/>
            <a:ext cx="5088600" cy="784800"/>
          </a:xfrm>
        </p:spPr>
        <p:txBody>
          <a:bodyPr/>
          <a:lstStyle/>
          <a:p>
            <a:r>
              <a:rPr lang="en-US" sz="1500" b="1" dirty="0" smtClean="0"/>
              <a:t>By: </a:t>
            </a:r>
            <a:r>
              <a:rPr lang="en-US" sz="1500" b="1" dirty="0" err="1" smtClean="0"/>
              <a:t>Himani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Chauhan</a:t>
            </a:r>
            <a:endParaRPr 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50"/>
            <a:ext cx="8305800" cy="10074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2</a:t>
            </a:r>
            <a:r>
              <a:rPr lang="en-GB" sz="5000" baseline="30000" dirty="0" smtClean="0">
                <a:solidFill>
                  <a:schemeClr val="tx1"/>
                </a:solidFill>
                <a:latin typeface="IBM Plex Sans"/>
              </a:rPr>
              <a:t>nd</a:t>
            </a:r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0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23950"/>
            <a:ext cx="86106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In 2013, </a:t>
            </a:r>
            <a:r>
              <a:rPr lang="en-US" sz="1600" dirty="0" err="1" smtClean="0">
                <a:solidFill>
                  <a:srgbClr val="002060"/>
                </a:solidFill>
              </a:rPr>
              <a:t>Vitalik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Buterin</a:t>
            </a:r>
            <a:r>
              <a:rPr lang="en-US" sz="1600" dirty="0" smtClean="0">
                <a:solidFill>
                  <a:srgbClr val="002060"/>
                </a:solidFill>
              </a:rPr>
              <a:t> introduce the concept of smart contracts using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technology. The projects </a:t>
            </a: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gain global popularity as it was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providing the platform for developing decentralized </a:t>
            </a:r>
            <a:r>
              <a:rPr lang="en-US" sz="1600" dirty="0" smtClean="0">
                <a:solidFill>
                  <a:srgbClr val="002060"/>
                </a:solidFill>
              </a:rPr>
              <a:t>applications.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is an open source, public,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-based distributed computing platform and operating system featuring smart contract functionality.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  <a:endParaRPr lang="en-GB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50"/>
            <a:ext cx="8305800" cy="10074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2</a:t>
            </a:r>
            <a:r>
              <a:rPr lang="en-GB" sz="5000" baseline="30000" dirty="0" smtClean="0">
                <a:solidFill>
                  <a:schemeClr val="tx1"/>
                </a:solidFill>
                <a:latin typeface="IBM Plex Sans"/>
              </a:rPr>
              <a:t>nd</a:t>
            </a:r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0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23950"/>
            <a:ext cx="86106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In 2013, </a:t>
            </a:r>
            <a:r>
              <a:rPr lang="en-US" sz="1600" dirty="0" err="1" smtClean="0">
                <a:solidFill>
                  <a:srgbClr val="002060"/>
                </a:solidFill>
              </a:rPr>
              <a:t>Vitalik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Buterin</a:t>
            </a:r>
            <a:r>
              <a:rPr lang="en-US" sz="1600" dirty="0" smtClean="0">
                <a:solidFill>
                  <a:srgbClr val="002060"/>
                </a:solidFill>
              </a:rPr>
              <a:t> introduce the concept of smart contracts using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technology. The projects </a:t>
            </a: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gain global popularity as it was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providing the platform for developing decentralized </a:t>
            </a:r>
            <a:r>
              <a:rPr lang="en-US" sz="1600" dirty="0" smtClean="0">
                <a:solidFill>
                  <a:srgbClr val="002060"/>
                </a:solidFill>
              </a:rPr>
              <a:t>applications.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is an open source, public,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-based distributed computing platform and operating system featuring smart contract functionality.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provides the facility to the developer to develop the decentralized application using standard ERC20 token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50"/>
            <a:ext cx="8305800" cy="10074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2</a:t>
            </a:r>
            <a:r>
              <a:rPr lang="en-GB" sz="5000" baseline="30000" dirty="0" smtClean="0">
                <a:solidFill>
                  <a:schemeClr val="tx1"/>
                </a:solidFill>
                <a:latin typeface="IBM Plex Sans"/>
              </a:rPr>
              <a:t>nd</a:t>
            </a:r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0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23950"/>
            <a:ext cx="86106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In 2013, </a:t>
            </a:r>
            <a:r>
              <a:rPr lang="en-US" sz="1600" dirty="0" err="1" smtClean="0">
                <a:solidFill>
                  <a:srgbClr val="002060"/>
                </a:solidFill>
              </a:rPr>
              <a:t>Vitalik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Buterin</a:t>
            </a:r>
            <a:r>
              <a:rPr lang="en-US" sz="1600" dirty="0" smtClean="0">
                <a:solidFill>
                  <a:srgbClr val="002060"/>
                </a:solidFill>
              </a:rPr>
              <a:t> introduce the concept of smart contracts using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technology. The projects </a:t>
            </a: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gain global popularity as it was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providing the platform for developing decentralized </a:t>
            </a:r>
            <a:r>
              <a:rPr lang="en-US" sz="1600" dirty="0" smtClean="0">
                <a:solidFill>
                  <a:srgbClr val="002060"/>
                </a:solidFill>
              </a:rPr>
              <a:t>applications.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is an open source, public,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-based distributed computing platform and operating system featuring smart contract functionality.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provides the facility to the developer to develop the decentralized application using standard ERC20 token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 </a:t>
            </a: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is not up </a:t>
            </a:r>
            <a:r>
              <a:rPr lang="en-US" sz="1600" dirty="0" smtClean="0">
                <a:solidFill>
                  <a:srgbClr val="002060"/>
                </a:solidFill>
              </a:rPr>
              <a:t>to the </a:t>
            </a:r>
            <a:r>
              <a:rPr lang="en-US" sz="1600" dirty="0" smtClean="0">
                <a:solidFill>
                  <a:srgbClr val="002060"/>
                </a:solidFill>
              </a:rPr>
              <a:t>mark. It has failed to provide the problem to the scalability issue</a:t>
            </a:r>
            <a:endParaRPr lang="en-US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  <a:endParaRPr lang="en-GB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123950"/>
          </a:xfrm>
        </p:spPr>
        <p:txBody>
          <a:bodyPr/>
          <a:lstStyle/>
          <a:p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3</a:t>
            </a:r>
            <a:r>
              <a:rPr lang="en-GB" sz="5400" baseline="30000" dirty="0" smtClean="0">
                <a:solidFill>
                  <a:schemeClr val="tx1"/>
                </a:solidFill>
                <a:latin typeface="IBM Plex Sans"/>
              </a:rPr>
              <a:t>rd</a:t>
            </a:r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4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76350"/>
            <a:ext cx="8382000" cy="3581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We are entering into 3rd generation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where the more scalability and interoperability are the goals to achieve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</a:p>
          <a:p>
            <a:endParaRPr lang="en-US" sz="1600" dirty="0">
              <a:solidFill>
                <a:srgbClr val="002060"/>
              </a:solidFill>
              <a:latin typeface="Montserra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123950"/>
          </a:xfrm>
        </p:spPr>
        <p:txBody>
          <a:bodyPr/>
          <a:lstStyle/>
          <a:p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3</a:t>
            </a:r>
            <a:r>
              <a:rPr lang="en-GB" sz="5400" baseline="30000" dirty="0" smtClean="0">
                <a:solidFill>
                  <a:schemeClr val="tx1"/>
                </a:solidFill>
                <a:latin typeface="IBM Plex Sans"/>
              </a:rPr>
              <a:t>rd</a:t>
            </a:r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4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00150"/>
            <a:ext cx="8610600" cy="3733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We are entering into 3rd generation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where the more scalability and interoperability are the goals to achieve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Some of the leading projects in 3rd generation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are </a:t>
            </a:r>
            <a:r>
              <a:rPr lang="en-US" sz="1600" dirty="0" err="1" smtClean="0">
                <a:solidFill>
                  <a:srgbClr val="002060"/>
                </a:solidFill>
              </a:rPr>
              <a:t>Zilliqa</a:t>
            </a:r>
            <a:r>
              <a:rPr lang="en-US" sz="1600" dirty="0" smtClean="0">
                <a:solidFill>
                  <a:srgbClr val="002060"/>
                </a:solidFill>
              </a:rPr>
              <a:t>, AION, </a:t>
            </a:r>
            <a:r>
              <a:rPr lang="en-US" sz="1600" dirty="0" err="1" smtClean="0">
                <a:solidFill>
                  <a:srgbClr val="002060"/>
                </a:solidFill>
              </a:rPr>
              <a:t>Cardano</a:t>
            </a:r>
            <a:r>
              <a:rPr lang="en-US" sz="1600" dirty="0" smtClean="0">
                <a:solidFill>
                  <a:srgbClr val="002060"/>
                </a:solidFill>
              </a:rPr>
              <a:t>, EOS, etc. These projects are using new concepts to make the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more scalable. 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</a:p>
          <a:p>
            <a:endParaRPr lang="en-US" sz="1600" dirty="0">
              <a:solidFill>
                <a:srgbClr val="002060"/>
              </a:solidFill>
              <a:latin typeface="Montserrat Light" charset="0"/>
            </a:endParaRPr>
          </a:p>
        </p:txBody>
      </p:sp>
      <p:pic>
        <p:nvPicPr>
          <p:cNvPr id="4" name="Picture 3" descr="blockchain.jpg"/>
          <p:cNvPicPr>
            <a:picLocks noChangeAspect="1"/>
          </p:cNvPicPr>
          <p:nvPr/>
        </p:nvPicPr>
        <p:blipFill>
          <a:blip r:embed="rId2"/>
          <a:srcRect l="10667" t="10255" r="9333" b="5279"/>
          <a:stretch>
            <a:fillRect/>
          </a:stretch>
        </p:blipFill>
        <p:spPr>
          <a:xfrm>
            <a:off x="4267200" y="2800350"/>
            <a:ext cx="3810000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8763000" cy="1123950"/>
          </a:xfrm>
        </p:spPr>
        <p:txBody>
          <a:bodyPr/>
          <a:lstStyle/>
          <a:p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3</a:t>
            </a:r>
            <a:r>
              <a:rPr lang="en-GB" sz="5400" baseline="30000" dirty="0" smtClean="0">
                <a:solidFill>
                  <a:schemeClr val="tx1"/>
                </a:solidFill>
                <a:latin typeface="IBM Plex Sans"/>
              </a:rPr>
              <a:t>rd</a:t>
            </a:r>
            <a:r>
              <a:rPr lang="en-GB" sz="54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4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76350"/>
            <a:ext cx="8382000" cy="3581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We are entering into 3rd generation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where the more scalability and interoperability are the goals to achieve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Some of the leading projects in 3rd generation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are </a:t>
            </a:r>
            <a:r>
              <a:rPr lang="en-US" sz="1600" dirty="0" err="1" smtClean="0">
                <a:solidFill>
                  <a:srgbClr val="002060"/>
                </a:solidFill>
              </a:rPr>
              <a:t>Zilliqa</a:t>
            </a:r>
            <a:r>
              <a:rPr lang="en-US" sz="1600" dirty="0" smtClean="0">
                <a:solidFill>
                  <a:srgbClr val="002060"/>
                </a:solidFill>
              </a:rPr>
              <a:t>, AION, </a:t>
            </a:r>
            <a:r>
              <a:rPr lang="en-US" sz="1600" dirty="0" err="1" smtClean="0">
                <a:solidFill>
                  <a:srgbClr val="002060"/>
                </a:solidFill>
              </a:rPr>
              <a:t>Cardano</a:t>
            </a:r>
            <a:r>
              <a:rPr lang="en-US" sz="1600" dirty="0" smtClean="0">
                <a:solidFill>
                  <a:srgbClr val="002060"/>
                </a:solidFill>
              </a:rPr>
              <a:t>, EOS, etc. These projects are using new concepts to make the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more scalable. 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The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is a technology with the potential of solving the real world problem in every aspect of life. It’s not only limited to the financial transaction. There are numerous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applications available in the market that are aiming to solve the real world problems.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</a:p>
          <a:p>
            <a:endParaRPr lang="en-US" sz="1600" dirty="0">
              <a:solidFill>
                <a:srgbClr val="002060"/>
              </a:solidFill>
              <a:latin typeface="Montserrat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3" name="Picture 2" descr="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5350"/>
            <a:ext cx="82296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3335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IBM Plex Sans"/>
              </a:rPr>
              <a:t>Timeline Of </a:t>
            </a:r>
            <a:r>
              <a:rPr lang="en-US" sz="4000" b="1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4000" b="1" dirty="0">
              <a:latin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chemeClr val="accent2"/>
                </a:solidFill>
              </a:rPr>
              <a:t>Thank</a:t>
            </a:r>
            <a:br>
              <a:rPr lang="en-US" sz="7200" dirty="0" smtClean="0">
                <a:solidFill>
                  <a:schemeClr val="accent2"/>
                </a:solidFill>
              </a:rPr>
            </a:b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</a:rPr>
              <a:t>You..</a:t>
            </a:r>
            <a:endParaRPr sz="7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5791200" y="1047750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6800" y="1218025"/>
            <a:ext cx="6705600" cy="27075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underlying technology behind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crytocurrencies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is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 It allows every client in the network to reach consensus without ever having to trust each other.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3" name="Picture 2" descr="blockchain gen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50"/>
            <a:ext cx="6858000" cy="11598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The </a:t>
            </a:r>
            <a:r>
              <a:rPr lang="en-GB" sz="5000" dirty="0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Early Days..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95501"/>
            <a:ext cx="7772400" cy="2047849"/>
          </a:xfrm>
        </p:spPr>
        <p:txBody>
          <a:bodyPr/>
          <a:lstStyle/>
          <a:p>
            <a:endParaRPr lang="en-GB" sz="15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started its journey back in 1991. But the developers and researchers failed to implement the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practically. It was described by Stuart Haber and W. Scott </a:t>
            </a:r>
            <a:r>
              <a:rPr lang="en-US" sz="1800" dirty="0" err="1" smtClean="0">
                <a:solidFill>
                  <a:srgbClr val="002060"/>
                </a:solidFill>
              </a:rPr>
              <a:t>Stornetta</a:t>
            </a:r>
            <a:r>
              <a:rPr lang="en-US" sz="1800" dirty="0" smtClean="0">
                <a:solidFill>
                  <a:srgbClr val="002060"/>
                </a:solidFill>
              </a:rPr>
              <a:t> in 1991.</a:t>
            </a:r>
            <a:endParaRPr lang="en-GB" sz="1800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  <a:latin typeface="Montserrat Light" charset="0"/>
              </a:rPr>
              <a:t>	</a:t>
            </a:r>
          </a:p>
          <a:p>
            <a:endParaRPr lang="en-GB" sz="1500" dirty="0" smtClean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50"/>
            <a:ext cx="6858000" cy="11598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The </a:t>
            </a:r>
            <a:r>
              <a:rPr lang="en-GB" sz="5000" dirty="0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Early Days..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95501"/>
            <a:ext cx="7772400" cy="26574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started its journey back in 1991. But the developers and researchers failed to implement the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practically. It was described by Stuart Haber and W. Scott </a:t>
            </a:r>
            <a:r>
              <a:rPr lang="en-US" sz="1800" dirty="0" err="1" smtClean="0">
                <a:solidFill>
                  <a:srgbClr val="002060"/>
                </a:solidFill>
              </a:rPr>
              <a:t>Stornetta</a:t>
            </a:r>
            <a:r>
              <a:rPr lang="en-US" sz="1800" dirty="0" smtClean="0">
                <a:solidFill>
                  <a:srgbClr val="002060"/>
                </a:solidFill>
              </a:rPr>
              <a:t> in 1991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endParaRPr lang="en-GB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They aim to design a system where document timestamps could not be tampered with. But they were failed to implement the system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4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4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400" dirty="0" smtClean="0">
              <a:solidFill>
                <a:srgbClr val="002060"/>
              </a:solidFill>
              <a:latin typeface="Montserrat Light" charset="0"/>
            </a:endParaRPr>
          </a:p>
          <a:p>
            <a:endParaRPr lang="en-GB" sz="1500" dirty="0" smtClean="0">
              <a:solidFill>
                <a:srgbClr val="002060"/>
              </a:solidFill>
            </a:endParaRPr>
          </a:p>
          <a:p>
            <a:endParaRPr lang="en-GB" sz="1500" dirty="0" smtClean="0">
              <a:solidFill>
                <a:srgbClr val="002060"/>
              </a:solidFill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</a:p>
          <a:p>
            <a:endParaRPr lang="en-GB" sz="1500" dirty="0" smtClean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458200" cy="971550"/>
          </a:xfrm>
        </p:spPr>
        <p:txBody>
          <a:bodyPr/>
          <a:lstStyle/>
          <a:p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1</a:t>
            </a:r>
            <a:r>
              <a:rPr lang="en-GB" sz="4300" baseline="30000" dirty="0" smtClean="0">
                <a:solidFill>
                  <a:schemeClr val="tx1"/>
                </a:solidFill>
                <a:latin typeface="IBM Plex Sans"/>
              </a:rPr>
              <a:t>ST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 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GENERATION </a:t>
            </a:r>
            <a:r>
              <a:rPr lang="en-GB" sz="4300" dirty="0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4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47750"/>
            <a:ext cx="8610600" cy="3733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In 2008, Satoshi </a:t>
            </a:r>
            <a:r>
              <a:rPr lang="en-US" sz="1800" dirty="0" err="1" smtClean="0">
                <a:solidFill>
                  <a:srgbClr val="002060"/>
                </a:solidFill>
              </a:rPr>
              <a:t>Nakamoto</a:t>
            </a:r>
            <a:r>
              <a:rPr lang="en-US" sz="1800" dirty="0" smtClean="0">
                <a:solidFill>
                  <a:srgbClr val="002060"/>
                </a:solidFill>
              </a:rPr>
              <a:t> releases the white paper of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is a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based peer to peer payment system. Gradually, the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started its way to market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458200" cy="971550"/>
          </a:xfrm>
        </p:spPr>
        <p:txBody>
          <a:bodyPr/>
          <a:lstStyle/>
          <a:p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1</a:t>
            </a:r>
            <a:r>
              <a:rPr lang="en-GB" sz="4300" baseline="30000" dirty="0" smtClean="0">
                <a:solidFill>
                  <a:schemeClr val="tx1"/>
                </a:solidFill>
                <a:latin typeface="IBM Plex Sans"/>
              </a:rPr>
              <a:t>ST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 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GENERATION </a:t>
            </a:r>
            <a:r>
              <a:rPr lang="en-GB" sz="4300" dirty="0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4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47750"/>
            <a:ext cx="8610600" cy="3733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In 2008, Satoshi </a:t>
            </a:r>
            <a:r>
              <a:rPr lang="en-US" sz="1800" dirty="0" err="1" smtClean="0">
                <a:solidFill>
                  <a:srgbClr val="002060"/>
                </a:solidFill>
              </a:rPr>
              <a:t>Nakamoto</a:t>
            </a:r>
            <a:r>
              <a:rPr lang="en-US" sz="1800" dirty="0" smtClean="0">
                <a:solidFill>
                  <a:srgbClr val="002060"/>
                </a:solidFill>
              </a:rPr>
              <a:t> releases the white paper of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is a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based peer to peer payment system. Gradually, the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started its way to market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Due </a:t>
            </a:r>
            <a:r>
              <a:rPr lang="en-US" sz="1800" dirty="0" smtClean="0">
                <a:solidFill>
                  <a:srgbClr val="002060"/>
                </a:solidFill>
              </a:rPr>
              <a:t>to inflation in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price, it was not suitable for payment in daily routine. As time passes the new innovation were develop using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technology. The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of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is not scalable as the transaction speed was very low as 7 TPS. 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sz="1500" dirty="0" smtClean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458200" cy="971550"/>
          </a:xfrm>
        </p:spPr>
        <p:txBody>
          <a:bodyPr/>
          <a:lstStyle/>
          <a:p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1</a:t>
            </a:r>
            <a:r>
              <a:rPr lang="en-GB" sz="4300" baseline="30000" dirty="0" smtClean="0">
                <a:solidFill>
                  <a:schemeClr val="tx1"/>
                </a:solidFill>
                <a:latin typeface="IBM Plex Sans"/>
              </a:rPr>
              <a:t>ST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 </a:t>
            </a:r>
            <a:r>
              <a:rPr lang="en-GB" sz="4300" dirty="0" smtClean="0">
                <a:solidFill>
                  <a:schemeClr val="tx1"/>
                </a:solidFill>
                <a:latin typeface="IBM Plex Sans"/>
              </a:rPr>
              <a:t>GENERATION </a:t>
            </a:r>
            <a:r>
              <a:rPr lang="en-GB" sz="4300" dirty="0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4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47750"/>
            <a:ext cx="8610600" cy="3733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In 2008, Satoshi </a:t>
            </a:r>
            <a:r>
              <a:rPr lang="en-US" sz="1800" dirty="0" err="1" smtClean="0">
                <a:solidFill>
                  <a:srgbClr val="002060"/>
                </a:solidFill>
              </a:rPr>
              <a:t>Nakamoto</a:t>
            </a:r>
            <a:r>
              <a:rPr lang="en-US" sz="1800" dirty="0" smtClean="0">
                <a:solidFill>
                  <a:srgbClr val="002060"/>
                </a:solidFill>
              </a:rPr>
              <a:t> releases the white paper of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.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is a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based peer to peer payment system. Gradually, the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started its way to market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Due </a:t>
            </a:r>
            <a:r>
              <a:rPr lang="en-US" sz="1800" dirty="0" smtClean="0">
                <a:solidFill>
                  <a:srgbClr val="002060"/>
                </a:solidFill>
              </a:rPr>
              <a:t>to inflation in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price, it was not suitable for payment in daily routine. As time passes the new innovation were develop using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technology. The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of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is not scalable as the transaction speed was very low as 7 TPS. 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was failed to provide the users with efficiency. Furthermore, </a:t>
            </a:r>
            <a:r>
              <a:rPr lang="en-US" sz="1800" dirty="0" err="1" smtClean="0">
                <a:solidFill>
                  <a:srgbClr val="002060"/>
                </a:solidFill>
              </a:rPr>
              <a:t>bitcoin</a:t>
            </a:r>
            <a:r>
              <a:rPr lang="en-US" sz="1800" dirty="0" smtClean="0">
                <a:solidFill>
                  <a:srgbClr val="002060"/>
                </a:solidFill>
              </a:rPr>
              <a:t> was just a payment system. There was a need for a </a:t>
            </a:r>
            <a:r>
              <a:rPr lang="en-US" sz="1800" dirty="0" err="1" smtClean="0">
                <a:solidFill>
                  <a:srgbClr val="002060"/>
                </a:solidFill>
              </a:rPr>
              <a:t>blockchain</a:t>
            </a:r>
            <a:r>
              <a:rPr lang="en-US" sz="1800" dirty="0" smtClean="0">
                <a:solidFill>
                  <a:srgbClr val="002060"/>
                </a:solidFill>
              </a:rPr>
              <a:t> that solves the real world problems.</a:t>
            </a: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  <a:endParaRPr lang="en-GB" sz="1500" dirty="0" smtClean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50"/>
            <a:ext cx="8305800" cy="1007400"/>
          </a:xfrm>
        </p:spPr>
        <p:txBody>
          <a:bodyPr/>
          <a:lstStyle/>
          <a:p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2</a:t>
            </a:r>
            <a:r>
              <a:rPr lang="en-GB" sz="5000" baseline="30000" dirty="0" smtClean="0">
                <a:solidFill>
                  <a:schemeClr val="tx1"/>
                </a:solidFill>
                <a:latin typeface="IBM Plex Sans"/>
              </a:rPr>
              <a:t>nd</a:t>
            </a:r>
            <a:r>
              <a:rPr lang="en-GB" sz="5000" dirty="0" smtClean="0">
                <a:solidFill>
                  <a:schemeClr val="tx1"/>
                </a:solidFill>
                <a:latin typeface="IBM Plex Sans"/>
              </a:rPr>
              <a:t> Generation </a:t>
            </a:r>
            <a:r>
              <a:rPr lang="en-GB" sz="5000" dirty="0" err="1" smtClean="0">
                <a:solidFill>
                  <a:schemeClr val="bg1">
                    <a:lumMod val="50000"/>
                  </a:schemeClr>
                </a:solidFill>
                <a:latin typeface="IBM Plex Sans"/>
              </a:rPr>
              <a:t>BlockChain</a:t>
            </a:r>
            <a:endParaRPr lang="en-US" sz="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23950"/>
            <a:ext cx="86106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>
                <a:solidFill>
                  <a:srgbClr val="002060"/>
                </a:solidFill>
              </a:rPr>
              <a:t>In 2013, </a:t>
            </a:r>
            <a:r>
              <a:rPr lang="en-US" sz="1600" dirty="0" err="1" smtClean="0">
                <a:solidFill>
                  <a:srgbClr val="002060"/>
                </a:solidFill>
              </a:rPr>
              <a:t>Vitalik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Buterin</a:t>
            </a:r>
            <a:r>
              <a:rPr lang="en-US" sz="1600" dirty="0" smtClean="0">
                <a:solidFill>
                  <a:srgbClr val="002060"/>
                </a:solidFill>
              </a:rPr>
              <a:t> introduce the concept of smart contracts using </a:t>
            </a:r>
            <a:r>
              <a:rPr lang="en-US" sz="1600" dirty="0" err="1" smtClean="0">
                <a:solidFill>
                  <a:srgbClr val="002060"/>
                </a:solidFill>
              </a:rPr>
              <a:t>blockchain</a:t>
            </a:r>
            <a:r>
              <a:rPr lang="en-US" sz="1600" dirty="0" smtClean="0">
                <a:solidFill>
                  <a:srgbClr val="002060"/>
                </a:solidFill>
              </a:rPr>
              <a:t> technology. The </a:t>
            </a:r>
            <a:r>
              <a:rPr lang="en-US" sz="1600" dirty="0" smtClean="0">
                <a:solidFill>
                  <a:srgbClr val="002060"/>
                </a:solidFill>
              </a:rPr>
              <a:t>project </a:t>
            </a:r>
            <a:r>
              <a:rPr lang="en-US" sz="1600" dirty="0" err="1" smtClean="0">
                <a:solidFill>
                  <a:srgbClr val="002060"/>
                </a:solidFill>
              </a:rPr>
              <a:t>Ethereum</a:t>
            </a:r>
            <a:r>
              <a:rPr lang="en-US" sz="1600" dirty="0" smtClean="0">
                <a:solidFill>
                  <a:srgbClr val="002060"/>
                </a:solidFill>
              </a:rPr>
              <a:t> gain global popularity as it was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providing the platform for developing decentralized </a:t>
            </a:r>
            <a:r>
              <a:rPr lang="en-US" sz="1600" dirty="0" smtClean="0">
                <a:solidFill>
                  <a:srgbClr val="002060"/>
                </a:solidFill>
              </a:rPr>
              <a:t>applications.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pPr>
              <a:buFont typeface="Wingdings" pitchFamily="2" charset="2"/>
              <a:buChar char="q"/>
            </a:pPr>
            <a:endParaRPr lang="en-GB" sz="1600" dirty="0" smtClean="0">
              <a:solidFill>
                <a:srgbClr val="002060"/>
              </a:solidFill>
              <a:latin typeface="Montserrat Light" charset="0"/>
            </a:endParaRPr>
          </a:p>
          <a:p>
            <a:r>
              <a:rPr lang="en-GB" sz="1600" dirty="0" smtClean="0">
                <a:solidFill>
                  <a:srgbClr val="002060"/>
                </a:solidFill>
                <a:latin typeface="Montserrat Light" charset="0"/>
              </a:rPr>
              <a:t>	</a:t>
            </a:r>
            <a:endParaRPr lang="en-GB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714</Words>
  <PresentationFormat>On-screen Show (16:9)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Poppins</vt:lpstr>
      <vt:lpstr>Montserrat Light</vt:lpstr>
      <vt:lpstr>Montserrat</vt:lpstr>
      <vt:lpstr>IBM Plex Sans</vt:lpstr>
      <vt:lpstr>Wingdings</vt:lpstr>
      <vt:lpstr>Volsce template</vt:lpstr>
      <vt:lpstr>History of BlockChain..</vt:lpstr>
      <vt:lpstr>Slide 2</vt:lpstr>
      <vt:lpstr>Slide 3</vt:lpstr>
      <vt:lpstr>The Early Days..</vt:lpstr>
      <vt:lpstr>The Early Days..</vt:lpstr>
      <vt:lpstr>1ST GENERATION BLOCKCHAIN</vt:lpstr>
      <vt:lpstr>1ST GENERATION BLOCKCHAIN</vt:lpstr>
      <vt:lpstr>1ST GENERATION BLOCKCHAIN</vt:lpstr>
      <vt:lpstr>2nd Generation BlockChain</vt:lpstr>
      <vt:lpstr>2nd Generation BlockChain</vt:lpstr>
      <vt:lpstr>2nd Generation BlockChain</vt:lpstr>
      <vt:lpstr>2nd Generation BlockChain</vt:lpstr>
      <vt:lpstr>3rd Generation blockChain</vt:lpstr>
      <vt:lpstr>3rd Generation blockChain</vt:lpstr>
      <vt:lpstr>3rd Generation blockChain</vt:lpstr>
      <vt:lpstr>Slide 16</vt:lpstr>
      <vt:lpstr>Thank You..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Himani Chauhan</cp:lastModifiedBy>
  <cp:revision>47</cp:revision>
  <dcterms:modified xsi:type="dcterms:W3CDTF">2020-02-23T16:50:26Z</dcterms:modified>
</cp:coreProperties>
</file>