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87" r:id="rId2"/>
    <p:sldId id="288" r:id="rId3"/>
    <p:sldId id="295" r:id="rId4"/>
    <p:sldId id="291" r:id="rId5"/>
    <p:sldId id="289" r:id="rId6"/>
    <p:sldId id="292" r:id="rId7"/>
    <p:sldId id="296" r:id="rId8"/>
    <p:sldId id="293" r:id="rId9"/>
    <p:sldId id="297" r:id="rId10"/>
    <p:sldId id="258" r:id="rId11"/>
  </p:sldIdLst>
  <p:sldSz cx="9144000" cy="5143500" type="screen16x9"/>
  <p:notesSz cx="6858000" cy="9144000"/>
  <p:embeddedFontLst>
    <p:embeddedFont>
      <p:font typeface="Poppins" charset="0"/>
      <p:regular r:id="rId13"/>
      <p:bold r:id="rId14"/>
      <p:italic r:id="rId15"/>
      <p:boldItalic r:id="rId16"/>
    </p:embeddedFont>
    <p:embeddedFont>
      <p:font typeface="Montserrat Light" charset="0"/>
      <p:regular r:id="rId17"/>
      <p:bold r:id="rId18"/>
      <p:italic r:id="rId19"/>
      <p:boldItalic r:id="rId20"/>
    </p:embeddedFont>
    <p:embeddedFont>
      <p:font typeface="Montserrat"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2D6F6F7-9A21-4F77-A7E2-52C0DC799FCB}">
  <a:tblStyle styleId="{F2D6F6F7-9A21-4F77-A7E2-52C0DC799FC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10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a:endParaRPr/>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binance.vision/blockchain/peer-to-peer-networks-explained"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28750"/>
            <a:ext cx="5088600" cy="1159800"/>
          </a:xfrm>
        </p:spPr>
        <p:txBody>
          <a:bodyPr/>
          <a:lstStyle/>
          <a:p>
            <a:r>
              <a:rPr lang="en" sz="5000" dirty="0" smtClean="0"/>
              <a:t>History of </a:t>
            </a:r>
            <a:r>
              <a:rPr lang="en" sz="5000" dirty="0" smtClean="0">
                <a:solidFill>
                  <a:schemeClr val="bg1">
                    <a:lumMod val="50000"/>
                  </a:schemeClr>
                </a:solidFill>
              </a:rPr>
              <a:t>BlockChain..</a:t>
            </a:r>
            <a:endParaRPr lang="en-US" sz="5000" dirty="0"/>
          </a:p>
        </p:txBody>
      </p:sp>
      <p:sp>
        <p:nvSpPr>
          <p:cNvPr id="3" name="Subtitle 2"/>
          <p:cNvSpPr>
            <a:spLocks noGrp="1"/>
          </p:cNvSpPr>
          <p:nvPr>
            <p:ph type="subTitle" idx="1"/>
          </p:nvPr>
        </p:nvSpPr>
        <p:spPr>
          <a:xfrm>
            <a:off x="6858000" y="4682550"/>
            <a:ext cx="5088600" cy="784800"/>
          </a:xfrm>
        </p:spPr>
        <p:txBody>
          <a:bodyPr/>
          <a:lstStyle/>
          <a:p>
            <a:r>
              <a:rPr lang="en-US" sz="1500" b="1" dirty="0" smtClean="0"/>
              <a:t>By: </a:t>
            </a:r>
            <a:r>
              <a:rPr lang="en-US" sz="1500" b="1" dirty="0" err="1" smtClean="0"/>
              <a:t>Himani</a:t>
            </a:r>
            <a:r>
              <a:rPr lang="en-US" sz="1500" b="1" dirty="0" smtClean="0"/>
              <a:t> </a:t>
            </a:r>
            <a:r>
              <a:rPr lang="en-US" sz="1500" b="1" dirty="0" err="1" smtClean="0"/>
              <a:t>Chauhan</a:t>
            </a:r>
            <a:endParaRPr lang="en-US" sz="15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4"/>
          <p:cNvSpPr txBox="1">
            <a:spLocks noGrp="1"/>
          </p:cNvSpPr>
          <p:nvPr>
            <p:ph type="ctrTitle" idx="4294967295"/>
          </p:nvPr>
        </p:nvSpPr>
        <p:spPr>
          <a:xfrm>
            <a:off x="1313736" y="1167942"/>
            <a:ext cx="4725000" cy="861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7200" dirty="0" smtClean="0">
                <a:solidFill>
                  <a:schemeClr val="accent2"/>
                </a:solidFill>
              </a:rPr>
              <a:t>Thank</a:t>
            </a:r>
            <a:br>
              <a:rPr lang="en-US" sz="7200" dirty="0" smtClean="0">
                <a:solidFill>
                  <a:schemeClr val="accent2"/>
                </a:solidFill>
              </a:rPr>
            </a:br>
            <a:r>
              <a:rPr lang="en-US" sz="7200" dirty="0" smtClean="0">
                <a:solidFill>
                  <a:schemeClr val="bg1">
                    <a:lumMod val="50000"/>
                  </a:schemeClr>
                </a:solidFill>
              </a:rPr>
              <a:t>You..</a:t>
            </a:r>
            <a:endParaRPr sz="7200">
              <a:solidFill>
                <a:schemeClr val="bg1">
                  <a:lumMod val="50000"/>
                </a:schemeClr>
              </a:solidFill>
            </a:endParaRPr>
          </a:p>
        </p:txBody>
      </p:sp>
      <p:sp>
        <p:nvSpPr>
          <p:cNvPr id="326" name="Google Shape;326;p14"/>
          <p:cNvSpPr txBox="1">
            <a:spLocks noGrp="1"/>
          </p:cNvSpPr>
          <p:nvPr>
            <p:ph type="subTitle" idx="4294967295"/>
          </p:nvPr>
        </p:nvSpPr>
        <p:spPr>
          <a:xfrm>
            <a:off x="5791200" y="1047750"/>
            <a:ext cx="4725000" cy="2341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b="1"/>
          </a:p>
        </p:txBody>
      </p:sp>
      <p:sp>
        <p:nvSpPr>
          <p:cNvPr id="328" name="Google Shape;328;p1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66800" y="1218025"/>
            <a:ext cx="6705600" cy="2707500"/>
          </a:xfrm>
        </p:spPr>
        <p:txBody>
          <a:bodyPr/>
          <a:lstStyle/>
          <a:p>
            <a:r>
              <a:rPr lang="en-US" dirty="0" smtClean="0">
                <a:solidFill>
                  <a:schemeClr val="bg1">
                    <a:lumMod val="50000"/>
                  </a:schemeClr>
                </a:solidFill>
              </a:rPr>
              <a:t>The underlying technology behind </a:t>
            </a:r>
            <a:r>
              <a:rPr lang="en-US" dirty="0" err="1" smtClean="0">
                <a:solidFill>
                  <a:schemeClr val="bg1">
                    <a:lumMod val="50000"/>
                  </a:schemeClr>
                </a:solidFill>
              </a:rPr>
              <a:t>crytocurrencies</a:t>
            </a:r>
            <a:r>
              <a:rPr lang="en-US" dirty="0" smtClean="0">
                <a:solidFill>
                  <a:schemeClr val="bg1">
                    <a:lumMod val="50000"/>
                  </a:schemeClr>
                </a:solidFill>
              </a:rPr>
              <a:t> is the </a:t>
            </a:r>
            <a:r>
              <a:rPr lang="en-US" dirty="0" err="1" smtClean="0">
                <a:solidFill>
                  <a:schemeClr val="bg1">
                    <a:lumMod val="50000"/>
                  </a:schemeClr>
                </a:solidFill>
              </a:rPr>
              <a:t>BlockChain</a:t>
            </a:r>
            <a:r>
              <a:rPr lang="en-US" dirty="0" smtClean="0">
                <a:solidFill>
                  <a:schemeClr val="bg1">
                    <a:lumMod val="50000"/>
                  </a:schemeClr>
                </a:solidFill>
              </a:rPr>
              <a:t>. It allows every client in the network to reach consensus without ever having to trust each other.</a:t>
            </a:r>
            <a:endParaRPr lang="en-US" dirty="0">
              <a:solidFill>
                <a:schemeClr val="bg1">
                  <a:lumMod val="50000"/>
                </a:schemeClr>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a:p>
        </p:txBody>
      </p:sp>
      <p:pic>
        <p:nvPicPr>
          <p:cNvPr id="3" name="Picture 2" descr="bc.png"/>
          <p:cNvPicPr>
            <a:picLocks noChangeAspect="1"/>
          </p:cNvPicPr>
          <p:nvPr/>
        </p:nvPicPr>
        <p:blipFill>
          <a:blip r:embed="rId2"/>
          <a:stretch>
            <a:fillRect/>
          </a:stretch>
        </p:blipFill>
        <p:spPr>
          <a:xfrm>
            <a:off x="1221802" y="697300"/>
            <a:ext cx="6550598" cy="39318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50"/>
            <a:ext cx="6858000" cy="1159800"/>
          </a:xfrm>
        </p:spPr>
        <p:txBody>
          <a:bodyPr/>
          <a:lstStyle/>
          <a:p>
            <a:r>
              <a:rPr lang="en-GB" sz="5000" dirty="0" smtClean="0">
                <a:solidFill>
                  <a:schemeClr val="tx1"/>
                </a:solidFill>
                <a:latin typeface="IBM Plex Sans"/>
              </a:rPr>
              <a:t>The </a:t>
            </a:r>
            <a:r>
              <a:rPr lang="en-GB" sz="5000" dirty="0" smtClean="0">
                <a:solidFill>
                  <a:schemeClr val="bg1">
                    <a:lumMod val="50000"/>
                  </a:schemeClr>
                </a:solidFill>
                <a:latin typeface="IBM Plex Sans"/>
              </a:rPr>
              <a:t>Early Days..</a:t>
            </a:r>
            <a:endParaRPr lang="en-US" sz="5000" dirty="0">
              <a:solidFill>
                <a:schemeClr val="bg1">
                  <a:lumMod val="50000"/>
                </a:schemeClr>
              </a:solidFill>
            </a:endParaRPr>
          </a:p>
        </p:txBody>
      </p:sp>
      <p:sp>
        <p:nvSpPr>
          <p:cNvPr id="3" name="Subtitle 2"/>
          <p:cNvSpPr>
            <a:spLocks noGrp="1"/>
          </p:cNvSpPr>
          <p:nvPr>
            <p:ph type="subTitle" idx="1"/>
          </p:nvPr>
        </p:nvSpPr>
        <p:spPr>
          <a:xfrm>
            <a:off x="609600" y="1895501"/>
            <a:ext cx="7772400" cy="2047849"/>
          </a:xfrm>
        </p:spPr>
        <p:txBody>
          <a:bodyPr/>
          <a:lstStyle/>
          <a:p>
            <a:pPr>
              <a:buFont typeface="Wingdings" pitchFamily="2" charset="2"/>
              <a:buChar char="q"/>
            </a:pPr>
            <a:r>
              <a:rPr lang="en-GB" sz="1500" dirty="0" smtClean="0">
                <a:solidFill>
                  <a:srgbClr val="002060"/>
                </a:solidFill>
              </a:rPr>
              <a:t>The idea behind </a:t>
            </a:r>
            <a:r>
              <a:rPr lang="en-GB" sz="1500" dirty="0" err="1" smtClean="0">
                <a:solidFill>
                  <a:srgbClr val="002060"/>
                </a:solidFill>
              </a:rPr>
              <a:t>blockchain</a:t>
            </a:r>
            <a:r>
              <a:rPr lang="en-GB" sz="1500" dirty="0" smtClean="0">
                <a:solidFill>
                  <a:srgbClr val="002060"/>
                </a:solidFill>
              </a:rPr>
              <a:t> technology was described as early as </a:t>
            </a:r>
            <a:r>
              <a:rPr lang="en-GB" sz="1500" b="1" dirty="0" smtClean="0">
                <a:solidFill>
                  <a:srgbClr val="002060"/>
                </a:solidFill>
              </a:rPr>
              <a:t>1991</a:t>
            </a:r>
            <a:r>
              <a:rPr lang="en-GB" sz="1500" dirty="0" smtClean="0">
                <a:solidFill>
                  <a:srgbClr val="002060"/>
                </a:solidFill>
              </a:rPr>
              <a:t> when research scientists </a:t>
            </a:r>
            <a:r>
              <a:rPr lang="en-GB" sz="1500" u="sng" dirty="0" smtClean="0">
                <a:solidFill>
                  <a:srgbClr val="002060"/>
                </a:solidFill>
              </a:rPr>
              <a:t>Stuart Haber </a:t>
            </a:r>
            <a:r>
              <a:rPr lang="en-GB" sz="1500" dirty="0" smtClean="0">
                <a:solidFill>
                  <a:srgbClr val="002060"/>
                </a:solidFill>
              </a:rPr>
              <a:t>and </a:t>
            </a:r>
            <a:r>
              <a:rPr lang="en-GB" sz="1500" u="sng" dirty="0" smtClean="0">
                <a:solidFill>
                  <a:srgbClr val="002060"/>
                </a:solidFill>
              </a:rPr>
              <a:t>W. Scott </a:t>
            </a:r>
            <a:r>
              <a:rPr lang="en-GB" sz="1500" u="sng" dirty="0" err="1" smtClean="0">
                <a:solidFill>
                  <a:srgbClr val="002060"/>
                </a:solidFill>
              </a:rPr>
              <a:t>Stornetta</a:t>
            </a:r>
            <a:r>
              <a:rPr lang="en-GB" sz="1500" u="sng" dirty="0" smtClean="0">
                <a:solidFill>
                  <a:srgbClr val="002060"/>
                </a:solidFill>
              </a:rPr>
              <a:t> </a:t>
            </a:r>
            <a:r>
              <a:rPr lang="en-GB" sz="1500" dirty="0" smtClean="0">
                <a:solidFill>
                  <a:srgbClr val="002060"/>
                </a:solidFill>
              </a:rPr>
              <a:t>introduced a computationally practical solution for time- stamping digital documents so that they could not be backdated or tampered with.</a:t>
            </a:r>
          </a:p>
          <a:p>
            <a:endParaRPr lang="en-GB" sz="1500" dirty="0" smtClean="0">
              <a:solidFill>
                <a:srgbClr val="002060"/>
              </a:solidFill>
            </a:endParaRPr>
          </a:p>
          <a:p>
            <a:pPr>
              <a:buFont typeface="Wingdings" pitchFamily="2" charset="2"/>
              <a:buChar char="q"/>
            </a:pPr>
            <a:r>
              <a:rPr lang="en-GB" sz="1400" dirty="0" smtClean="0">
                <a:solidFill>
                  <a:srgbClr val="002060"/>
                </a:solidFill>
                <a:latin typeface="Montserrat Light" charset="0"/>
              </a:rPr>
              <a:t>The system used a cryptographically secured chain of blocks to store the time-stamped documents and in 1992 Merkle trees were incorporated to the design, making it more efficient by allowing several documents to be collected into one block. However, this technology went unused and the patent lapsed in 2004, four years before the inception of </a:t>
            </a:r>
            <a:r>
              <a:rPr lang="en-GB" sz="1400" dirty="0" err="1" smtClean="0">
                <a:solidFill>
                  <a:srgbClr val="002060"/>
                </a:solidFill>
                <a:latin typeface="Montserrat Light" charset="0"/>
              </a:rPr>
              <a:t>Bitcoin</a:t>
            </a:r>
            <a:r>
              <a:rPr lang="en-GB" sz="1400" dirty="0" smtClean="0">
                <a:solidFill>
                  <a:srgbClr val="002060"/>
                </a:solidFill>
                <a:latin typeface="Montserrat Light" charset="0"/>
              </a:rPr>
              <a:t>.</a:t>
            </a:r>
            <a:endParaRPr lang="en-GB" sz="1500" dirty="0" smtClean="0">
              <a:solidFill>
                <a:srgbClr val="002060"/>
              </a:solidFill>
            </a:endParaRPr>
          </a:p>
          <a:p>
            <a:endParaRPr lang="en-GB" sz="1500" dirty="0" smtClean="0">
              <a:solidFill>
                <a:srgbClr val="002060"/>
              </a:solidFill>
            </a:endParaRPr>
          </a:p>
          <a:p>
            <a:r>
              <a:rPr lang="en-GB" sz="1600" dirty="0" smtClean="0">
                <a:solidFill>
                  <a:srgbClr val="002060"/>
                </a:solidFill>
                <a:latin typeface="Montserrat Light" charset="0"/>
              </a:rPr>
              <a:t>	</a:t>
            </a:r>
          </a:p>
          <a:p>
            <a:endParaRPr lang="en-GB" sz="1500" dirty="0" smtClean="0">
              <a:solidFill>
                <a:srgbClr val="002060"/>
              </a:solidFill>
            </a:endParaRPr>
          </a:p>
          <a:p>
            <a:endParaRPr lang="en-US" sz="1500"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50"/>
            <a:ext cx="7772400" cy="1159800"/>
          </a:xfrm>
        </p:spPr>
        <p:txBody>
          <a:bodyPr/>
          <a:lstStyle/>
          <a:p>
            <a:r>
              <a:rPr lang="en-GB" sz="5000" dirty="0" smtClean="0">
                <a:solidFill>
                  <a:schemeClr val="tx1"/>
                </a:solidFill>
                <a:latin typeface="IBM Plex Sans"/>
              </a:rPr>
              <a:t>Reusable </a:t>
            </a:r>
            <a:r>
              <a:rPr lang="en-GB" sz="5000" dirty="0" smtClean="0">
                <a:solidFill>
                  <a:schemeClr val="bg1">
                    <a:lumMod val="50000"/>
                  </a:schemeClr>
                </a:solidFill>
                <a:latin typeface="IBM Plex Sans"/>
              </a:rPr>
              <a:t>Proof Of Work..</a:t>
            </a:r>
            <a:endParaRPr lang="en-US" sz="5000" dirty="0">
              <a:solidFill>
                <a:schemeClr val="bg1">
                  <a:lumMod val="50000"/>
                </a:schemeClr>
              </a:solidFill>
            </a:endParaRPr>
          </a:p>
        </p:txBody>
      </p:sp>
      <p:sp>
        <p:nvSpPr>
          <p:cNvPr id="3" name="Subtitle 2"/>
          <p:cNvSpPr>
            <a:spLocks noGrp="1"/>
          </p:cNvSpPr>
          <p:nvPr>
            <p:ph type="subTitle" idx="1"/>
          </p:nvPr>
        </p:nvSpPr>
        <p:spPr>
          <a:xfrm>
            <a:off x="609600" y="1581150"/>
            <a:ext cx="7772400" cy="2971800"/>
          </a:xfrm>
        </p:spPr>
        <p:txBody>
          <a:bodyPr/>
          <a:lstStyle/>
          <a:p>
            <a:pPr>
              <a:buFont typeface="Wingdings" pitchFamily="2" charset="2"/>
              <a:buChar char="q"/>
            </a:pPr>
            <a:r>
              <a:rPr lang="en-GB" sz="1500" dirty="0" smtClean="0">
                <a:solidFill>
                  <a:srgbClr val="002060"/>
                </a:solidFill>
                <a:latin typeface="Montserrat Light" charset="0"/>
              </a:rPr>
              <a:t> In 2004, computer scientist and cryptographic activist Hal Finney (Harold Thomas Finney II)  introduced a system called </a:t>
            </a:r>
            <a:r>
              <a:rPr lang="en-GB" sz="1500" dirty="0" err="1" smtClean="0">
                <a:solidFill>
                  <a:srgbClr val="002060"/>
                </a:solidFill>
                <a:latin typeface="Montserrat Light" charset="0"/>
              </a:rPr>
              <a:t>RPoW</a:t>
            </a:r>
            <a:r>
              <a:rPr lang="en-GB" sz="1500" dirty="0" smtClean="0">
                <a:solidFill>
                  <a:srgbClr val="002060"/>
                </a:solidFill>
                <a:latin typeface="Montserrat Light" charset="0"/>
              </a:rPr>
              <a:t>, Reusable Proof Of Work. The system worked by receiving a non-exchangeable or a non-fungible </a:t>
            </a:r>
            <a:r>
              <a:rPr lang="en-GB" sz="1500" dirty="0" err="1" smtClean="0">
                <a:solidFill>
                  <a:srgbClr val="002060"/>
                </a:solidFill>
                <a:latin typeface="Montserrat Light" charset="0"/>
              </a:rPr>
              <a:t>Hashcash</a:t>
            </a:r>
            <a:r>
              <a:rPr lang="en-GB" sz="1500" dirty="0" smtClean="0">
                <a:solidFill>
                  <a:srgbClr val="002060"/>
                </a:solidFill>
                <a:latin typeface="Montserrat Light" charset="0"/>
              </a:rPr>
              <a:t> based proof of work token and in return created an RSA-signed token that could then be transferred from person to person.</a:t>
            </a:r>
          </a:p>
          <a:p>
            <a:endParaRPr lang="en-GB" sz="1500" dirty="0" smtClean="0">
              <a:solidFill>
                <a:srgbClr val="002060"/>
              </a:solidFill>
              <a:latin typeface="Montserrat Light" charset="0"/>
            </a:endParaRPr>
          </a:p>
          <a:p>
            <a:pPr>
              <a:buFont typeface="Wingdings" pitchFamily="2" charset="2"/>
              <a:buChar char="q"/>
            </a:pPr>
            <a:r>
              <a:rPr lang="en-GB" sz="1500" dirty="0" err="1" smtClean="0">
                <a:solidFill>
                  <a:srgbClr val="002060"/>
                </a:solidFill>
                <a:latin typeface="Montserrat Light" charset="0"/>
              </a:rPr>
              <a:t>RPoW</a:t>
            </a:r>
            <a:r>
              <a:rPr lang="en-GB" sz="1500" dirty="0" smtClean="0">
                <a:solidFill>
                  <a:srgbClr val="002060"/>
                </a:solidFill>
                <a:latin typeface="Montserrat Light" charset="0"/>
              </a:rPr>
              <a:t> solved the double spending problem by keeping the ownership of tokens registered on a trusted server that was designed to allow users throughout the world to verify its correctness and integrity in real time.</a:t>
            </a:r>
          </a:p>
          <a:p>
            <a:endParaRPr lang="en-GB" sz="1500" dirty="0" smtClean="0">
              <a:solidFill>
                <a:srgbClr val="002060"/>
              </a:solidFill>
              <a:latin typeface="Montserrat Light" charset="0"/>
            </a:endParaRPr>
          </a:p>
          <a:p>
            <a:pPr>
              <a:buFont typeface="Wingdings" pitchFamily="2" charset="2"/>
              <a:buChar char="q"/>
            </a:pPr>
            <a:r>
              <a:rPr lang="en-GB" sz="1500" dirty="0" err="1" smtClean="0">
                <a:solidFill>
                  <a:srgbClr val="002060"/>
                </a:solidFill>
                <a:latin typeface="Montserrat Light" charset="0"/>
              </a:rPr>
              <a:t>RPoW</a:t>
            </a:r>
            <a:r>
              <a:rPr lang="en-GB" sz="1500" dirty="0" smtClean="0">
                <a:solidFill>
                  <a:srgbClr val="002060"/>
                </a:solidFill>
                <a:latin typeface="Montserrat Light" charset="0"/>
              </a:rPr>
              <a:t> can be considered as an early prototype and a significant early step in the history of cryptocurrencies.</a:t>
            </a:r>
          </a:p>
          <a:p>
            <a:pPr>
              <a:buFont typeface="Wingdings" pitchFamily="2" charset="2"/>
              <a:buChar char="q"/>
            </a:pPr>
            <a:endParaRPr lang="en-GB" sz="1500" dirty="0" smtClean="0">
              <a:solidFill>
                <a:srgbClr val="002060"/>
              </a:solidFill>
              <a:latin typeface="Montserrat Light" charset="0"/>
            </a:endParaRPr>
          </a:p>
          <a:p>
            <a:r>
              <a:rPr lang="en-GB" sz="1600" dirty="0" smtClean="0">
                <a:solidFill>
                  <a:srgbClr val="002060"/>
                </a:solidFill>
                <a:latin typeface="Montserrat Light" charset="0"/>
              </a:rPr>
              <a:t>	</a:t>
            </a:r>
            <a:endParaRPr lang="en-GB" sz="1500" dirty="0" smtClean="0">
              <a:solidFill>
                <a:srgbClr val="002060"/>
              </a:solidFill>
            </a:endParaRPr>
          </a:p>
          <a:p>
            <a:endParaRPr lang="en-US" sz="1500"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50"/>
            <a:ext cx="7772400" cy="1159800"/>
          </a:xfrm>
        </p:spPr>
        <p:txBody>
          <a:bodyPr/>
          <a:lstStyle/>
          <a:p>
            <a:r>
              <a:rPr lang="en-GB" sz="5000" dirty="0" err="1" smtClean="0">
                <a:solidFill>
                  <a:schemeClr val="tx1"/>
                </a:solidFill>
                <a:latin typeface="IBM Plex Sans"/>
              </a:rPr>
              <a:t>Bitcoin</a:t>
            </a:r>
            <a:r>
              <a:rPr lang="en-GB" sz="5000" dirty="0" smtClean="0">
                <a:solidFill>
                  <a:schemeClr val="tx1"/>
                </a:solidFill>
                <a:latin typeface="IBM Plex Sans"/>
              </a:rPr>
              <a:t> </a:t>
            </a:r>
            <a:r>
              <a:rPr lang="en-GB" sz="5000" dirty="0" smtClean="0">
                <a:solidFill>
                  <a:schemeClr val="bg1">
                    <a:lumMod val="50000"/>
                  </a:schemeClr>
                </a:solidFill>
                <a:latin typeface="IBM Plex Sans"/>
              </a:rPr>
              <a:t>Network..</a:t>
            </a:r>
            <a:endParaRPr lang="en-US" sz="5000" dirty="0">
              <a:solidFill>
                <a:schemeClr val="bg1">
                  <a:lumMod val="50000"/>
                </a:schemeClr>
              </a:solidFill>
            </a:endParaRPr>
          </a:p>
        </p:txBody>
      </p:sp>
      <p:sp>
        <p:nvSpPr>
          <p:cNvPr id="3" name="Subtitle 2"/>
          <p:cNvSpPr>
            <a:spLocks noGrp="1"/>
          </p:cNvSpPr>
          <p:nvPr>
            <p:ph type="subTitle" idx="1"/>
          </p:nvPr>
        </p:nvSpPr>
        <p:spPr>
          <a:xfrm>
            <a:off x="609600" y="1581150"/>
            <a:ext cx="7772400" cy="2971800"/>
          </a:xfrm>
        </p:spPr>
        <p:txBody>
          <a:bodyPr/>
          <a:lstStyle/>
          <a:p>
            <a:pPr>
              <a:buFont typeface="Wingdings" pitchFamily="2" charset="2"/>
              <a:buChar char="q"/>
            </a:pPr>
            <a:r>
              <a:rPr lang="en-GB" sz="1500" dirty="0" smtClean="0">
                <a:solidFill>
                  <a:srgbClr val="002060"/>
                </a:solidFill>
                <a:latin typeface="Montserrat Light" charset="0"/>
              </a:rPr>
              <a:t>In late 2008 a white paper introducing a decentralized </a:t>
            </a:r>
            <a:r>
              <a:rPr lang="en-GB" sz="1500" dirty="0" smtClean="0">
                <a:solidFill>
                  <a:srgbClr val="002060"/>
                </a:solidFill>
                <a:latin typeface="Montserrat Light" charset="0"/>
                <a:hlinkClick r:id="rId2"/>
              </a:rPr>
              <a:t>peer-to-peer</a:t>
            </a:r>
            <a:r>
              <a:rPr lang="en-GB" sz="1500" dirty="0" smtClean="0">
                <a:solidFill>
                  <a:srgbClr val="002060"/>
                </a:solidFill>
                <a:latin typeface="Montserrat Light" charset="0"/>
              </a:rPr>
              <a:t> electronic cash system - called </a:t>
            </a:r>
            <a:r>
              <a:rPr lang="en-GB" sz="1500" dirty="0" err="1" smtClean="0">
                <a:solidFill>
                  <a:srgbClr val="002060"/>
                </a:solidFill>
                <a:latin typeface="Montserrat Light" charset="0"/>
              </a:rPr>
              <a:t>Bitcoin</a:t>
            </a:r>
            <a:r>
              <a:rPr lang="en-GB" sz="1500" dirty="0" smtClean="0">
                <a:solidFill>
                  <a:srgbClr val="002060"/>
                </a:solidFill>
                <a:latin typeface="Montserrat Light" charset="0"/>
              </a:rPr>
              <a:t> - was posted to a cryptography mailing list by a person or group using the pseudonym Satoshi </a:t>
            </a:r>
            <a:r>
              <a:rPr lang="en-GB" sz="1500" dirty="0" err="1" smtClean="0">
                <a:solidFill>
                  <a:srgbClr val="002060"/>
                </a:solidFill>
                <a:latin typeface="Montserrat Light" charset="0"/>
              </a:rPr>
              <a:t>Nakamoto</a:t>
            </a:r>
            <a:r>
              <a:rPr lang="en-GB" sz="1500" dirty="0" smtClean="0">
                <a:solidFill>
                  <a:srgbClr val="002060"/>
                </a:solidFill>
                <a:latin typeface="Montserrat Light" charset="0"/>
              </a:rPr>
              <a:t>.</a:t>
            </a:r>
          </a:p>
          <a:p>
            <a:endParaRPr lang="en-GB" sz="1500" dirty="0" smtClean="0">
              <a:solidFill>
                <a:srgbClr val="002060"/>
              </a:solidFill>
              <a:latin typeface="Montserrat Light" charset="0"/>
            </a:endParaRPr>
          </a:p>
          <a:p>
            <a:pPr>
              <a:buFont typeface="Wingdings" pitchFamily="2" charset="2"/>
              <a:buChar char="q"/>
            </a:pPr>
            <a:r>
              <a:rPr lang="en-GB" sz="1500" dirty="0" err="1" smtClean="0">
                <a:solidFill>
                  <a:srgbClr val="002060"/>
                </a:solidFill>
                <a:latin typeface="Montserrat Light" charset="0"/>
              </a:rPr>
              <a:t>Bitcoins</a:t>
            </a:r>
            <a:r>
              <a:rPr lang="en-GB" sz="1500" dirty="0" smtClean="0">
                <a:solidFill>
                  <a:srgbClr val="002060"/>
                </a:solidFill>
                <a:latin typeface="Montserrat Light" charset="0"/>
              </a:rPr>
              <a:t> are “mined” for a reward using the proof-of-work mechanism by individual miners and then verified by the decentralized nodes in the network.</a:t>
            </a:r>
          </a:p>
          <a:p>
            <a:endParaRPr lang="en-GB" sz="1500" dirty="0" smtClean="0">
              <a:solidFill>
                <a:srgbClr val="002060"/>
              </a:solidFill>
              <a:latin typeface="Montserrat Light" charset="0"/>
            </a:endParaRPr>
          </a:p>
          <a:p>
            <a:pPr>
              <a:buFont typeface="Wingdings" pitchFamily="2" charset="2"/>
              <a:buChar char="q"/>
            </a:pPr>
            <a:r>
              <a:rPr lang="en-GB" sz="1500" dirty="0" smtClean="0">
                <a:solidFill>
                  <a:srgbClr val="002060"/>
                </a:solidFill>
                <a:latin typeface="Montserrat Light" charset="0"/>
              </a:rPr>
              <a:t>On the 3rd of January 2009, </a:t>
            </a:r>
            <a:r>
              <a:rPr lang="en-GB" sz="1500" dirty="0" err="1" smtClean="0">
                <a:solidFill>
                  <a:srgbClr val="002060"/>
                </a:solidFill>
                <a:latin typeface="Montserrat Light" charset="0"/>
              </a:rPr>
              <a:t>Bitcoin</a:t>
            </a:r>
            <a:r>
              <a:rPr lang="en-GB" sz="1500" dirty="0" smtClean="0">
                <a:solidFill>
                  <a:srgbClr val="002060"/>
                </a:solidFill>
                <a:latin typeface="Montserrat Light" charset="0"/>
              </a:rPr>
              <a:t> came to existence when the first </a:t>
            </a:r>
            <a:r>
              <a:rPr lang="en-GB" sz="1500" dirty="0" err="1" smtClean="0">
                <a:solidFill>
                  <a:srgbClr val="002060"/>
                </a:solidFill>
                <a:latin typeface="Montserrat Light" charset="0"/>
              </a:rPr>
              <a:t>bitcoin</a:t>
            </a:r>
            <a:r>
              <a:rPr lang="en-GB" sz="1500" dirty="0" smtClean="0">
                <a:solidFill>
                  <a:srgbClr val="002060"/>
                </a:solidFill>
                <a:latin typeface="Montserrat Light" charset="0"/>
              </a:rPr>
              <a:t> block was mined by Satoshi </a:t>
            </a:r>
            <a:r>
              <a:rPr lang="en-GB" sz="1500" dirty="0" err="1" smtClean="0">
                <a:solidFill>
                  <a:srgbClr val="002060"/>
                </a:solidFill>
                <a:latin typeface="Montserrat Light" charset="0"/>
              </a:rPr>
              <a:t>Nakamoto</a:t>
            </a:r>
            <a:r>
              <a:rPr lang="en-GB" sz="1500" dirty="0" smtClean="0">
                <a:solidFill>
                  <a:srgbClr val="002060"/>
                </a:solidFill>
                <a:latin typeface="Montserrat Light" charset="0"/>
              </a:rPr>
              <a:t>, which had a reward of 50 </a:t>
            </a:r>
            <a:r>
              <a:rPr lang="en-GB" sz="1500" dirty="0" err="1" smtClean="0">
                <a:solidFill>
                  <a:srgbClr val="002060"/>
                </a:solidFill>
                <a:latin typeface="Montserrat Light" charset="0"/>
              </a:rPr>
              <a:t>bitcoins</a:t>
            </a:r>
            <a:r>
              <a:rPr lang="en-GB" sz="1500" dirty="0" smtClean="0">
                <a:solidFill>
                  <a:srgbClr val="002060"/>
                </a:solidFill>
                <a:latin typeface="Montserrat Light" charset="0"/>
              </a:rPr>
              <a:t>. The first recipient of </a:t>
            </a:r>
            <a:r>
              <a:rPr lang="en-GB" sz="1500" dirty="0" err="1" smtClean="0">
                <a:solidFill>
                  <a:srgbClr val="002060"/>
                </a:solidFill>
                <a:latin typeface="Montserrat Light" charset="0"/>
              </a:rPr>
              <a:t>Bitcoin</a:t>
            </a:r>
            <a:r>
              <a:rPr lang="en-GB" sz="1500" dirty="0" smtClean="0">
                <a:solidFill>
                  <a:srgbClr val="002060"/>
                </a:solidFill>
                <a:latin typeface="Montserrat Light" charset="0"/>
              </a:rPr>
              <a:t> was Hal Finney, he received 10 </a:t>
            </a:r>
            <a:r>
              <a:rPr lang="en-GB" sz="1500" dirty="0" err="1" smtClean="0">
                <a:solidFill>
                  <a:srgbClr val="002060"/>
                </a:solidFill>
                <a:latin typeface="Montserrat Light" charset="0"/>
              </a:rPr>
              <a:t>bitcoins</a:t>
            </a:r>
            <a:r>
              <a:rPr lang="en-GB" sz="1500" dirty="0" smtClean="0">
                <a:solidFill>
                  <a:srgbClr val="002060"/>
                </a:solidFill>
                <a:latin typeface="Montserrat Light" charset="0"/>
              </a:rPr>
              <a:t> from Satoshi </a:t>
            </a:r>
            <a:r>
              <a:rPr lang="en-GB" sz="1500" dirty="0" err="1" smtClean="0">
                <a:solidFill>
                  <a:srgbClr val="002060"/>
                </a:solidFill>
                <a:latin typeface="Montserrat Light" charset="0"/>
              </a:rPr>
              <a:t>Nakamoto</a:t>
            </a:r>
            <a:r>
              <a:rPr lang="en-GB" sz="1500" dirty="0" smtClean="0">
                <a:solidFill>
                  <a:srgbClr val="002060"/>
                </a:solidFill>
                <a:latin typeface="Montserrat Light" charset="0"/>
              </a:rPr>
              <a:t> in the world's first </a:t>
            </a:r>
            <a:r>
              <a:rPr lang="en-GB" sz="1500" dirty="0" err="1" smtClean="0">
                <a:solidFill>
                  <a:srgbClr val="002060"/>
                </a:solidFill>
                <a:latin typeface="Montserrat Light" charset="0"/>
              </a:rPr>
              <a:t>bitcoin</a:t>
            </a:r>
            <a:r>
              <a:rPr lang="en-GB" sz="1500" dirty="0" smtClean="0">
                <a:solidFill>
                  <a:srgbClr val="002060"/>
                </a:solidFill>
                <a:latin typeface="Montserrat Light" charset="0"/>
              </a:rPr>
              <a:t> transaction on 12 January 2009.</a:t>
            </a:r>
          </a:p>
          <a:p>
            <a:pPr>
              <a:buFont typeface="Wingdings" pitchFamily="2" charset="2"/>
              <a:buChar char="q"/>
            </a:pPr>
            <a:endParaRPr lang="en-GB" sz="1500" dirty="0" smtClean="0">
              <a:solidFill>
                <a:srgbClr val="002060"/>
              </a:solidFill>
              <a:latin typeface="Montserrat Light" charset="0"/>
            </a:endParaRPr>
          </a:p>
          <a:p>
            <a:pPr>
              <a:buFont typeface="Wingdings" pitchFamily="2" charset="2"/>
              <a:buChar char="q"/>
            </a:pPr>
            <a:endParaRPr lang="en-GB" sz="1500" dirty="0" smtClean="0">
              <a:solidFill>
                <a:srgbClr val="002060"/>
              </a:solidFill>
              <a:latin typeface="Montserrat Light" charset="0"/>
            </a:endParaRPr>
          </a:p>
          <a:p>
            <a:r>
              <a:rPr lang="en-GB" sz="1600" dirty="0" smtClean="0">
                <a:solidFill>
                  <a:srgbClr val="002060"/>
                </a:solidFill>
                <a:latin typeface="Montserrat Light" charset="0"/>
              </a:rPr>
              <a:t>	</a:t>
            </a:r>
            <a:endParaRPr lang="en-GB" sz="1500" dirty="0" smtClean="0">
              <a:solidFill>
                <a:srgbClr val="002060"/>
              </a:solidFill>
            </a:endParaRPr>
          </a:p>
          <a:p>
            <a:endParaRPr lang="en-US" sz="1500"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pic>
        <p:nvPicPr>
          <p:cNvPr id="6" name="Picture 5" descr="bb.png"/>
          <p:cNvPicPr>
            <a:picLocks noChangeAspect="1"/>
          </p:cNvPicPr>
          <p:nvPr/>
        </p:nvPicPr>
        <p:blipFill>
          <a:blip r:embed="rId2"/>
          <a:stretch>
            <a:fillRect/>
          </a:stretch>
        </p:blipFill>
        <p:spPr>
          <a:xfrm>
            <a:off x="0" y="116086"/>
            <a:ext cx="9144000" cy="49113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50"/>
            <a:ext cx="7772400" cy="1159800"/>
          </a:xfrm>
        </p:spPr>
        <p:txBody>
          <a:bodyPr/>
          <a:lstStyle/>
          <a:p>
            <a:r>
              <a:rPr lang="en-GB" sz="5400" dirty="0" err="1" smtClean="0">
                <a:solidFill>
                  <a:schemeClr val="tx1"/>
                </a:solidFill>
                <a:latin typeface="IBM Plex Sans"/>
              </a:rPr>
              <a:t>Ethe</a:t>
            </a:r>
            <a:r>
              <a:rPr lang="en-GB" sz="5400" dirty="0" err="1" smtClean="0">
                <a:solidFill>
                  <a:schemeClr val="bg1">
                    <a:lumMod val="50000"/>
                  </a:schemeClr>
                </a:solidFill>
                <a:latin typeface="IBM Plex Sans"/>
              </a:rPr>
              <a:t>reum</a:t>
            </a:r>
            <a:r>
              <a:rPr lang="en-GB" sz="5000" dirty="0" smtClean="0">
                <a:solidFill>
                  <a:schemeClr val="bg1">
                    <a:lumMod val="50000"/>
                  </a:schemeClr>
                </a:solidFill>
                <a:latin typeface="IBM Plex Sans"/>
              </a:rPr>
              <a:t>..</a:t>
            </a:r>
            <a:endParaRPr lang="en-US" sz="5000" dirty="0">
              <a:solidFill>
                <a:schemeClr val="bg1">
                  <a:lumMod val="50000"/>
                </a:schemeClr>
              </a:solidFill>
            </a:endParaRPr>
          </a:p>
        </p:txBody>
      </p:sp>
      <p:sp>
        <p:nvSpPr>
          <p:cNvPr id="3" name="Subtitle 2"/>
          <p:cNvSpPr>
            <a:spLocks noGrp="1"/>
          </p:cNvSpPr>
          <p:nvPr>
            <p:ph type="subTitle" idx="1"/>
          </p:nvPr>
        </p:nvSpPr>
        <p:spPr>
          <a:xfrm>
            <a:off x="609600" y="1581150"/>
            <a:ext cx="7772400" cy="2971800"/>
          </a:xfrm>
        </p:spPr>
        <p:txBody>
          <a:bodyPr/>
          <a:lstStyle/>
          <a:p>
            <a:pPr>
              <a:buFont typeface="Wingdings" pitchFamily="2" charset="2"/>
              <a:buChar char="q"/>
            </a:pPr>
            <a:r>
              <a:rPr lang="en-GB" sz="1500" dirty="0" smtClean="0">
                <a:solidFill>
                  <a:srgbClr val="002060"/>
                </a:solidFill>
                <a:latin typeface="Montserrat Light" charset="0"/>
              </a:rPr>
              <a:t>In 2013, </a:t>
            </a:r>
            <a:r>
              <a:rPr lang="en-GB" sz="1500" dirty="0" err="1" smtClean="0">
                <a:solidFill>
                  <a:srgbClr val="002060"/>
                </a:solidFill>
                <a:latin typeface="Montserrat Light" charset="0"/>
              </a:rPr>
              <a:t>Vitalik</a:t>
            </a:r>
            <a:r>
              <a:rPr lang="en-GB" sz="1500" dirty="0" smtClean="0">
                <a:solidFill>
                  <a:srgbClr val="002060"/>
                </a:solidFill>
                <a:latin typeface="Montserrat Light" charset="0"/>
              </a:rPr>
              <a:t> </a:t>
            </a:r>
            <a:r>
              <a:rPr lang="en-GB" sz="1500" dirty="0" err="1" smtClean="0">
                <a:solidFill>
                  <a:srgbClr val="002060"/>
                </a:solidFill>
                <a:latin typeface="Montserrat Light" charset="0"/>
              </a:rPr>
              <a:t>Buterin</a:t>
            </a:r>
            <a:r>
              <a:rPr lang="en-GB" sz="1500" dirty="0" smtClean="0">
                <a:solidFill>
                  <a:srgbClr val="002060"/>
                </a:solidFill>
                <a:latin typeface="Montserrat Light" charset="0"/>
              </a:rPr>
              <a:t>, a programmer and a co-founder of the </a:t>
            </a:r>
            <a:r>
              <a:rPr lang="en-GB" sz="1500" dirty="0" err="1" smtClean="0">
                <a:solidFill>
                  <a:srgbClr val="002060"/>
                </a:solidFill>
                <a:latin typeface="Montserrat Light" charset="0"/>
              </a:rPr>
              <a:t>Bitcoin</a:t>
            </a:r>
            <a:r>
              <a:rPr lang="en-GB" sz="1500" dirty="0" smtClean="0">
                <a:solidFill>
                  <a:srgbClr val="002060"/>
                </a:solidFill>
                <a:latin typeface="Montserrat Light" charset="0"/>
              </a:rPr>
              <a:t> Magazine stated that </a:t>
            </a:r>
            <a:r>
              <a:rPr lang="en-GB" sz="1500" dirty="0" err="1" smtClean="0">
                <a:solidFill>
                  <a:srgbClr val="002060"/>
                </a:solidFill>
                <a:latin typeface="Montserrat Light" charset="0"/>
              </a:rPr>
              <a:t>Bitcoin</a:t>
            </a:r>
            <a:r>
              <a:rPr lang="en-GB" sz="1500" dirty="0" smtClean="0">
                <a:solidFill>
                  <a:srgbClr val="002060"/>
                </a:solidFill>
                <a:latin typeface="Montserrat Light" charset="0"/>
              </a:rPr>
              <a:t> needed a scripting language for building decentralized applications. </a:t>
            </a:r>
            <a:r>
              <a:rPr lang="en-GB" sz="1500" dirty="0" err="1" smtClean="0">
                <a:solidFill>
                  <a:srgbClr val="002060"/>
                </a:solidFill>
                <a:latin typeface="Montserrat Light" charset="0"/>
              </a:rPr>
              <a:t>Vitalik</a:t>
            </a:r>
            <a:r>
              <a:rPr lang="en-GB" sz="1500" dirty="0" smtClean="0">
                <a:solidFill>
                  <a:srgbClr val="002060"/>
                </a:solidFill>
                <a:latin typeface="Montserrat Light" charset="0"/>
              </a:rPr>
              <a:t> started the development of a new </a:t>
            </a:r>
            <a:r>
              <a:rPr lang="en-GB" sz="1500" dirty="0" err="1" smtClean="0">
                <a:solidFill>
                  <a:srgbClr val="002060"/>
                </a:solidFill>
                <a:latin typeface="Montserrat Light" charset="0"/>
              </a:rPr>
              <a:t>blockchain</a:t>
            </a:r>
            <a:r>
              <a:rPr lang="en-GB" sz="1500" dirty="0" smtClean="0">
                <a:solidFill>
                  <a:srgbClr val="002060"/>
                </a:solidFill>
                <a:latin typeface="Montserrat Light" charset="0"/>
              </a:rPr>
              <a:t>-based distributed computing platform, </a:t>
            </a:r>
            <a:r>
              <a:rPr lang="en-GB" sz="1500" dirty="0" err="1" smtClean="0">
                <a:solidFill>
                  <a:srgbClr val="002060"/>
                </a:solidFill>
                <a:latin typeface="Montserrat Light" charset="0"/>
              </a:rPr>
              <a:t>Ethereum</a:t>
            </a:r>
            <a:r>
              <a:rPr lang="en-GB" sz="1500" dirty="0" smtClean="0">
                <a:solidFill>
                  <a:srgbClr val="002060"/>
                </a:solidFill>
                <a:latin typeface="Montserrat Light" charset="0"/>
              </a:rPr>
              <a:t>, that featured a scripting functionality, called smart contracts.</a:t>
            </a:r>
          </a:p>
          <a:p>
            <a:endParaRPr lang="en-GB" sz="1500" dirty="0" smtClean="0">
              <a:solidFill>
                <a:srgbClr val="002060"/>
              </a:solidFill>
              <a:latin typeface="Montserrat Light" charset="0"/>
            </a:endParaRPr>
          </a:p>
          <a:p>
            <a:pPr>
              <a:buFont typeface="Wingdings" pitchFamily="2" charset="2"/>
              <a:buChar char="q"/>
            </a:pPr>
            <a:r>
              <a:rPr lang="en-GB" sz="1500" dirty="0" smtClean="0">
                <a:solidFill>
                  <a:srgbClr val="002060"/>
                </a:solidFill>
                <a:latin typeface="Montserrat Light" charset="0"/>
              </a:rPr>
              <a:t>The </a:t>
            </a:r>
            <a:r>
              <a:rPr lang="en-GB" sz="1500" dirty="0" err="1" smtClean="0">
                <a:solidFill>
                  <a:srgbClr val="002060"/>
                </a:solidFill>
                <a:latin typeface="Montserrat Light" charset="0"/>
              </a:rPr>
              <a:t>cryptocurrency</a:t>
            </a:r>
            <a:r>
              <a:rPr lang="en-GB" sz="1500" dirty="0" smtClean="0">
                <a:solidFill>
                  <a:srgbClr val="002060"/>
                </a:solidFill>
                <a:latin typeface="Montserrat Light" charset="0"/>
              </a:rPr>
              <a:t> of </a:t>
            </a:r>
            <a:r>
              <a:rPr lang="en-GB" sz="1500" dirty="0" err="1" smtClean="0">
                <a:solidFill>
                  <a:srgbClr val="002060"/>
                </a:solidFill>
                <a:latin typeface="Montserrat Light" charset="0"/>
              </a:rPr>
              <a:t>Ethereum</a:t>
            </a:r>
            <a:r>
              <a:rPr lang="en-GB" sz="1500" dirty="0" smtClean="0">
                <a:solidFill>
                  <a:srgbClr val="002060"/>
                </a:solidFill>
                <a:latin typeface="Montserrat Light" charset="0"/>
              </a:rPr>
              <a:t> is called Ether, it can be transferred between accounts and is used to pay the fees for the computational power used when executing smart contracts.</a:t>
            </a:r>
          </a:p>
          <a:p>
            <a:endParaRPr lang="en-GB" sz="1500" dirty="0" smtClean="0">
              <a:solidFill>
                <a:srgbClr val="002060"/>
              </a:solidFill>
              <a:latin typeface="Montserrat Light" charset="0"/>
            </a:endParaRPr>
          </a:p>
          <a:p>
            <a:pPr>
              <a:buFont typeface="Wingdings" pitchFamily="2" charset="2"/>
              <a:buChar char="q"/>
            </a:pPr>
            <a:r>
              <a:rPr lang="en-GB" sz="1500" dirty="0" smtClean="0">
                <a:solidFill>
                  <a:srgbClr val="002060"/>
                </a:solidFill>
                <a:latin typeface="Montserrat Light" charset="0"/>
              </a:rPr>
              <a:t>Today </a:t>
            </a:r>
            <a:r>
              <a:rPr lang="en-GB" sz="1500" dirty="0" err="1" smtClean="0">
                <a:solidFill>
                  <a:srgbClr val="002060"/>
                </a:solidFill>
                <a:latin typeface="Montserrat Light" charset="0"/>
              </a:rPr>
              <a:t>blockchain</a:t>
            </a:r>
            <a:r>
              <a:rPr lang="en-GB" sz="1500" dirty="0" smtClean="0">
                <a:solidFill>
                  <a:srgbClr val="002060"/>
                </a:solidFill>
                <a:latin typeface="Montserrat Light" charset="0"/>
              </a:rPr>
              <a:t> technology is gaining a lot of mainstream attention and is already used in a variety of applications, not limited to cryptocurrencies.</a:t>
            </a:r>
          </a:p>
          <a:p>
            <a:pPr>
              <a:buFont typeface="Wingdings" pitchFamily="2" charset="2"/>
              <a:buChar char="q"/>
            </a:pPr>
            <a:endParaRPr lang="en-GB" sz="1500" dirty="0" smtClean="0">
              <a:solidFill>
                <a:schemeClr val="accent2">
                  <a:lumMod val="75000"/>
                </a:schemeClr>
              </a:solidFill>
              <a:latin typeface="Montserrat Light" charset="0"/>
            </a:endParaRPr>
          </a:p>
          <a:p>
            <a:pPr>
              <a:buFont typeface="Wingdings" pitchFamily="2" charset="2"/>
              <a:buChar char="q"/>
            </a:pPr>
            <a:endParaRPr lang="en-GB" sz="1500" dirty="0" smtClean="0">
              <a:solidFill>
                <a:schemeClr val="accent2">
                  <a:lumMod val="75000"/>
                </a:schemeClr>
              </a:solidFill>
              <a:latin typeface="Montserrat Light" charset="0"/>
            </a:endParaRPr>
          </a:p>
          <a:p>
            <a:pPr>
              <a:buFont typeface="Wingdings" pitchFamily="2" charset="2"/>
              <a:buChar char="q"/>
            </a:pPr>
            <a:endParaRPr lang="en-GB" sz="1500" dirty="0" smtClean="0">
              <a:solidFill>
                <a:schemeClr val="accent2">
                  <a:lumMod val="75000"/>
                </a:schemeClr>
              </a:solidFill>
              <a:latin typeface="Montserrat Light" charset="0"/>
            </a:endParaRPr>
          </a:p>
          <a:p>
            <a:r>
              <a:rPr lang="en-GB" sz="1500" dirty="0" smtClean="0">
                <a:solidFill>
                  <a:schemeClr val="accent2">
                    <a:lumMod val="75000"/>
                  </a:schemeClr>
                </a:solidFill>
                <a:latin typeface="Montserrat Light" charset="0"/>
              </a:rPr>
              <a:t>	</a:t>
            </a:r>
          </a:p>
          <a:p>
            <a:endParaRPr lang="en-US" sz="1500" dirty="0">
              <a:solidFill>
                <a:schemeClr val="accent2">
                  <a:lumMod val="75000"/>
                </a:schemeClr>
              </a:solidFill>
              <a:latin typeface="Montserrat Light"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pic>
        <p:nvPicPr>
          <p:cNvPr id="3" name="Picture 2" descr="timeline.png"/>
          <p:cNvPicPr>
            <a:picLocks noChangeAspect="1"/>
          </p:cNvPicPr>
          <p:nvPr/>
        </p:nvPicPr>
        <p:blipFill>
          <a:blip r:embed="rId2"/>
          <a:stretch>
            <a:fillRect/>
          </a:stretch>
        </p:blipFill>
        <p:spPr>
          <a:xfrm>
            <a:off x="457200" y="666750"/>
            <a:ext cx="8229600" cy="4114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291</Words>
  <PresentationFormat>On-screen Show (16:9)</PresentationFormat>
  <Paragraphs>42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Poppins</vt:lpstr>
      <vt:lpstr>Montserrat Light</vt:lpstr>
      <vt:lpstr>Montserrat</vt:lpstr>
      <vt:lpstr>IBM Plex Sans</vt:lpstr>
      <vt:lpstr>Wingdings</vt:lpstr>
      <vt:lpstr>Volsce template</vt:lpstr>
      <vt:lpstr>History of BlockChain..</vt:lpstr>
      <vt:lpstr>Slide 2</vt:lpstr>
      <vt:lpstr>Slide 3</vt:lpstr>
      <vt:lpstr>The Early Days..</vt:lpstr>
      <vt:lpstr>Reusable Proof Of Work..</vt:lpstr>
      <vt:lpstr>Bitcoin Network..</vt:lpstr>
      <vt:lpstr>Slide 7</vt:lpstr>
      <vt:lpstr>Ethereum..</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HP</dc:creator>
  <cp:lastModifiedBy>HP</cp:lastModifiedBy>
  <cp:revision>30</cp:revision>
  <dcterms:modified xsi:type="dcterms:W3CDTF">2020-02-22T08:26:13Z</dcterms:modified>
</cp:coreProperties>
</file>