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33" autoAdjust="0"/>
    <p:restoredTop sz="94660"/>
  </p:normalViewPr>
  <p:slideViewPr>
    <p:cSldViewPr>
      <p:cViewPr varScale="1">
        <p:scale>
          <a:sx n="86" d="100"/>
          <a:sy n="8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83968" y="3643314"/>
            <a:ext cx="4860032" cy="2160240"/>
          </a:xfrm>
          <a:custGeom>
            <a:avLst/>
            <a:gdLst/>
            <a:ahLst/>
            <a:cxnLst/>
            <a:rect l="l" t="t" r="r" b="b"/>
            <a:pathLst>
              <a:path w="4328021" h="2160240">
                <a:moveTo>
                  <a:pt x="260655" y="0"/>
                </a:moveTo>
                <a:lnTo>
                  <a:pt x="4328021" y="0"/>
                </a:lnTo>
                <a:lnTo>
                  <a:pt x="4328021" y="2160240"/>
                </a:lnTo>
                <a:lnTo>
                  <a:pt x="260655" y="2160240"/>
                </a:lnTo>
                <a:cubicBezTo>
                  <a:pt x="116699" y="2160240"/>
                  <a:pt x="0" y="2043541"/>
                  <a:pt x="0" y="1899585"/>
                </a:cubicBezTo>
                <a:lnTo>
                  <a:pt x="0" y="260655"/>
                </a:lnTo>
                <a:cubicBezTo>
                  <a:pt x="0" y="116699"/>
                  <a:pt x="116699" y="0"/>
                  <a:pt x="260655" y="0"/>
                </a:cubicBezTo>
                <a:close/>
              </a:path>
            </a:pathLst>
          </a:custGeom>
          <a:solidFill>
            <a:schemeClr val="accent6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29124" y="5857892"/>
            <a:ext cx="46085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AKANSHA CHAUHAN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ROLL NO. : 190100227002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M.Sc. BIOTECH – 2</a:t>
            </a:r>
            <a:r>
              <a:rPr lang="en-US" altLang="ko-KR" sz="1200" b="1" baseline="30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ND</a:t>
            </a:r>
            <a:r>
              <a:rPr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SEM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CH. CHARAN SINGH UNIVERSITY MEERUT</a:t>
            </a:r>
            <a:endParaRPr kumimoji="0" lang="en-US" altLang="ko-KR" sz="12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6248" y="3786190"/>
            <a:ext cx="4608511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PROTOPLAST CULTURE</a:t>
            </a:r>
          </a:p>
          <a:p>
            <a:pPr algn="r"/>
            <a:endParaRPr lang="en-US" altLang="ko-KR" sz="44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643042" y="857232"/>
            <a:ext cx="7143768" cy="106951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LIMITATIONS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28794" y="2071678"/>
            <a:ext cx="6563072" cy="214314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Yield of protoplast is low.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The method is laborious and tedious.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Restricted to vaculated cell.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500042"/>
            <a:ext cx="7524328" cy="1069514"/>
          </a:xfrm>
        </p:spPr>
        <p:txBody>
          <a:bodyPr/>
          <a:lstStyle/>
          <a:p>
            <a:pPr algn="ctr"/>
            <a:r>
              <a:rPr lang="en-US" u="sng" dirty="0" smtClean="0"/>
              <a:t>ENZYMATIC METHOD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7356" y="1857364"/>
            <a:ext cx="7000924" cy="194592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Widely used technique for isolation of </a:t>
            </a:r>
            <a:r>
              <a:rPr lang="en-US" b="1" dirty="0" smtClean="0"/>
              <a:t>protoplast.</a:t>
            </a:r>
            <a:endParaRPr lang="en-US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Use of enzyme to dissolve the cell wall for releasing protoplasts.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Easy to perform, more protoplast viability.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480" y="4357694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INVOLVES TWO METHODS: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84" y="5143512"/>
            <a:ext cx="621510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 Direct Method (one step only)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 Sequential Method (two steps only)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14290"/>
            <a:ext cx="7524328" cy="1069514"/>
          </a:xfrm>
        </p:spPr>
        <p:txBody>
          <a:bodyPr/>
          <a:lstStyle/>
          <a:p>
            <a:pPr algn="ctr"/>
            <a:r>
              <a:rPr lang="en-US" u="sng" dirty="0" smtClean="0"/>
              <a:t>DIRECT METHOD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04" y="1500174"/>
            <a:ext cx="7572396" cy="435771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/>
              <a:t> Incubation of leaf segments overnight in enzyme solution.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/>
              <a:t> Mixture is filtered and centrifuged.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/>
              <a:t> Protoplast forms pellet.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/>
              <a:t> Then washed with sorbitol and re-centrifuged.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/>
              <a:t> Clean protoplast float.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/>
              <a:t> They are pipetted out.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857232"/>
            <a:ext cx="7524328" cy="1069514"/>
          </a:xfrm>
        </p:spPr>
        <p:txBody>
          <a:bodyPr/>
          <a:lstStyle/>
          <a:p>
            <a:pPr algn="ctr"/>
            <a:r>
              <a:rPr lang="en-US" sz="3600" u="sng" dirty="0" smtClean="0"/>
              <a:t> SEQUENTIAL ENZIMATIC </a:t>
            </a:r>
            <a:br>
              <a:rPr lang="en-US" sz="3600" u="sng" dirty="0" smtClean="0"/>
            </a:br>
            <a:r>
              <a:rPr lang="en-US" sz="3600" u="sng" dirty="0" smtClean="0"/>
              <a:t>METHOD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480" y="1857364"/>
            <a:ext cx="7072362" cy="323181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/>
              <a:t> This method was used by Takebe in 1968 in two steps.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/>
              <a:t> The macerated tissue was first incubated in pectinase and then treated with cellulase for libration of protoplast.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642918"/>
            <a:ext cx="7524328" cy="1069514"/>
          </a:xfrm>
        </p:spPr>
        <p:txBody>
          <a:bodyPr/>
          <a:lstStyle/>
          <a:p>
            <a:r>
              <a:rPr lang="en-US" sz="3600" u="sng" dirty="0" smtClean="0"/>
              <a:t>PURIFICATION OF PROTOPLAST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794" y="2000240"/>
            <a:ext cx="6777386" cy="307183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3000" b="1" u="sng" dirty="0" smtClean="0"/>
              <a:t>Protoplast are purified by removing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b="1" dirty="0" smtClean="0"/>
              <a:t> Undigested material (debris)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b="1" dirty="0" smtClean="0"/>
              <a:t> Brusts protoplast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b="1" dirty="0" smtClean="0"/>
              <a:t> Enzymes 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85728"/>
            <a:ext cx="7524328" cy="1069514"/>
          </a:xfrm>
        </p:spPr>
        <p:txBody>
          <a:bodyPr/>
          <a:lstStyle/>
          <a:p>
            <a:pPr algn="ctr"/>
            <a:r>
              <a:rPr lang="en-US" u="sng" dirty="0" smtClean="0"/>
              <a:t>CULTURE OF PROTOPLAST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18" y="1428736"/>
            <a:ext cx="7143800" cy="507209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 Isolated protoplast can be cultured in an </a:t>
            </a:r>
            <a:r>
              <a:rPr lang="en-US" b="1" dirty="0" err="1" smtClean="0"/>
              <a:t>appropriat</a:t>
            </a:r>
            <a:r>
              <a:rPr lang="en-US" b="1" dirty="0" smtClean="0"/>
              <a:t>   medium to reform cell wall and generate callus.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Optimal culture conditions.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Protoplast culture in suitable media first generate a    new cell wall.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The formation of a complete cell with a wall.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The first cell division may occur within 2-7 days of       culture.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Resulting in small clumps of cells also known as micro colony within 1-3 weeks. 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4546" y="2643182"/>
            <a:ext cx="4643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  Optimal density to the culture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  Temperature 20 – 28 degree </a:t>
            </a:r>
            <a:r>
              <a:rPr lang="en-US" b="1" dirty="0" err="1" smtClean="0">
                <a:solidFill>
                  <a:schemeClr val="bg1"/>
                </a:solidFill>
              </a:rPr>
              <a:t>celsius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  pH : 5.5 – 5.9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lum bright="20000" contrast="10000"/>
          </a:blip>
          <a:srcRect l="8024" t="34781" r="13737" b="14166"/>
          <a:stretch>
            <a:fillRect/>
          </a:stretch>
        </p:blipFill>
        <p:spPr bwMode="auto">
          <a:xfrm>
            <a:off x="2857488" y="1428736"/>
            <a:ext cx="421484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14414" y="144908"/>
            <a:ext cx="7524328" cy="1069514"/>
          </a:xfrm>
        </p:spPr>
        <p:txBody>
          <a:bodyPr/>
          <a:lstStyle/>
          <a:p>
            <a:pPr algn="ctr"/>
            <a:r>
              <a:rPr lang="en-US" u="sng" dirty="0" smtClean="0"/>
              <a:t>STAGES OF PROTOPLAST</a:t>
            </a:r>
            <a:br>
              <a:rPr lang="en-US" u="sng" dirty="0" smtClean="0"/>
            </a:br>
            <a:r>
              <a:rPr lang="en-US" u="sng" dirty="0" smtClean="0"/>
              <a:t>CULTURE</a:t>
            </a:r>
            <a:endParaRPr lang="en-US" u="sn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357166"/>
            <a:ext cx="7215206" cy="1571612"/>
          </a:xfrm>
        </p:spPr>
        <p:txBody>
          <a:bodyPr/>
          <a:lstStyle/>
          <a:p>
            <a:pPr algn="ctr"/>
            <a:r>
              <a:rPr lang="en-US" sz="3600" u="sng" dirty="0" smtClean="0"/>
              <a:t>METHODS OF PROTOPLAST  </a:t>
            </a:r>
            <a:br>
              <a:rPr lang="en-US" sz="3600" u="sng" dirty="0" smtClean="0"/>
            </a:br>
            <a:r>
              <a:rPr lang="en-US" sz="3600" u="sng" dirty="0" smtClean="0"/>
              <a:t>CULTURE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32" y="1928802"/>
            <a:ext cx="6563072" cy="278608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  Agar media (semi-solid form)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  Liquid media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  Feeder layer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400" b="1" dirty="0" smtClean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10000" contrast="30000"/>
          </a:blip>
          <a:srcRect l="16015" t="28711" r="12500" b="58398"/>
          <a:stretch>
            <a:fillRect/>
          </a:stretch>
        </p:blipFill>
        <p:spPr bwMode="auto">
          <a:xfrm>
            <a:off x="2214546" y="4143380"/>
            <a:ext cx="6166398" cy="222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lum bright="10000" contrast="10000"/>
          </a:blip>
          <a:srcRect l="16015" t="41894" r="12500" b="45361"/>
          <a:stretch>
            <a:fillRect/>
          </a:stretch>
        </p:blipFill>
        <p:spPr bwMode="auto">
          <a:xfrm>
            <a:off x="2428860" y="1928802"/>
            <a:ext cx="6143668" cy="2071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28794" y="0"/>
            <a:ext cx="7215206" cy="1571612"/>
          </a:xfrm>
        </p:spPr>
        <p:txBody>
          <a:bodyPr/>
          <a:lstStyle/>
          <a:p>
            <a:pPr algn="ctr"/>
            <a:r>
              <a:rPr lang="en-US" sz="3200" u="sng" dirty="0" smtClean="0"/>
              <a:t>METHODS OF PROTOPLAST  </a:t>
            </a:r>
            <a:br>
              <a:rPr lang="en-US" sz="3200" u="sng" dirty="0" smtClean="0"/>
            </a:br>
            <a:r>
              <a:rPr lang="en-US" sz="3200" u="sng" dirty="0" smtClean="0"/>
              <a:t>CULTURE</a:t>
            </a:r>
            <a:endParaRPr lang="en-US" sz="32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000232" y="1428736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 Hanging drop culture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28794" y="4071942"/>
            <a:ext cx="642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 Droplet culture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lum bright="10000" contrast="10000"/>
          </a:blip>
          <a:srcRect l="16015" t="55458" r="12500" b="31796"/>
          <a:stretch>
            <a:fillRect/>
          </a:stretch>
        </p:blipFill>
        <p:spPr bwMode="auto">
          <a:xfrm>
            <a:off x="2428860" y="4572008"/>
            <a:ext cx="6143668" cy="2071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9058" y="4056411"/>
            <a:ext cx="5000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THANK YOU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285728"/>
            <a:ext cx="7524328" cy="1069514"/>
          </a:xfrm>
        </p:spPr>
        <p:txBody>
          <a:bodyPr/>
          <a:lstStyle/>
          <a:p>
            <a:pPr algn="ctr"/>
            <a:r>
              <a:rPr lang="en-US" altLang="ko-KR" u="sng" dirty="0" smtClean="0"/>
              <a:t>CONTENTS</a:t>
            </a:r>
            <a:endParaRPr lang="ko-KR" altLang="en-US" u="sng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071670" y="1714488"/>
            <a:ext cx="6563072" cy="4500594"/>
          </a:xfrm>
        </p:spPr>
        <p:txBody>
          <a:bodyPr/>
          <a:lstStyle/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ko-KR" b="1" dirty="0" smtClean="0"/>
              <a:t>  INTRODUCTION 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  STEPS OF PROTOPLAST ISOLATION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ko-KR" b="1" dirty="0" smtClean="0"/>
              <a:t>  METHODS OF PROTOPLAST ISOLATION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altLang="ko-K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altLang="ko-KR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ko-KR" b="1" dirty="0" smtClean="0"/>
              <a:t>   PURIFICATION OF PROTOPLAST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ko-KR" b="1" dirty="0" smtClean="0"/>
              <a:t>   CULTURE OF PROTOPLAST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ko-KR" b="1" dirty="0" smtClean="0"/>
              <a:t>   METHOD OF PROTOPLAST CULTURE</a:t>
            </a:r>
          </a:p>
          <a:p>
            <a:endParaRPr lang="en-US" altLang="ko-KR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43108" y="3357562"/>
            <a:ext cx="6134444" cy="78581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ko-KR" sz="2000" b="1" dirty="0" smtClean="0"/>
              <a:t>   MECHANICAL METHODS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2000" b="1" dirty="0" smtClean="0"/>
              <a:t>   ENZYMATIC METHODS</a:t>
            </a: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96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1069514"/>
          </a:xfrm>
        </p:spPr>
        <p:txBody>
          <a:bodyPr/>
          <a:lstStyle/>
          <a:p>
            <a:pPr algn="ctr"/>
            <a:r>
              <a:rPr lang="en-US" altLang="ko-KR" u="sng" dirty="0" smtClean="0"/>
              <a:t>INTRODUCTION</a:t>
            </a:r>
            <a:endParaRPr lang="ko-KR" alt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5786" y="1928802"/>
            <a:ext cx="7872410" cy="3857652"/>
          </a:xfrm>
        </p:spPr>
        <p:txBody>
          <a:bodyPr/>
          <a:lstStyle/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ko-KR" b="1" dirty="0" smtClean="0">
                <a:solidFill>
                  <a:schemeClr val="bg1"/>
                </a:solidFill>
              </a:rPr>
              <a:t> Protoplast is a living cell containing all cellular components except cell wall</a:t>
            </a: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ko-KR" b="1" dirty="0" smtClean="0">
                <a:solidFill>
                  <a:schemeClr val="bg1"/>
                </a:solidFill>
              </a:rPr>
              <a:t>  </a:t>
            </a:r>
            <a:r>
              <a:rPr lang="en-US" altLang="ko-KR" b="1" dirty="0" smtClean="0">
                <a:solidFill>
                  <a:schemeClr val="bg1"/>
                </a:solidFill>
              </a:rPr>
              <a:t>A naked cell surrounded by a plasma membrane.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It can regenerate cell wall grow and divide.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ko-KR" b="1" dirty="0" smtClean="0">
                <a:solidFill>
                  <a:schemeClr val="bg1"/>
                </a:solidFill>
              </a:rPr>
              <a:t>  Fragile but can be cultured and grow into a whole.</a:t>
            </a:r>
          </a:p>
          <a:p>
            <a:pPr lvl="0">
              <a:lnSpc>
                <a:spcPct val="200000"/>
              </a:lnSpc>
            </a:pPr>
            <a:endParaRPr lang="en-US" altLang="ko-K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85728"/>
            <a:ext cx="6952856" cy="1069514"/>
          </a:xfrm>
        </p:spPr>
        <p:txBody>
          <a:bodyPr/>
          <a:lstStyle/>
          <a:p>
            <a:pPr algn="ctr"/>
            <a:r>
              <a:rPr lang="en-US" u="sng" dirty="0" smtClean="0"/>
              <a:t>HISTORY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1714488"/>
            <a:ext cx="7286676" cy="4214842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/>
              <a:t>  Term protoplast was introduced in 1880 by Hanstein.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/>
              <a:t>  First isolation of protoplast achieved by Klercker(1892).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/>
              <a:t>  E.C. Cocking in 1960, he was first who used enzymatic method to isolate protoplast.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/>
              <a:t>  Rakabe and his associate (1971) regenerated a whole    tobacco plant from protoplast.</a:t>
            </a:r>
          </a:p>
          <a:p>
            <a:pPr>
              <a:lnSpc>
                <a:spcPct val="200000"/>
              </a:lnSpc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IMPORTANCE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472" y="3000372"/>
            <a:ext cx="8229600" cy="221457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 smtClean="0"/>
              <a:t>  The Protoplast in culture can be regenerated into whole plant.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 smtClean="0"/>
              <a:t>   Protoplast are excellent material for ultra structural studies.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b="1" dirty="0" smtClean="0"/>
              <a:t>   Protoplast are useful for membrane studies.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1428736"/>
            <a:ext cx="7429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chemeClr val="bg1"/>
                </a:solidFill>
              </a:rPr>
              <a:t>IMPORTANCE OF PROTOPLAST CULTURE ARE AS FOLLOWS: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32" y="214290"/>
            <a:ext cx="6595666" cy="1500174"/>
          </a:xfrm>
        </p:spPr>
        <p:txBody>
          <a:bodyPr/>
          <a:lstStyle/>
          <a:p>
            <a:pPr algn="ctr"/>
            <a:r>
              <a:rPr lang="en-US" u="sng" dirty="0" smtClean="0"/>
              <a:t>STEPS OF PROTOPLAST </a:t>
            </a:r>
            <a:br>
              <a:rPr lang="en-US" u="sng" dirty="0" smtClean="0"/>
            </a:br>
            <a:r>
              <a:rPr lang="en-US" u="sng" dirty="0" smtClean="0"/>
              <a:t>ISOLATION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32" y="2500306"/>
            <a:ext cx="6563072" cy="2928958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b="1" dirty="0" smtClean="0"/>
              <a:t>Selection of plant and explant.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b="1" dirty="0" smtClean="0"/>
              <a:t>Surface sterilization of explant.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b="1" dirty="0" smtClean="0"/>
              <a:t>Pelling off the epidermis.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b="1" dirty="0" smtClean="0"/>
              <a:t>Incubation in enzyme.</a:t>
            </a:r>
          </a:p>
          <a:p>
            <a:pPr marL="514350" indent="-514350">
              <a:lnSpc>
                <a:spcPct val="200000"/>
              </a:lnSpc>
            </a:pP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7643866" cy="1069514"/>
          </a:xfrm>
        </p:spPr>
        <p:txBody>
          <a:bodyPr/>
          <a:lstStyle/>
          <a:p>
            <a:pPr algn="ctr"/>
            <a:r>
              <a:rPr lang="en-US" sz="3600" u="sng" dirty="0" smtClean="0"/>
              <a:t>STEPS  OF PROTOPLAST </a:t>
            </a:r>
            <a:br>
              <a:rPr lang="en-US" sz="3600" u="sng" dirty="0" smtClean="0"/>
            </a:br>
            <a:r>
              <a:rPr lang="en-US" sz="3600" u="sng" dirty="0" smtClean="0"/>
              <a:t> ISOLATION</a:t>
            </a:r>
            <a:endParaRPr lang="en-US" sz="3600" u="sng" dirty="0"/>
          </a:p>
        </p:txBody>
      </p:sp>
      <p:pic>
        <p:nvPicPr>
          <p:cNvPr id="10242" name="Picture 2" descr="Protoplasts: Importance, Isolation, Culture and Regeneration"/>
          <p:cNvPicPr>
            <a:picLocks noChangeAspect="1" noChangeArrowheads="1"/>
          </p:cNvPicPr>
          <p:nvPr/>
        </p:nvPicPr>
        <p:blipFill>
          <a:blip r:embed="rId2"/>
          <a:srcRect b="4450"/>
          <a:stretch>
            <a:fillRect/>
          </a:stretch>
        </p:blipFill>
        <p:spPr bwMode="auto">
          <a:xfrm>
            <a:off x="1000100" y="1500174"/>
            <a:ext cx="7072362" cy="5214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357166"/>
            <a:ext cx="7524328" cy="1069514"/>
          </a:xfrm>
        </p:spPr>
        <p:txBody>
          <a:bodyPr/>
          <a:lstStyle/>
          <a:p>
            <a:pPr algn="ctr"/>
            <a:r>
              <a:rPr lang="en-US" sz="3200" u="sng" dirty="0" smtClean="0"/>
              <a:t>METHODS OF PROTOPLAST </a:t>
            </a:r>
            <a:br>
              <a:rPr lang="en-US" sz="3200" u="sng" dirty="0" smtClean="0"/>
            </a:br>
            <a:r>
              <a:rPr lang="en-US" sz="3200" u="sng" dirty="0" smtClean="0"/>
              <a:t>ISOLATION</a:t>
            </a:r>
            <a:endParaRPr lang="en-US" sz="3200" u="sng" dirty="0"/>
          </a:p>
        </p:txBody>
      </p:sp>
      <p:pic>
        <p:nvPicPr>
          <p:cNvPr id="9218" name="Picture 2" descr="PROTOPLAST ISOLATION &amp; CULTURING TECHNIQUE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928802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14290"/>
            <a:ext cx="7524328" cy="1069514"/>
          </a:xfrm>
        </p:spPr>
        <p:txBody>
          <a:bodyPr/>
          <a:lstStyle/>
          <a:p>
            <a:pPr algn="ctr"/>
            <a:r>
              <a:rPr lang="en-US" u="sng" dirty="0" smtClean="0"/>
              <a:t>MECHANICAL METHOD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32" y="1285860"/>
            <a:ext cx="6858048" cy="3214710"/>
          </a:xfrm>
        </p:spPr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en-US" dirty="0" smtClean="0"/>
              <a:t>1.  First  done by Klercher (1982).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 smtClean="0"/>
              <a:t>2.  Using dissection tools .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 smtClean="0"/>
              <a:t>3.  Cut the tissue which are first plasmolysed with a sharp  knife into a small pieces .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 smtClean="0"/>
              <a:t>4.  these pieces are deplasmolysed by using dilute solution to release protoplast.</a:t>
            </a:r>
          </a:p>
        </p:txBody>
      </p:sp>
      <p:pic>
        <p:nvPicPr>
          <p:cNvPr id="8" name="Picture 2" descr="Protoplasts: Importance, Isolation, Culture and Regener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4714884"/>
            <a:ext cx="7218751" cy="16430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569</Words>
  <Application>Microsoft Office PowerPoint</Application>
  <PresentationFormat>On-screen Show (4:3)</PresentationFormat>
  <Paragraphs>92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Custom Design</vt:lpstr>
      <vt:lpstr>Slide 1</vt:lpstr>
      <vt:lpstr>CONTENTS</vt:lpstr>
      <vt:lpstr>INTRODUCTION</vt:lpstr>
      <vt:lpstr>HISTORY</vt:lpstr>
      <vt:lpstr>IMPORTANCE</vt:lpstr>
      <vt:lpstr>STEPS OF PROTOPLAST  ISOLATION</vt:lpstr>
      <vt:lpstr>STEPS  OF PROTOPLAST   ISOLATION</vt:lpstr>
      <vt:lpstr>METHODS OF PROTOPLAST  ISOLATION</vt:lpstr>
      <vt:lpstr>MECHANICAL METHOD</vt:lpstr>
      <vt:lpstr>Slide 10</vt:lpstr>
      <vt:lpstr>ENZYMATIC METHOD</vt:lpstr>
      <vt:lpstr>DIRECT METHOD</vt:lpstr>
      <vt:lpstr> SEQUENTIAL ENZIMATIC  METHOD</vt:lpstr>
      <vt:lpstr>PURIFICATION OF PROTOPLAST</vt:lpstr>
      <vt:lpstr>CULTURE OF PROTOPLAST</vt:lpstr>
      <vt:lpstr>STAGES OF PROTOPLAST CULTURE</vt:lpstr>
      <vt:lpstr>METHODS OF PROTOPLAST   CULTURE</vt:lpstr>
      <vt:lpstr>METHODS OF PROTOPLAST   CULTURE</vt:lpstr>
      <vt:lpstr>Slide 19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Himani Chauhan</cp:lastModifiedBy>
  <cp:revision>113</cp:revision>
  <dcterms:created xsi:type="dcterms:W3CDTF">2014-04-01T16:35:38Z</dcterms:created>
  <dcterms:modified xsi:type="dcterms:W3CDTF">2020-07-05T08:39:43Z</dcterms:modified>
</cp:coreProperties>
</file>