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7" r:id="rId2"/>
    <p:sldId id="258" r:id="rId3"/>
    <p:sldId id="259" r:id="rId4"/>
    <p:sldId id="262" r:id="rId5"/>
    <p:sldId id="263" r:id="rId6"/>
    <p:sldId id="264" r:id="rId7"/>
    <p:sldId id="261" r:id="rId8"/>
    <p:sldId id="260" r:id="rId9"/>
    <p:sldId id="265" r:id="rId10"/>
    <p:sldId id="267" r:id="rId11"/>
    <p:sldId id="266" r:id="rId12"/>
    <p:sldId id="268" r:id="rId13"/>
    <p:sldId id="270" r:id="rId14"/>
    <p:sldId id="269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24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D40A2D-7197-44B2-B6DC-B320F248A1CE}" v="45" dt="2025-07-01T04:28:45.1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89" autoAdjust="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2" d="100"/>
          <a:sy n="72" d="100"/>
        </p:scale>
        <p:origin x="3010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D04B90-3135-47D1-A67D-635FE0CA25CD}" type="datetimeFigureOut">
              <a:rPr lang="en-IN" smtClean="0"/>
              <a:t>01-07-2025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CA3600-1660-4B21-850C-8CA3B43939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4176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EB925-BC9E-452F-9B92-0D2037DD4BB4}" type="datetimeFigureOut">
              <a:rPr lang="en-IN" smtClean="0"/>
              <a:t>01-07-2025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1B0F6-D1D9-46B2-B491-22B6379DFA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18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EB925-BC9E-452F-9B92-0D2037DD4BB4}" type="datetimeFigureOut">
              <a:rPr lang="en-IN" smtClean="0"/>
              <a:t>01-07-2025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1B0F6-D1D9-46B2-B491-22B6379DFA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6273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EB925-BC9E-452F-9B92-0D2037DD4BB4}" type="datetimeFigureOut">
              <a:rPr lang="en-IN" smtClean="0"/>
              <a:t>01-07-2025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1B0F6-D1D9-46B2-B491-22B6379DFA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39698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EB925-BC9E-452F-9B92-0D2037DD4BB4}" type="datetimeFigureOut">
              <a:rPr lang="en-IN" smtClean="0"/>
              <a:t>01-07-2025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1B0F6-D1D9-46B2-B491-22B6379DFA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6840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EB925-BC9E-452F-9B92-0D2037DD4BB4}" type="datetimeFigureOut">
              <a:rPr lang="en-IN" smtClean="0"/>
              <a:t>01-07-2025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1B0F6-D1D9-46B2-B491-22B6379DFA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61601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EB925-BC9E-452F-9B92-0D2037DD4BB4}" type="datetimeFigureOut">
              <a:rPr lang="en-IN" smtClean="0"/>
              <a:t>01-07-2025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1B0F6-D1D9-46B2-B491-22B6379DFA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36108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EB925-BC9E-452F-9B92-0D2037DD4BB4}" type="datetimeFigureOut">
              <a:rPr lang="en-IN" smtClean="0"/>
              <a:t>01-07-2025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1B0F6-D1D9-46B2-B491-22B6379DFA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4506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EB925-BC9E-452F-9B92-0D2037DD4BB4}" type="datetimeFigureOut">
              <a:rPr lang="en-IN" smtClean="0"/>
              <a:t>01-07-2025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1B0F6-D1D9-46B2-B491-22B6379DFA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91957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EB925-BC9E-452F-9B92-0D2037DD4BB4}" type="datetimeFigureOut">
              <a:rPr lang="en-IN" smtClean="0"/>
              <a:t>01-07-2025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1B0F6-D1D9-46B2-B491-22B6379DFA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7380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EB925-BC9E-452F-9B92-0D2037DD4BB4}" type="datetimeFigureOut">
              <a:rPr lang="en-IN" smtClean="0"/>
              <a:t>01-07-2025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1B0F6-D1D9-46B2-B491-22B6379DFA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6018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EB925-BC9E-452F-9B92-0D2037DD4BB4}" type="datetimeFigureOut">
              <a:rPr lang="en-IN" smtClean="0"/>
              <a:t>01-07-2025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1B0F6-D1D9-46B2-B491-22B6379DFA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1301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EB925-BC9E-452F-9B92-0D2037DD4BB4}" type="datetimeFigureOut">
              <a:rPr lang="en-IN" smtClean="0"/>
              <a:t>01-07-2025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1B0F6-D1D9-46B2-B491-22B6379DFA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9302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EB925-BC9E-452F-9B92-0D2037DD4BB4}" type="datetimeFigureOut">
              <a:rPr lang="en-IN" smtClean="0"/>
              <a:t>01-07-2025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1B0F6-D1D9-46B2-B491-22B6379DFA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1302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EB925-BC9E-452F-9B92-0D2037DD4BB4}" type="datetimeFigureOut">
              <a:rPr lang="en-IN" smtClean="0"/>
              <a:t>01-07-2025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1B0F6-D1D9-46B2-B491-22B6379DFA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6095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EB925-BC9E-452F-9B92-0D2037DD4BB4}" type="datetimeFigureOut">
              <a:rPr lang="en-IN" smtClean="0"/>
              <a:t>01-07-2025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1B0F6-D1D9-46B2-B491-22B6379DFA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1382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EB925-BC9E-452F-9B92-0D2037DD4BB4}" type="datetimeFigureOut">
              <a:rPr lang="en-IN" smtClean="0"/>
              <a:t>01-07-2025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1B0F6-D1D9-46B2-B491-22B6379DFA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3876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A6CEB925-BC9E-452F-9B92-0D2037DD4BB4}" type="datetimeFigureOut">
              <a:rPr lang="en-IN" smtClean="0"/>
              <a:t>01-07-2025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F8D1B0F6-D1D9-46B2-B491-22B6379DFA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1187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A6CEB925-BC9E-452F-9B92-0D2037DD4BB4}" type="datetimeFigureOut">
              <a:rPr lang="en-IN" smtClean="0"/>
              <a:t>01-07-2025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F8D1B0F6-D1D9-46B2-B491-22B6379DFA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03975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Jenson USA See +8.5% Revenue ...">
            <a:extLst>
              <a:ext uri="{FF2B5EF4-FFF2-40B4-BE49-F238E27FC236}">
                <a16:creationId xmlns:a16="http://schemas.microsoft.com/office/drawing/2014/main" id="{414003E3-4BBB-9941-006C-D6C99907D4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466" y="719666"/>
            <a:ext cx="5883275" cy="5096933"/>
          </a:xfrm>
          <a:prstGeom prst="rect">
            <a:avLst/>
          </a:prstGeom>
          <a:noFill/>
          <a:ln w="762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2EE1C75-5B31-ABBE-2BE0-B43C0706B6A7}"/>
              </a:ext>
            </a:extLst>
          </p:cNvPr>
          <p:cNvSpPr txBox="1"/>
          <p:nvPr/>
        </p:nvSpPr>
        <p:spPr>
          <a:xfrm>
            <a:off x="7128933" y="728132"/>
            <a:ext cx="42333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u="sng" dirty="0"/>
              <a:t>Data-Driven Insights for Jensen’s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48F8FE-AB60-AB2A-E661-A8F7213D6D70}"/>
              </a:ext>
            </a:extLst>
          </p:cNvPr>
          <p:cNvSpPr txBox="1"/>
          <p:nvPr/>
        </p:nvSpPr>
        <p:spPr>
          <a:xfrm>
            <a:off x="8881533" y="5122333"/>
            <a:ext cx="2582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SUBMITTED BY : HIMANI GAUTAM</a:t>
            </a:r>
          </a:p>
        </p:txBody>
      </p:sp>
    </p:spTree>
    <p:extLst>
      <p:ext uri="{BB962C8B-B14F-4D97-AF65-F5344CB8AC3E}">
        <p14:creationId xmlns:p14="http://schemas.microsoft.com/office/powerpoint/2010/main" val="3127028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7781B5-C40B-D579-F38B-79242D7423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0212D03-20B7-9AD9-AA97-83203E29DCBD}"/>
              </a:ext>
            </a:extLst>
          </p:cNvPr>
          <p:cNvSpPr/>
          <p:nvPr/>
        </p:nvSpPr>
        <p:spPr>
          <a:xfrm>
            <a:off x="287867" y="228600"/>
            <a:ext cx="11599333" cy="6366933"/>
          </a:xfrm>
          <a:prstGeom prst="rect">
            <a:avLst/>
          </a:prstGeom>
          <a:noFill/>
          <a:ln w="76200" cap="flat" cmpd="sng" algn="ctr">
            <a:solidFill>
              <a:srgbClr val="38248E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7BA1BDD-2D02-0BB9-AC07-563C3E1308A5}"/>
              </a:ext>
            </a:extLst>
          </p:cNvPr>
          <p:cNvSpPr/>
          <p:nvPr/>
        </p:nvSpPr>
        <p:spPr>
          <a:xfrm>
            <a:off x="364067" y="313267"/>
            <a:ext cx="11430000" cy="612986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5C4AA7-F338-3F24-BD1F-D098091D3B74}"/>
              </a:ext>
            </a:extLst>
          </p:cNvPr>
          <p:cNvSpPr txBox="1"/>
          <p:nvPr/>
        </p:nvSpPr>
        <p:spPr>
          <a:xfrm>
            <a:off x="533400" y="508000"/>
            <a:ext cx="11006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8.</a:t>
            </a:r>
            <a:r>
              <a:rPr lang="en-US" sz="2400" b="1" dirty="0"/>
              <a:t> Find the top 3 most sold products in terms of quantity</a:t>
            </a:r>
            <a:endParaRPr lang="en-IN" sz="24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7EF6A2-DB29-09BC-895A-72E2DF39C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294" y="1118247"/>
            <a:ext cx="10257409" cy="4587638"/>
          </a:xfrm>
          <a:prstGeom prst="rect">
            <a:avLst/>
          </a:prstGeom>
        </p:spPr>
      </p:pic>
      <p:pic>
        <p:nvPicPr>
          <p:cNvPr id="5" name="Picture 2" descr="Jenson USA | LinkedIn">
            <a:extLst>
              <a:ext uri="{FF2B5EF4-FFF2-40B4-BE49-F238E27FC236}">
                <a16:creationId xmlns:a16="http://schemas.microsoft.com/office/drawing/2014/main" id="{2C3BE4E5-A29E-584E-0E89-CEB31D9204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0781" y="5237395"/>
            <a:ext cx="1282700" cy="1205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2191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F9B368-6DF5-6AB0-287A-DB9A76E04F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68E27D1-60DF-AB6D-0FC9-F28F17BBF506}"/>
              </a:ext>
            </a:extLst>
          </p:cNvPr>
          <p:cNvSpPr/>
          <p:nvPr/>
        </p:nvSpPr>
        <p:spPr>
          <a:xfrm>
            <a:off x="287867" y="228600"/>
            <a:ext cx="11599333" cy="6366933"/>
          </a:xfrm>
          <a:prstGeom prst="rect">
            <a:avLst/>
          </a:prstGeom>
          <a:noFill/>
          <a:ln w="76200" cap="flat" cmpd="sng" algn="ctr">
            <a:solidFill>
              <a:srgbClr val="38248E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0A8DBEA-CBB7-625F-408F-26C7F26ECCAE}"/>
              </a:ext>
            </a:extLst>
          </p:cNvPr>
          <p:cNvSpPr/>
          <p:nvPr/>
        </p:nvSpPr>
        <p:spPr>
          <a:xfrm>
            <a:off x="364067" y="321734"/>
            <a:ext cx="11430000" cy="612986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637D4D-4B47-5376-A882-8955634BECF5}"/>
              </a:ext>
            </a:extLst>
          </p:cNvPr>
          <p:cNvSpPr txBox="1"/>
          <p:nvPr/>
        </p:nvSpPr>
        <p:spPr>
          <a:xfrm>
            <a:off x="660400" y="431800"/>
            <a:ext cx="1089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9.</a:t>
            </a:r>
            <a:r>
              <a:rPr lang="en-US" sz="2400" b="1" dirty="0"/>
              <a:t> Find the median value of the price list. </a:t>
            </a:r>
          </a:p>
          <a:p>
            <a:endParaRPr lang="en-IN" sz="24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8078E04-A226-7CF3-AA9D-7B5512718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261" y="982827"/>
            <a:ext cx="10242539" cy="4672906"/>
          </a:xfrm>
          <a:prstGeom prst="rect">
            <a:avLst/>
          </a:prstGeom>
        </p:spPr>
      </p:pic>
      <p:pic>
        <p:nvPicPr>
          <p:cNvPr id="5" name="Picture 2" descr="Jenson USA | LinkedIn">
            <a:extLst>
              <a:ext uri="{FF2B5EF4-FFF2-40B4-BE49-F238E27FC236}">
                <a16:creationId xmlns:a16="http://schemas.microsoft.com/office/drawing/2014/main" id="{1AA2731F-8F44-89C6-2BEB-290418BFEC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0781" y="5237395"/>
            <a:ext cx="1282700" cy="1205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1754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027C37-AC55-AACF-5202-D9EA6D7159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3272D01-FC58-955A-1A9D-07D76235AD4B}"/>
              </a:ext>
            </a:extLst>
          </p:cNvPr>
          <p:cNvSpPr/>
          <p:nvPr/>
        </p:nvSpPr>
        <p:spPr>
          <a:xfrm>
            <a:off x="287867" y="228600"/>
            <a:ext cx="11599333" cy="6366933"/>
          </a:xfrm>
          <a:prstGeom prst="rect">
            <a:avLst/>
          </a:prstGeom>
          <a:noFill/>
          <a:ln w="76200" cap="flat" cmpd="sng" algn="ctr">
            <a:solidFill>
              <a:srgbClr val="38248E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1AFAF90-9967-2E8E-A697-7B76F919DDF8}"/>
              </a:ext>
            </a:extLst>
          </p:cNvPr>
          <p:cNvSpPr/>
          <p:nvPr/>
        </p:nvSpPr>
        <p:spPr>
          <a:xfrm>
            <a:off x="364067" y="313267"/>
            <a:ext cx="11430000" cy="612986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756864-F374-644C-A5AF-5B3F22530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511" y="1212227"/>
            <a:ext cx="9213378" cy="460287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C27CBF4-3038-6AFF-AF9B-12F3E9921DC5}"/>
              </a:ext>
            </a:extLst>
          </p:cNvPr>
          <p:cNvSpPr txBox="1"/>
          <p:nvPr/>
        </p:nvSpPr>
        <p:spPr>
          <a:xfrm>
            <a:off x="694267" y="397933"/>
            <a:ext cx="1074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10.</a:t>
            </a:r>
            <a:r>
              <a:rPr lang="en-US" sz="2400" b="1" dirty="0"/>
              <a:t> List all products that have never been ordered.(use Exists)</a:t>
            </a:r>
            <a:endParaRPr lang="en-IN" sz="2400" b="1" dirty="0"/>
          </a:p>
        </p:txBody>
      </p:sp>
      <p:pic>
        <p:nvPicPr>
          <p:cNvPr id="5" name="Picture 2" descr="Jenson USA | LinkedIn">
            <a:extLst>
              <a:ext uri="{FF2B5EF4-FFF2-40B4-BE49-F238E27FC236}">
                <a16:creationId xmlns:a16="http://schemas.microsoft.com/office/drawing/2014/main" id="{7D39B868-2BC3-1275-F870-64291DDFE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0781" y="5237395"/>
            <a:ext cx="1282700" cy="1205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8089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3B0EEE-0B08-CDD2-410D-19150502A3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4A957B-81C6-17CE-1E1D-D836A4007288}"/>
              </a:ext>
            </a:extLst>
          </p:cNvPr>
          <p:cNvSpPr/>
          <p:nvPr/>
        </p:nvSpPr>
        <p:spPr>
          <a:xfrm>
            <a:off x="287867" y="228600"/>
            <a:ext cx="11599333" cy="6366933"/>
          </a:xfrm>
          <a:prstGeom prst="rect">
            <a:avLst/>
          </a:prstGeom>
          <a:noFill/>
          <a:ln w="76200" cap="flat" cmpd="sng" algn="ctr">
            <a:solidFill>
              <a:srgbClr val="38248E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823BC4F-287F-297E-F6CE-463E58CC13D6}"/>
              </a:ext>
            </a:extLst>
          </p:cNvPr>
          <p:cNvSpPr/>
          <p:nvPr/>
        </p:nvSpPr>
        <p:spPr>
          <a:xfrm>
            <a:off x="364067" y="313267"/>
            <a:ext cx="11430000" cy="612986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FDA4F7-8DD7-CE39-8639-96A8504E7A5B}"/>
              </a:ext>
            </a:extLst>
          </p:cNvPr>
          <p:cNvSpPr txBox="1"/>
          <p:nvPr/>
        </p:nvSpPr>
        <p:spPr>
          <a:xfrm>
            <a:off x="524933" y="482600"/>
            <a:ext cx="10947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11.List the names of staff members who have made more sales than the average number of sales by all staff members.</a:t>
            </a:r>
            <a:endParaRPr lang="en-IN" sz="24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305D386-DD3E-29A2-0A3D-C802AD926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095" y="1577179"/>
            <a:ext cx="10166771" cy="4163221"/>
          </a:xfrm>
          <a:prstGeom prst="rect">
            <a:avLst/>
          </a:prstGeom>
        </p:spPr>
      </p:pic>
      <p:pic>
        <p:nvPicPr>
          <p:cNvPr id="5" name="Picture 2" descr="Jenson USA | LinkedIn">
            <a:extLst>
              <a:ext uri="{FF2B5EF4-FFF2-40B4-BE49-F238E27FC236}">
                <a16:creationId xmlns:a16="http://schemas.microsoft.com/office/drawing/2014/main" id="{D93B0D52-8126-54B3-FD37-38590267A7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0781" y="5237395"/>
            <a:ext cx="1282700" cy="1205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8081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518181-DE56-70A7-6D52-70BA93348F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4763EAA-A274-40DD-351E-7B45288EF8A9}"/>
              </a:ext>
            </a:extLst>
          </p:cNvPr>
          <p:cNvSpPr/>
          <p:nvPr/>
        </p:nvSpPr>
        <p:spPr>
          <a:xfrm>
            <a:off x="287867" y="228600"/>
            <a:ext cx="11599333" cy="6366933"/>
          </a:xfrm>
          <a:prstGeom prst="rect">
            <a:avLst/>
          </a:prstGeom>
          <a:noFill/>
          <a:ln w="76200" cap="flat" cmpd="sng" algn="ctr">
            <a:solidFill>
              <a:srgbClr val="38248E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5FA5B10-1266-3F33-3809-2CE8DA0AB44D}"/>
              </a:ext>
            </a:extLst>
          </p:cNvPr>
          <p:cNvSpPr/>
          <p:nvPr/>
        </p:nvSpPr>
        <p:spPr>
          <a:xfrm>
            <a:off x="364067" y="313267"/>
            <a:ext cx="11430000" cy="612986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56EAD2-FD20-D01B-519B-1ACB6C38E185}"/>
              </a:ext>
            </a:extLst>
          </p:cNvPr>
          <p:cNvSpPr txBox="1"/>
          <p:nvPr/>
        </p:nvSpPr>
        <p:spPr>
          <a:xfrm>
            <a:off x="533400" y="465667"/>
            <a:ext cx="106002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12.</a:t>
            </a:r>
            <a:r>
              <a:rPr lang="en-US" sz="2400" b="1" dirty="0"/>
              <a:t> Identify the customers who have ordered all types of products (i.e., from every category).</a:t>
            </a:r>
          </a:p>
          <a:p>
            <a:endParaRPr lang="en-IN" sz="24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E0DD15-C113-05DB-B756-626F0EF3E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412" y="1465821"/>
            <a:ext cx="9977359" cy="3521046"/>
          </a:xfrm>
          <a:prstGeom prst="rect">
            <a:avLst/>
          </a:prstGeom>
        </p:spPr>
      </p:pic>
      <p:pic>
        <p:nvPicPr>
          <p:cNvPr id="5" name="Picture 2" descr="Jenson USA | LinkedIn">
            <a:extLst>
              <a:ext uri="{FF2B5EF4-FFF2-40B4-BE49-F238E27FC236}">
                <a16:creationId xmlns:a16="http://schemas.microsoft.com/office/drawing/2014/main" id="{58EB1498-A4E3-2866-A383-8E5D6F4256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0781" y="5237395"/>
            <a:ext cx="1282700" cy="1205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30601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50F057-BA22-F545-B1F1-800A366E49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1561AEC-63FC-8483-E71E-0581F364FAA0}"/>
              </a:ext>
            </a:extLst>
          </p:cNvPr>
          <p:cNvSpPr/>
          <p:nvPr/>
        </p:nvSpPr>
        <p:spPr>
          <a:xfrm>
            <a:off x="287867" y="228600"/>
            <a:ext cx="11599333" cy="6366933"/>
          </a:xfrm>
          <a:prstGeom prst="rect">
            <a:avLst/>
          </a:prstGeom>
          <a:noFill/>
          <a:ln w="76200" cap="flat" cmpd="sng" algn="ctr">
            <a:solidFill>
              <a:srgbClr val="38248E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995EB9-40D4-B222-044D-63B34A78FA2E}"/>
              </a:ext>
            </a:extLst>
          </p:cNvPr>
          <p:cNvSpPr/>
          <p:nvPr/>
        </p:nvSpPr>
        <p:spPr>
          <a:xfrm>
            <a:off x="364067" y="313267"/>
            <a:ext cx="11430000" cy="612986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41E2B7-E832-1CA2-448A-22449656BD59}"/>
              </a:ext>
            </a:extLst>
          </p:cNvPr>
          <p:cNvSpPr txBox="1"/>
          <p:nvPr/>
        </p:nvSpPr>
        <p:spPr>
          <a:xfrm>
            <a:off x="601132" y="414867"/>
            <a:ext cx="10981268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u="sng" dirty="0">
                <a:solidFill>
                  <a:srgbClr val="FF0000"/>
                </a:solidFill>
              </a:rPr>
              <a:t>Key Insights:</a:t>
            </a:r>
          </a:p>
          <a:p>
            <a:endParaRPr lang="en-IN" sz="1200" b="1" u="sng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🏪 Store-wise Sales: Stores differ in total product sales — can guide inventory allocation.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🧾 Top-Spending Customers: High-value customers identified — potential for loyalty programs.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📦 Category Stars: Top products by sales revenue vary across categories — scope for targeted promotions.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🛒 Zero-Order Products: Several products never ordered — opportunity to investigate pricing or demand.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👨‍💼 Staff Performance: Some staff outperform, while others made no sales — use for training or optimization.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🏷 Pricing Distribution: Median price value calculated — helpful for pricing strategy benchmarking.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endParaRPr lang="en-IN" dirty="0"/>
          </a:p>
        </p:txBody>
      </p:sp>
      <p:pic>
        <p:nvPicPr>
          <p:cNvPr id="4" name="Picture 2" descr="Jenson USA | LinkedIn">
            <a:extLst>
              <a:ext uri="{FF2B5EF4-FFF2-40B4-BE49-F238E27FC236}">
                <a16:creationId xmlns:a16="http://schemas.microsoft.com/office/drawing/2014/main" id="{D047F51C-2FDC-F63A-2F86-23BE838C0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0781" y="5237395"/>
            <a:ext cx="1282700" cy="1205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7666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ADC5C59-51BB-5CFD-6DC6-4D5330B5C32C}"/>
              </a:ext>
            </a:extLst>
          </p:cNvPr>
          <p:cNvSpPr/>
          <p:nvPr/>
        </p:nvSpPr>
        <p:spPr>
          <a:xfrm>
            <a:off x="287867" y="228600"/>
            <a:ext cx="11599333" cy="6366933"/>
          </a:xfrm>
          <a:prstGeom prst="rect">
            <a:avLst/>
          </a:prstGeom>
          <a:noFill/>
          <a:ln w="76200" cap="flat" cmpd="sng" algn="ctr">
            <a:solidFill>
              <a:srgbClr val="38248E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13A393F-B924-34C0-0F80-E247DD034DFD}"/>
              </a:ext>
            </a:extLst>
          </p:cNvPr>
          <p:cNvSpPr/>
          <p:nvPr/>
        </p:nvSpPr>
        <p:spPr>
          <a:xfrm>
            <a:off x="364067" y="313267"/>
            <a:ext cx="11430000" cy="612986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5C8601-AAAE-7A5F-6CFA-6754D92BD0F8}"/>
              </a:ext>
            </a:extLst>
          </p:cNvPr>
          <p:cNvSpPr txBox="1"/>
          <p:nvPr/>
        </p:nvSpPr>
        <p:spPr>
          <a:xfrm>
            <a:off x="524933" y="482600"/>
            <a:ext cx="11091334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u="sng" dirty="0">
                <a:solidFill>
                  <a:srgbClr val="FF0000"/>
                </a:solidFill>
              </a:rPr>
              <a:t>Problem Statements</a:t>
            </a:r>
            <a:r>
              <a:rPr lang="en-IN" sz="3200" b="1" dirty="0">
                <a:solidFill>
                  <a:srgbClr val="FF0000"/>
                </a:solidFill>
              </a:rPr>
              <a:t> 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1" dirty="0"/>
              <a:t>Find the total number of products sold by each store along with the store name.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1" dirty="0"/>
              <a:t>Calculate the cumulative sum of quantities sold for each product over time.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1" dirty="0"/>
              <a:t>Find the product with the highest total sales (quantity * price) for each category.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1" dirty="0"/>
              <a:t>Find the customer who spent the most money on orders.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1" dirty="0"/>
              <a:t>Find the highest-priced product for each category name.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1" dirty="0"/>
              <a:t>Find the total number of orders placed by each customer per store.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1" dirty="0"/>
              <a:t>Find the names of staff members who have not made any sales.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1" dirty="0"/>
              <a:t>Find the top 3 most sold products in terms of quantity.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1" dirty="0"/>
              <a:t>Find the median value of the price list. 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1" dirty="0"/>
              <a:t>List all products that have never been ordered.(use Exists)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1" dirty="0"/>
              <a:t>List the names of staff members who have made more sales than the average number of sales by all staff members.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1" dirty="0"/>
              <a:t>Identify the customers who have ordered all types of products (i.e., from every category).</a:t>
            </a:r>
          </a:p>
          <a:p>
            <a:endParaRPr lang="en-IN" sz="2000" b="1" dirty="0">
              <a:solidFill>
                <a:srgbClr val="FF0000"/>
              </a:solidFill>
            </a:endParaRPr>
          </a:p>
        </p:txBody>
      </p:sp>
      <p:pic>
        <p:nvPicPr>
          <p:cNvPr id="1026" name="Picture 2" descr="Jenson USA | LinkedIn">
            <a:extLst>
              <a:ext uri="{FF2B5EF4-FFF2-40B4-BE49-F238E27FC236}">
                <a16:creationId xmlns:a16="http://schemas.microsoft.com/office/drawing/2014/main" id="{4812CCC5-9B6A-ADF8-A808-4997CF9250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4433" y="5174289"/>
            <a:ext cx="1282700" cy="1205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264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8192BD-F248-B042-11A1-8A4E6F7098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64C51B7-027E-CDFD-20C2-9FA2906DCB4D}"/>
              </a:ext>
            </a:extLst>
          </p:cNvPr>
          <p:cNvSpPr/>
          <p:nvPr/>
        </p:nvSpPr>
        <p:spPr>
          <a:xfrm>
            <a:off x="287867" y="228600"/>
            <a:ext cx="11599333" cy="6366933"/>
          </a:xfrm>
          <a:prstGeom prst="rect">
            <a:avLst/>
          </a:prstGeom>
          <a:noFill/>
          <a:ln w="76200" cap="flat" cmpd="sng" algn="ctr">
            <a:solidFill>
              <a:srgbClr val="38248E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0311F3D-3313-5157-0A76-D4C9B07555E4}"/>
              </a:ext>
            </a:extLst>
          </p:cNvPr>
          <p:cNvSpPr/>
          <p:nvPr/>
        </p:nvSpPr>
        <p:spPr>
          <a:xfrm>
            <a:off x="364067" y="313267"/>
            <a:ext cx="11430000" cy="612986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8457E2-7B9D-42F7-7B96-5E3B352D903A}"/>
              </a:ext>
            </a:extLst>
          </p:cNvPr>
          <p:cNvSpPr txBox="1"/>
          <p:nvPr/>
        </p:nvSpPr>
        <p:spPr>
          <a:xfrm>
            <a:off x="651933" y="541867"/>
            <a:ext cx="1076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FFFF00"/>
                </a:solidFill>
              </a:rPr>
              <a:t>1.</a:t>
            </a:r>
            <a:r>
              <a:rPr lang="en-US" sz="2400" b="1" dirty="0">
                <a:solidFill>
                  <a:srgbClr val="FFFF00"/>
                </a:solidFill>
              </a:rPr>
              <a:t> Find the total number of products sold by each store along with the store name.</a:t>
            </a:r>
          </a:p>
          <a:p>
            <a:endParaRPr lang="en-IN" sz="2400" b="1" dirty="0">
              <a:solidFill>
                <a:srgbClr val="FFFF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923D43-0505-1099-8207-944274768D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934" y="1511105"/>
            <a:ext cx="10066892" cy="4496190"/>
          </a:xfrm>
          <a:prstGeom prst="rect">
            <a:avLst/>
          </a:prstGeom>
        </p:spPr>
      </p:pic>
      <p:pic>
        <p:nvPicPr>
          <p:cNvPr id="5" name="Picture 2" descr="Jenson USA | LinkedIn">
            <a:extLst>
              <a:ext uri="{FF2B5EF4-FFF2-40B4-BE49-F238E27FC236}">
                <a16:creationId xmlns:a16="http://schemas.microsoft.com/office/drawing/2014/main" id="{79C8AD9C-D32C-9003-A538-930569C998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1367" y="5237395"/>
            <a:ext cx="1282700" cy="1205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4552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808D9C-3547-598F-D9A2-C7C521091E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B8F80F1-D755-2C2D-792C-89A9D073FA99}"/>
              </a:ext>
            </a:extLst>
          </p:cNvPr>
          <p:cNvSpPr/>
          <p:nvPr/>
        </p:nvSpPr>
        <p:spPr>
          <a:xfrm>
            <a:off x="287867" y="228600"/>
            <a:ext cx="11599333" cy="6366933"/>
          </a:xfrm>
          <a:prstGeom prst="rect">
            <a:avLst/>
          </a:prstGeom>
          <a:noFill/>
          <a:ln w="76200" cap="flat" cmpd="sng" algn="ctr">
            <a:solidFill>
              <a:srgbClr val="38248E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IN" sz="2400" b="1">
              <a:solidFill>
                <a:srgbClr val="FFFF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2514362-A78B-D4D9-A9E5-E68133F60A24}"/>
              </a:ext>
            </a:extLst>
          </p:cNvPr>
          <p:cNvSpPr/>
          <p:nvPr/>
        </p:nvSpPr>
        <p:spPr>
          <a:xfrm>
            <a:off x="364067" y="313267"/>
            <a:ext cx="11430000" cy="612986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IN" sz="2400" b="1">
              <a:solidFill>
                <a:srgbClr val="FFFF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A8322C-49E2-8C19-854E-EB919DC41D09}"/>
              </a:ext>
            </a:extLst>
          </p:cNvPr>
          <p:cNvSpPr txBox="1"/>
          <p:nvPr/>
        </p:nvSpPr>
        <p:spPr>
          <a:xfrm>
            <a:off x="651933" y="592667"/>
            <a:ext cx="108542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FFFF00"/>
                </a:solidFill>
              </a:rPr>
              <a:t>2.</a:t>
            </a:r>
            <a:r>
              <a:rPr lang="en-US" sz="2400" b="1" dirty="0">
                <a:solidFill>
                  <a:srgbClr val="FFFF00"/>
                </a:solidFill>
              </a:rPr>
              <a:t> Calculate the cumulative sum of quantities sold for each product over time.</a:t>
            </a:r>
          </a:p>
          <a:p>
            <a:endParaRPr lang="en-IN" sz="2400" b="1" dirty="0">
              <a:solidFill>
                <a:srgbClr val="FFFF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FB9FF0-48EA-6855-8B00-4C58DF16A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818" y="1440833"/>
            <a:ext cx="9723963" cy="4450466"/>
          </a:xfrm>
          <a:prstGeom prst="rect">
            <a:avLst/>
          </a:prstGeom>
        </p:spPr>
      </p:pic>
      <p:pic>
        <p:nvPicPr>
          <p:cNvPr id="5" name="Picture 2" descr="Jenson USA | LinkedIn">
            <a:extLst>
              <a:ext uri="{FF2B5EF4-FFF2-40B4-BE49-F238E27FC236}">
                <a16:creationId xmlns:a16="http://schemas.microsoft.com/office/drawing/2014/main" id="{F2E8C8FA-F608-99DB-66EB-3466DF11D2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0781" y="5237395"/>
            <a:ext cx="1282700" cy="1205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7349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E90E0F-93F5-C688-F4E5-6F04C3C2C5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33551D0-C659-8CB5-73C0-EFB84049F4E2}"/>
              </a:ext>
            </a:extLst>
          </p:cNvPr>
          <p:cNvSpPr/>
          <p:nvPr/>
        </p:nvSpPr>
        <p:spPr>
          <a:xfrm>
            <a:off x="287867" y="228600"/>
            <a:ext cx="11599333" cy="6366933"/>
          </a:xfrm>
          <a:prstGeom prst="rect">
            <a:avLst/>
          </a:prstGeom>
          <a:noFill/>
          <a:ln w="76200" cap="flat" cmpd="sng" algn="ctr">
            <a:solidFill>
              <a:srgbClr val="38248E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IN" b="1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5910C9-035A-A537-D146-B6E6F640EFFE}"/>
              </a:ext>
            </a:extLst>
          </p:cNvPr>
          <p:cNvSpPr/>
          <p:nvPr/>
        </p:nvSpPr>
        <p:spPr>
          <a:xfrm>
            <a:off x="364067" y="313266"/>
            <a:ext cx="11430000" cy="618913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IN" b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BDED71-2C89-61E6-0195-69203ED65D7E}"/>
              </a:ext>
            </a:extLst>
          </p:cNvPr>
          <p:cNvSpPr txBox="1"/>
          <p:nvPr/>
        </p:nvSpPr>
        <p:spPr>
          <a:xfrm>
            <a:off x="533399" y="457199"/>
            <a:ext cx="108373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</a:rPr>
              <a:t>3.Find the product with the highest total sales (quantity * price) for each category.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997F63-182A-1F02-F633-1630F5D1D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267" y="1245680"/>
            <a:ext cx="8651545" cy="4901119"/>
          </a:xfrm>
          <a:prstGeom prst="rect">
            <a:avLst/>
          </a:prstGeom>
        </p:spPr>
      </p:pic>
      <p:pic>
        <p:nvPicPr>
          <p:cNvPr id="5" name="Picture 2" descr="Jenson USA | LinkedIn">
            <a:extLst>
              <a:ext uri="{FF2B5EF4-FFF2-40B4-BE49-F238E27FC236}">
                <a16:creationId xmlns:a16="http://schemas.microsoft.com/office/drawing/2014/main" id="{1E1099CE-A4C9-58FE-BD14-736856A29C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0781" y="5245862"/>
            <a:ext cx="1282700" cy="1205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6525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873353-42BD-F3A1-231F-0FF1493976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9E30512-2543-9B8A-3206-CCF10E8AEE14}"/>
              </a:ext>
            </a:extLst>
          </p:cNvPr>
          <p:cNvSpPr/>
          <p:nvPr/>
        </p:nvSpPr>
        <p:spPr>
          <a:xfrm>
            <a:off x="287867" y="228600"/>
            <a:ext cx="11599333" cy="6366933"/>
          </a:xfrm>
          <a:prstGeom prst="rect">
            <a:avLst/>
          </a:prstGeom>
          <a:noFill/>
          <a:ln w="76200" cap="flat" cmpd="sng" algn="ctr">
            <a:solidFill>
              <a:srgbClr val="38248E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20CF5F5-FD00-C9EA-492F-7DF1E6D337C8}"/>
              </a:ext>
            </a:extLst>
          </p:cNvPr>
          <p:cNvSpPr/>
          <p:nvPr/>
        </p:nvSpPr>
        <p:spPr>
          <a:xfrm>
            <a:off x="364067" y="313266"/>
            <a:ext cx="11430000" cy="618913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AAB1C4-ED10-F1A4-55B1-9FC25D0431D1}"/>
              </a:ext>
            </a:extLst>
          </p:cNvPr>
          <p:cNvSpPr txBox="1"/>
          <p:nvPr/>
        </p:nvSpPr>
        <p:spPr>
          <a:xfrm>
            <a:off x="626533" y="491067"/>
            <a:ext cx="108542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FFFF00"/>
                </a:solidFill>
              </a:rPr>
              <a:t>4.</a:t>
            </a:r>
            <a:r>
              <a:rPr lang="en-US" sz="2400" b="1" dirty="0">
                <a:solidFill>
                  <a:srgbClr val="FFFF00"/>
                </a:solidFill>
              </a:rPr>
              <a:t> Find the customer who spent the most money on orders.</a:t>
            </a:r>
          </a:p>
          <a:p>
            <a:endParaRPr lang="en-IN" sz="2400" b="1" dirty="0">
              <a:solidFill>
                <a:srgbClr val="FFFF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2A1EC5-0F8F-6AF4-5830-C788BAE4C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888" y="1168213"/>
            <a:ext cx="10702912" cy="4825945"/>
          </a:xfrm>
          <a:prstGeom prst="rect">
            <a:avLst/>
          </a:prstGeom>
        </p:spPr>
      </p:pic>
      <p:pic>
        <p:nvPicPr>
          <p:cNvPr id="5" name="Picture 2" descr="Jenson USA | LinkedIn">
            <a:extLst>
              <a:ext uri="{FF2B5EF4-FFF2-40B4-BE49-F238E27FC236}">
                <a16:creationId xmlns:a16="http://schemas.microsoft.com/office/drawing/2014/main" id="{F608ED8F-DEAD-1B60-7766-1D0EE09B93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0781" y="5237395"/>
            <a:ext cx="1282700" cy="1205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6188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82B306-8FDB-4D0E-7185-3DBA23E6F2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A95FD52-E5E6-135F-8681-185B5BAE8784}"/>
              </a:ext>
            </a:extLst>
          </p:cNvPr>
          <p:cNvSpPr/>
          <p:nvPr/>
        </p:nvSpPr>
        <p:spPr>
          <a:xfrm>
            <a:off x="287867" y="237067"/>
            <a:ext cx="11599333" cy="6366933"/>
          </a:xfrm>
          <a:prstGeom prst="rect">
            <a:avLst/>
          </a:prstGeom>
          <a:noFill/>
          <a:ln w="76200" cap="flat" cmpd="sng" algn="ctr">
            <a:solidFill>
              <a:srgbClr val="38248E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A5F1D00-CD61-2EBD-4E46-9C35A11A5BF1}"/>
              </a:ext>
            </a:extLst>
          </p:cNvPr>
          <p:cNvSpPr/>
          <p:nvPr/>
        </p:nvSpPr>
        <p:spPr>
          <a:xfrm>
            <a:off x="364067" y="313267"/>
            <a:ext cx="11430000" cy="612986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592FF8-1473-E113-F962-BC0543D4B8C3}"/>
              </a:ext>
            </a:extLst>
          </p:cNvPr>
          <p:cNvSpPr txBox="1"/>
          <p:nvPr/>
        </p:nvSpPr>
        <p:spPr>
          <a:xfrm>
            <a:off x="541867" y="618067"/>
            <a:ext cx="108627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FFFF00"/>
                </a:solidFill>
              </a:rPr>
              <a:t>5.</a:t>
            </a:r>
            <a:r>
              <a:rPr lang="en-US" sz="2400" b="1" dirty="0">
                <a:solidFill>
                  <a:srgbClr val="FFFF00"/>
                </a:solidFill>
              </a:rPr>
              <a:t> Find the highest-priced product for each category name.</a:t>
            </a:r>
          </a:p>
          <a:p>
            <a:endParaRPr lang="en-IN" sz="2400" b="1" dirty="0">
              <a:solidFill>
                <a:srgbClr val="FFFF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C17749-E476-5DD1-1157-E56ADB4F7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00" y="1150422"/>
            <a:ext cx="10089754" cy="4557155"/>
          </a:xfrm>
          <a:prstGeom prst="rect">
            <a:avLst/>
          </a:prstGeom>
        </p:spPr>
      </p:pic>
      <p:pic>
        <p:nvPicPr>
          <p:cNvPr id="5" name="Picture 2" descr="Jenson USA | LinkedIn">
            <a:extLst>
              <a:ext uri="{FF2B5EF4-FFF2-40B4-BE49-F238E27FC236}">
                <a16:creationId xmlns:a16="http://schemas.microsoft.com/office/drawing/2014/main" id="{C65693D4-5166-62E1-4BE2-C71C7D14E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0781" y="5237395"/>
            <a:ext cx="1282700" cy="1205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4648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C0C7AA-C547-B9DB-D6E9-0AE5CD97DA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3B0D7A8-12E7-AD76-A60A-3ED5BE5442DA}"/>
              </a:ext>
            </a:extLst>
          </p:cNvPr>
          <p:cNvSpPr/>
          <p:nvPr/>
        </p:nvSpPr>
        <p:spPr>
          <a:xfrm>
            <a:off x="287867" y="228600"/>
            <a:ext cx="11599333" cy="6366933"/>
          </a:xfrm>
          <a:prstGeom prst="rect">
            <a:avLst/>
          </a:prstGeom>
          <a:noFill/>
          <a:ln w="76200" cap="flat" cmpd="sng" algn="ctr">
            <a:solidFill>
              <a:srgbClr val="38248E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882F11E-75CB-2263-BBB4-BB1C8C75876B}"/>
              </a:ext>
            </a:extLst>
          </p:cNvPr>
          <p:cNvSpPr/>
          <p:nvPr/>
        </p:nvSpPr>
        <p:spPr>
          <a:xfrm>
            <a:off x="364067" y="313267"/>
            <a:ext cx="11430000" cy="612986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57C753-BACF-2BFC-3B72-7639AAE309A9}"/>
              </a:ext>
            </a:extLst>
          </p:cNvPr>
          <p:cNvSpPr txBox="1"/>
          <p:nvPr/>
        </p:nvSpPr>
        <p:spPr>
          <a:xfrm>
            <a:off x="618067" y="414867"/>
            <a:ext cx="110151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6.</a:t>
            </a:r>
            <a:r>
              <a:rPr lang="en-US" sz="2400" b="1" dirty="0"/>
              <a:t> Find the total number of orders placed by each customer per store.</a:t>
            </a:r>
          </a:p>
          <a:p>
            <a:endParaRPr lang="en-IN" sz="24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8682C7-EAD2-A3C8-DA50-8558FF1D5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509" y="1245864"/>
            <a:ext cx="9952582" cy="4458086"/>
          </a:xfrm>
          <a:prstGeom prst="rect">
            <a:avLst/>
          </a:prstGeom>
        </p:spPr>
      </p:pic>
      <p:pic>
        <p:nvPicPr>
          <p:cNvPr id="5" name="Picture 2" descr="Jenson USA | LinkedIn">
            <a:extLst>
              <a:ext uri="{FF2B5EF4-FFF2-40B4-BE49-F238E27FC236}">
                <a16:creationId xmlns:a16="http://schemas.microsoft.com/office/drawing/2014/main" id="{D4BF6AB1-C1E3-B41D-02A8-18EB33C8B0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0781" y="5237395"/>
            <a:ext cx="1282700" cy="1205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7913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545951-EF98-D79B-E891-2D8345E3B9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58E3C6A-0561-F90E-E20B-BD1B57E902A5}"/>
              </a:ext>
            </a:extLst>
          </p:cNvPr>
          <p:cNvSpPr/>
          <p:nvPr/>
        </p:nvSpPr>
        <p:spPr>
          <a:xfrm>
            <a:off x="287867" y="228600"/>
            <a:ext cx="11599333" cy="6366933"/>
          </a:xfrm>
          <a:prstGeom prst="rect">
            <a:avLst/>
          </a:prstGeom>
          <a:noFill/>
          <a:ln w="76200" cap="flat" cmpd="sng" algn="ctr">
            <a:solidFill>
              <a:srgbClr val="38248E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871A028-2013-0360-4B31-4E3A4D596658}"/>
              </a:ext>
            </a:extLst>
          </p:cNvPr>
          <p:cNvSpPr/>
          <p:nvPr/>
        </p:nvSpPr>
        <p:spPr>
          <a:xfrm>
            <a:off x="364067" y="313267"/>
            <a:ext cx="11430000" cy="612986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89F1AA-3B01-EF40-944E-55F5B582A7E4}"/>
              </a:ext>
            </a:extLst>
          </p:cNvPr>
          <p:cNvSpPr txBox="1"/>
          <p:nvPr/>
        </p:nvSpPr>
        <p:spPr>
          <a:xfrm>
            <a:off x="541867" y="440267"/>
            <a:ext cx="11049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7.</a:t>
            </a:r>
            <a:r>
              <a:rPr lang="en-US" sz="2400" b="1" dirty="0"/>
              <a:t> Find the names of staff members who have not made any sales.</a:t>
            </a:r>
          </a:p>
          <a:p>
            <a:endParaRPr lang="en-IN" sz="24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DACCED-9667-6C24-44B6-15F78A155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352" y="1074242"/>
            <a:ext cx="9281964" cy="4099915"/>
          </a:xfrm>
          <a:prstGeom prst="rect">
            <a:avLst/>
          </a:prstGeom>
        </p:spPr>
      </p:pic>
      <p:pic>
        <p:nvPicPr>
          <p:cNvPr id="5" name="Picture 2" descr="Jenson USA | LinkedIn">
            <a:extLst>
              <a:ext uri="{FF2B5EF4-FFF2-40B4-BE49-F238E27FC236}">
                <a16:creationId xmlns:a16="http://schemas.microsoft.com/office/drawing/2014/main" id="{2ADA066C-F839-58CC-B724-D45A04C71F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0781" y="5237395"/>
            <a:ext cx="1282700" cy="1205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72484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Jenson</Template>
  <TotalTime>2</TotalTime>
  <Words>468</Words>
  <Application>Microsoft Office PowerPoint</Application>
  <PresentationFormat>Widescreen</PresentationFormat>
  <Paragraphs>40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Century Gothic</vt:lpstr>
      <vt:lpstr>Mesh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HIMANI GAUTAM</dc:creator>
  <cp:lastModifiedBy>HIMANI GAUTAM</cp:lastModifiedBy>
  <cp:revision>2</cp:revision>
  <dcterms:created xsi:type="dcterms:W3CDTF">2025-07-01T09:47:47Z</dcterms:created>
  <dcterms:modified xsi:type="dcterms:W3CDTF">2025-07-01T09:50:43Z</dcterms:modified>
</cp:coreProperties>
</file>