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Raleway"/>
      <p:regular r:id="rId62"/>
      <p:bold r:id="rId63"/>
      <p:italic r:id="rId64"/>
      <p:boldItalic r:id="rId65"/>
    </p:embeddedFont>
    <p:embeddedFont>
      <p:font typeface="Roboto"/>
      <p:regular r:id="rId66"/>
      <p:bold r:id="rId67"/>
      <p:italic r:id="rId68"/>
      <p:boldItalic r:id="rId69"/>
    </p:embeddedFont>
    <p:embeddedFont>
      <p:font typeface="Lato"/>
      <p:regular r:id="rId70"/>
      <p:bold r:id="rId71"/>
      <p:italic r:id="rId72"/>
      <p:boldItalic r:id="rId73"/>
    </p:embeddedFont>
    <p:embeddedFont>
      <p:font typeface="Source Sans Pr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092368F-790D-498E-958E-F04DB58A1EF1}">
  <a:tblStyle styleId="{9092368F-790D-498E-958E-F04DB58A1EF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boldItalic.fntdata"/><Relationship Id="rId72" Type="http://schemas.openxmlformats.org/officeDocument/2006/relationships/font" Target="fonts/Lato-italic.fntdata"/><Relationship Id="rId31" Type="http://schemas.openxmlformats.org/officeDocument/2006/relationships/slide" Target="slides/slide25.xml"/><Relationship Id="rId75" Type="http://schemas.openxmlformats.org/officeDocument/2006/relationships/font" Target="fonts/SourceSansPro-bold.fntdata"/><Relationship Id="rId30" Type="http://schemas.openxmlformats.org/officeDocument/2006/relationships/slide" Target="slides/slide24.xml"/><Relationship Id="rId74" Type="http://schemas.openxmlformats.org/officeDocument/2006/relationships/font" Target="fonts/SourceSansPro-regular.fntdata"/><Relationship Id="rId33" Type="http://schemas.openxmlformats.org/officeDocument/2006/relationships/slide" Target="slides/slide27.xml"/><Relationship Id="rId77" Type="http://schemas.openxmlformats.org/officeDocument/2006/relationships/font" Target="fonts/SourceSansPro-boldItalic.fntdata"/><Relationship Id="rId32" Type="http://schemas.openxmlformats.org/officeDocument/2006/relationships/slide" Target="slides/slide26.xml"/><Relationship Id="rId76" Type="http://schemas.openxmlformats.org/officeDocument/2006/relationships/font" Target="fonts/SourceSansPro-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Lato-bold.fntdata"/><Relationship Id="rId70" Type="http://schemas.openxmlformats.org/officeDocument/2006/relationships/font" Target="fonts/Lato-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aleway-italic.fntdata"/><Relationship Id="rId63" Type="http://schemas.openxmlformats.org/officeDocument/2006/relationships/font" Target="fonts/Raleway-bold.fntdata"/><Relationship Id="rId22" Type="http://schemas.openxmlformats.org/officeDocument/2006/relationships/slide" Target="slides/slide16.xml"/><Relationship Id="rId66" Type="http://schemas.openxmlformats.org/officeDocument/2006/relationships/font" Target="fonts/Roboto-regular.fntdata"/><Relationship Id="rId21" Type="http://schemas.openxmlformats.org/officeDocument/2006/relationships/slide" Target="slides/slide15.xml"/><Relationship Id="rId65" Type="http://schemas.openxmlformats.org/officeDocument/2006/relationships/font" Target="fonts/Raleway-boldItalic.fntdata"/><Relationship Id="rId24" Type="http://schemas.openxmlformats.org/officeDocument/2006/relationships/slide" Target="slides/slide18.xml"/><Relationship Id="rId68" Type="http://schemas.openxmlformats.org/officeDocument/2006/relationships/font" Target="fonts/Roboto-italic.fntdata"/><Relationship Id="rId23" Type="http://schemas.openxmlformats.org/officeDocument/2006/relationships/slide" Target="slides/slide17.xml"/><Relationship Id="rId67" Type="http://schemas.openxmlformats.org/officeDocument/2006/relationships/font" Target="fonts/Roboto-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c39967a0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c39967a0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c49c3bc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c49c3bc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c49c3bc8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c49c3bc8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c49c3bc8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c49c3bc8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c49c3bc8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c49c3bc8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cd79f4b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cd79f4b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cd79f4b5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cd79f4b5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cd79f4b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cd79f4b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e3d1fa3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e3d1fa3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e3d1fa38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3d1fa38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e3d1fa38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e3d1fa3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c39967a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c39967a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e3d1fa38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e3d1fa38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e3d1fa38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e3d1fa38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d178f10d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d178f10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d178f10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d178f10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d178f10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d178f10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d178f10d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d178f10d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17268c7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17268c74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d178f10d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d178f10d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d178f10d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d178f10d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ee6dd925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ee6dd925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ee6dd925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ee6dd925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ee6dd925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ee6dd925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ee6dd925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ee6dd925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dad4b2f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dad4b2f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dad4b2f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ad4b2f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dad4b2fd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dad4b2fd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dad4b2f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dad4b2f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e8a7442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e8a7442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e8a7442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e8a7442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7e8a7442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e8a7442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c39967a0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c39967a0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e8a7442e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e8a7442e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e8a7442e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e8a7442e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17268c7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17268c7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17268c74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17268c74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17268c7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17268c7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17268c74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17268c74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1c2c7fd8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1c2c7fd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29dc075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29dc075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829dc075f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9dc075f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829dc075f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29dc075f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3b46328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3b46328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829dc075f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9dc075f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82eb2f92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2eb2f9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77284951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7284951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72849516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72849516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772849516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772849516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72849516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72849516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c3b46328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c3b4632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c3b4632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c3b4632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c3b46328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c3b46328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c3b46328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c3b46328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0" name="Shape 10"/>
        <p:cNvGrpSpPr/>
        <p:nvPr/>
      </p:nvGrpSpPr>
      <p:grpSpPr>
        <a:xfrm>
          <a:off x="0" y="0"/>
          <a:ext cx="0" cy="0"/>
          <a:chOff x="0" y="0"/>
          <a:chExt cx="0" cy="0"/>
        </a:xfrm>
      </p:grpSpPr>
      <p:sp>
        <p:nvSpPr>
          <p:cNvPr id="11" name="Google Shape;11;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830392" y="1191256"/>
            <a:ext cx="745763" cy="45826"/>
            <a:chOff x="4580561" y="2589004"/>
            <a:chExt cx="1064464" cy="25200"/>
          </a:xfrm>
        </p:grpSpPr>
        <p:sp>
          <p:nvSpPr>
            <p:cNvPr id="13" name="Google Shape;13;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6" name="Google Shape;16;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7" name="Google Shape;17;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0" name="Google Shape;30;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8" name="Google Shape;38;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0" name="Google Shape;40;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s://www.instagram.com/anuj.kumar.sharma/"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a:hlinkClick r:id="rId1"/>
          </p:cNvPr>
          <p:cNvPicPr preferRelativeResize="0"/>
          <p:nvPr/>
        </p:nvPicPr>
        <p:blipFill>
          <a:blip r:embed="rId2">
            <a:alphaModFix/>
          </a:blip>
          <a:stretch>
            <a:fillRect/>
          </a:stretch>
        </p:blipFill>
        <p:spPr>
          <a:xfrm>
            <a:off x="8832297" y="4831730"/>
            <a:ext cx="311700" cy="31171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Collection</a:t>
            </a:r>
            <a:endParaRPr/>
          </a:p>
          <a:p>
            <a:pPr indent="0" lvl="0" marL="0" rtl="0" algn="l">
              <a:spcBef>
                <a:spcPts val="0"/>
              </a:spcBef>
              <a:spcAft>
                <a:spcPts val="0"/>
              </a:spcAft>
              <a:buNone/>
            </a:pPr>
            <a:r>
              <a:rPr lang="en"/>
              <a:t>Framework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ArrayList &amp;</a:t>
            </a:r>
            <a:endParaRPr/>
          </a:p>
          <a:p>
            <a:pPr indent="0" lvl="0" marL="0" rtl="0" algn="l">
              <a:spcBef>
                <a:spcPts val="0"/>
              </a:spcBef>
              <a:spcAft>
                <a:spcPts val="0"/>
              </a:spcAft>
              <a:buNone/>
            </a:pPr>
            <a:r>
              <a:rPr lang="en"/>
              <a:t>Generics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ArrayList vs Array</a:t>
            </a:r>
            <a:endParaRPr/>
          </a:p>
        </p:txBody>
      </p:sp>
      <p:sp>
        <p:nvSpPr>
          <p:cNvPr id="149" name="Google Shape;149;p23"/>
          <p:cNvSpPr txBox="1"/>
          <p:nvPr/>
        </p:nvSpPr>
        <p:spPr>
          <a:xfrm>
            <a:off x="657375" y="1725750"/>
            <a:ext cx="7856700" cy="30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300">
                <a:solidFill>
                  <a:schemeClr val="accent1"/>
                </a:solidFill>
                <a:latin typeface="Lato"/>
                <a:ea typeface="Lato"/>
                <a:cs typeface="Lato"/>
                <a:sym typeface="Lato"/>
              </a:rPr>
              <a:t>The ArrayList class is an implementation of the List interface that allows us to create resizable-arrays.</a:t>
            </a:r>
            <a:endParaRPr sz="1300">
              <a:solidFill>
                <a:schemeClr val="accent1"/>
              </a:solidFill>
              <a:latin typeface="Lato"/>
              <a:ea typeface="Lato"/>
              <a:cs typeface="Lato"/>
              <a:sym typeface="Lato"/>
            </a:endParaRPr>
          </a:p>
          <a:p>
            <a:pPr indent="0" lvl="0" marL="0" rtl="0" algn="l">
              <a:lnSpc>
                <a:spcPct val="115000"/>
              </a:lnSpc>
              <a:spcBef>
                <a:spcPts val="1800"/>
              </a:spcBef>
              <a:spcAft>
                <a:spcPts val="0"/>
              </a:spcAft>
              <a:buNone/>
            </a:pPr>
            <a:r>
              <a:rPr lang="en" sz="1300">
                <a:solidFill>
                  <a:schemeClr val="accent1"/>
                </a:solidFill>
                <a:latin typeface="Lato"/>
                <a:ea typeface="Lato"/>
                <a:cs typeface="Lato"/>
                <a:sym typeface="Lato"/>
              </a:rPr>
              <a:t>In Java, we need to declare the size of an array before we can use it. Once the size of an array is declared, it's hard to change it.</a:t>
            </a:r>
            <a:endParaRPr sz="1300">
              <a:solidFill>
                <a:schemeClr val="accent1"/>
              </a:solidFill>
              <a:latin typeface="Lato"/>
              <a:ea typeface="Lato"/>
              <a:cs typeface="Lato"/>
              <a:sym typeface="Lato"/>
            </a:endParaRPr>
          </a:p>
          <a:p>
            <a:pPr indent="0" lvl="0" marL="0" rtl="0" algn="l">
              <a:lnSpc>
                <a:spcPct val="115000"/>
              </a:lnSpc>
              <a:spcBef>
                <a:spcPts val="1800"/>
              </a:spcBef>
              <a:spcAft>
                <a:spcPts val="0"/>
              </a:spcAft>
              <a:buNone/>
            </a:pPr>
            <a:r>
              <a:rPr lang="en" sz="1300">
                <a:solidFill>
                  <a:schemeClr val="accent1"/>
                </a:solidFill>
                <a:latin typeface="Lato"/>
                <a:ea typeface="Lato"/>
                <a:cs typeface="Lato"/>
                <a:sym typeface="Lato"/>
              </a:rPr>
              <a:t>To handle this issue, we can use the ArrayList class. The ArrayList class present in the java.util package allows us to create resizable arrays.</a:t>
            </a:r>
            <a:endParaRPr sz="1300">
              <a:solidFill>
                <a:schemeClr val="accent1"/>
              </a:solidFill>
              <a:latin typeface="Lato"/>
              <a:ea typeface="Lato"/>
              <a:cs typeface="Lato"/>
              <a:sym typeface="Lato"/>
            </a:endParaRPr>
          </a:p>
          <a:p>
            <a:pPr indent="0" lvl="0" marL="0" rtl="0" algn="l">
              <a:lnSpc>
                <a:spcPct val="115000"/>
              </a:lnSpc>
              <a:spcBef>
                <a:spcPts val="1800"/>
              </a:spcBef>
              <a:spcAft>
                <a:spcPts val="0"/>
              </a:spcAft>
              <a:buNone/>
            </a:pPr>
            <a:r>
              <a:rPr lang="en" sz="1300">
                <a:solidFill>
                  <a:schemeClr val="accent1"/>
                </a:solidFill>
                <a:latin typeface="Lato"/>
                <a:ea typeface="Lato"/>
                <a:cs typeface="Lato"/>
                <a:sym typeface="Lato"/>
              </a:rPr>
              <a:t>Unlike arrays, array lists (objects of the ArrayList class) can automatically adjust its capacity when we add or remove elements from it. Hence, array lists are also known as dynamic arrays.</a:t>
            </a:r>
            <a:endParaRPr sz="1300">
              <a:solidFill>
                <a:schemeClr val="accent1"/>
              </a:solidFill>
              <a:latin typeface="Lato"/>
              <a:ea typeface="Lato"/>
              <a:cs typeface="Lato"/>
              <a:sym typeface="Lato"/>
            </a:endParaRPr>
          </a:p>
          <a:p>
            <a:pPr indent="0" lvl="0" marL="0" rtl="0" algn="l">
              <a:lnSpc>
                <a:spcPct val="115000"/>
              </a:lnSpc>
              <a:spcBef>
                <a:spcPts val="1800"/>
              </a:spcBef>
              <a:spcAft>
                <a:spcPts val="180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an ArrayList</a:t>
            </a:r>
            <a:endParaRPr/>
          </a:p>
        </p:txBody>
      </p:sp>
      <p:sp>
        <p:nvSpPr>
          <p:cNvPr id="155" name="Google Shape;155;p24"/>
          <p:cNvSpPr txBox="1"/>
          <p:nvPr/>
        </p:nvSpPr>
        <p:spPr>
          <a:xfrm>
            <a:off x="657375" y="1725750"/>
            <a:ext cx="7856700" cy="3055800"/>
          </a:xfrm>
          <a:prstGeom prst="rect">
            <a:avLst/>
          </a:prstGeom>
          <a:noFill/>
          <a:ln>
            <a:noFill/>
          </a:ln>
        </p:spPr>
        <p:txBody>
          <a:bodyPr anchorCtr="0" anchor="t" bIns="91425" lIns="91425" spcFirstLastPara="1" rIns="91425" wrap="square" tIns="91425">
            <a:noAutofit/>
          </a:bodyPr>
          <a:lstStyle/>
          <a:p>
            <a:pPr indent="0" lvl="0" marL="0" marR="50800" rtl="0" algn="l">
              <a:lnSpc>
                <a:spcPct val="115000"/>
              </a:lnSpc>
              <a:spcBef>
                <a:spcPts val="0"/>
              </a:spcBef>
              <a:spcAft>
                <a:spcPts val="0"/>
              </a:spcAft>
              <a:buNone/>
            </a:pPr>
            <a:r>
              <a:t/>
            </a:r>
            <a:endParaRPr sz="1300">
              <a:solidFill>
                <a:schemeClr val="accent1"/>
              </a:solidFill>
              <a:highlight>
                <a:srgbClr val="FFFFFF"/>
              </a:highlight>
              <a:latin typeface="Courier New"/>
              <a:ea typeface="Courier New"/>
              <a:cs typeface="Courier New"/>
              <a:sym typeface="Courier New"/>
            </a:endParaRPr>
          </a:p>
          <a:p>
            <a:pPr indent="0" lvl="0" marL="0" marR="50800" rtl="0" algn="l">
              <a:lnSpc>
                <a:spcPct val="115000"/>
              </a:lnSpc>
              <a:spcBef>
                <a:spcPts val="800"/>
              </a:spcBef>
              <a:spcAft>
                <a:spcPts val="0"/>
              </a:spcAft>
              <a:buNone/>
            </a:pPr>
            <a:r>
              <a:rPr lang="en" sz="1300">
                <a:solidFill>
                  <a:schemeClr val="accent1"/>
                </a:solidFill>
                <a:highlight>
                  <a:srgbClr val="EFF0F1"/>
                </a:highlight>
                <a:latin typeface="Courier New"/>
                <a:ea typeface="Courier New"/>
                <a:cs typeface="Courier New"/>
                <a:sym typeface="Courier New"/>
              </a:rPr>
              <a:t>ArrayList&lt;Type&gt; arrayList= new ArrayList&lt;&gt;();</a:t>
            </a:r>
            <a:endParaRPr sz="1300">
              <a:solidFill>
                <a:schemeClr val="accent1"/>
              </a:solidFill>
              <a:highlight>
                <a:srgbClr val="EFF0F1"/>
              </a:highlight>
              <a:latin typeface="Courier New"/>
              <a:ea typeface="Courier New"/>
              <a:cs typeface="Courier New"/>
              <a:sym typeface="Courier New"/>
            </a:endParaRPr>
          </a:p>
          <a:p>
            <a:pPr indent="0" lvl="0" marL="0" rtl="0" algn="l">
              <a:lnSpc>
                <a:spcPct val="115000"/>
              </a:lnSpc>
              <a:spcBef>
                <a:spcPts val="1800"/>
              </a:spcBef>
              <a:spcAft>
                <a:spcPts val="0"/>
              </a:spcAft>
              <a:buNone/>
            </a:pPr>
            <a:r>
              <a:rPr lang="en" sz="1300">
                <a:solidFill>
                  <a:schemeClr val="accent1"/>
                </a:solidFill>
                <a:latin typeface="Lato"/>
                <a:ea typeface="Lato"/>
                <a:cs typeface="Lato"/>
                <a:sym typeface="Lato"/>
              </a:rPr>
              <a:t>Here, Type indicates the type of an array list. For example,</a:t>
            </a:r>
            <a:endParaRPr sz="1300">
              <a:solidFill>
                <a:schemeClr val="accent1"/>
              </a:solidFill>
              <a:latin typeface="Lato"/>
              <a:ea typeface="Lato"/>
              <a:cs typeface="Lato"/>
              <a:sym typeface="Lato"/>
            </a:endParaRPr>
          </a:p>
          <a:p>
            <a:pPr indent="0" lvl="0" marL="0" marR="50800" rtl="0" algn="l">
              <a:lnSpc>
                <a:spcPct val="115000"/>
              </a:lnSpc>
              <a:spcBef>
                <a:spcPts val="1800"/>
              </a:spcBef>
              <a:spcAft>
                <a:spcPts val="0"/>
              </a:spcAft>
              <a:buNone/>
            </a:pPr>
            <a:r>
              <a:rPr lang="en" sz="1300">
                <a:solidFill>
                  <a:schemeClr val="accent1"/>
                </a:solidFill>
                <a:highlight>
                  <a:srgbClr val="EFF0F1"/>
                </a:highlight>
                <a:latin typeface="Courier New"/>
                <a:ea typeface="Courier New"/>
                <a:cs typeface="Courier New"/>
                <a:sym typeface="Courier New"/>
              </a:rPr>
              <a:t>// create Integer type arraylist</a:t>
            </a:r>
            <a:endParaRPr sz="1300">
              <a:solidFill>
                <a:schemeClr val="accent1"/>
              </a:solidFill>
              <a:highlight>
                <a:srgbClr val="EFF0F1"/>
              </a:highlight>
              <a:latin typeface="Courier New"/>
              <a:ea typeface="Courier New"/>
              <a:cs typeface="Courier New"/>
              <a:sym typeface="Courier New"/>
            </a:endParaRPr>
          </a:p>
          <a:p>
            <a:pPr indent="0" lvl="0" marL="0" marR="50800" rtl="0" algn="l">
              <a:lnSpc>
                <a:spcPct val="115000"/>
              </a:lnSpc>
              <a:spcBef>
                <a:spcPts val="800"/>
              </a:spcBef>
              <a:spcAft>
                <a:spcPts val="0"/>
              </a:spcAft>
              <a:buNone/>
            </a:pPr>
            <a:r>
              <a:rPr lang="en" sz="1300">
                <a:solidFill>
                  <a:schemeClr val="accent1"/>
                </a:solidFill>
                <a:highlight>
                  <a:srgbClr val="EFF0F1"/>
                </a:highlight>
                <a:latin typeface="Courier New"/>
                <a:ea typeface="Courier New"/>
                <a:cs typeface="Courier New"/>
                <a:sym typeface="Courier New"/>
              </a:rPr>
              <a:t>ArrayList&lt;Integer&gt; arrayList = new ArrayList&lt;&gt;();</a:t>
            </a:r>
            <a:endParaRPr sz="1300">
              <a:solidFill>
                <a:schemeClr val="accent1"/>
              </a:solidFill>
              <a:highlight>
                <a:srgbClr val="F6F6F6"/>
              </a:highlight>
              <a:latin typeface="Courier New"/>
              <a:ea typeface="Courier New"/>
              <a:cs typeface="Courier New"/>
              <a:sym typeface="Courier New"/>
            </a:endParaRPr>
          </a:p>
          <a:p>
            <a:pPr indent="0" lvl="0" marL="0" marR="50800" rtl="0" algn="l">
              <a:lnSpc>
                <a:spcPct val="115000"/>
              </a:lnSpc>
              <a:spcBef>
                <a:spcPts val="800"/>
              </a:spcBef>
              <a:spcAft>
                <a:spcPts val="0"/>
              </a:spcAft>
              <a:buNone/>
            </a:pPr>
            <a:r>
              <a:rPr lang="en" sz="1300">
                <a:solidFill>
                  <a:schemeClr val="accent1"/>
                </a:solidFill>
                <a:highlight>
                  <a:srgbClr val="EFF0F1"/>
                </a:highlight>
                <a:latin typeface="Courier New"/>
                <a:ea typeface="Courier New"/>
                <a:cs typeface="Courier New"/>
                <a:sym typeface="Courier New"/>
              </a:rPr>
              <a:t>// create String type arraylist</a:t>
            </a:r>
            <a:endParaRPr sz="1300">
              <a:solidFill>
                <a:schemeClr val="accent1"/>
              </a:solidFill>
              <a:highlight>
                <a:srgbClr val="EFF0F1"/>
              </a:highlight>
              <a:latin typeface="Courier New"/>
              <a:ea typeface="Courier New"/>
              <a:cs typeface="Courier New"/>
              <a:sym typeface="Courier New"/>
            </a:endParaRPr>
          </a:p>
          <a:p>
            <a:pPr indent="0" lvl="0" marL="0" marR="50800" rtl="0" algn="l">
              <a:lnSpc>
                <a:spcPct val="115000"/>
              </a:lnSpc>
              <a:spcBef>
                <a:spcPts val="800"/>
              </a:spcBef>
              <a:spcAft>
                <a:spcPts val="0"/>
              </a:spcAft>
              <a:buNone/>
            </a:pPr>
            <a:r>
              <a:rPr lang="en" sz="1300">
                <a:solidFill>
                  <a:schemeClr val="accent1"/>
                </a:solidFill>
                <a:highlight>
                  <a:srgbClr val="EFF0F1"/>
                </a:highlight>
                <a:latin typeface="Courier New"/>
                <a:ea typeface="Courier New"/>
                <a:cs typeface="Courier New"/>
                <a:sym typeface="Courier New"/>
              </a:rPr>
              <a:t>ArrayList&lt;String&gt; arrayList = new ArrayList&lt;&gt;();</a:t>
            </a:r>
            <a:endParaRPr sz="1300">
              <a:solidFill>
                <a:schemeClr val="accent1"/>
              </a:solidFill>
              <a:highlight>
                <a:srgbClr val="EFF0F1"/>
              </a:highlight>
              <a:latin typeface="Courier New"/>
              <a:ea typeface="Courier New"/>
              <a:cs typeface="Courier New"/>
              <a:sym typeface="Courier New"/>
            </a:endParaRPr>
          </a:p>
          <a:p>
            <a:pPr indent="0" lvl="0" marL="0" rtl="0" algn="l">
              <a:lnSpc>
                <a:spcPct val="115000"/>
              </a:lnSpc>
              <a:spcBef>
                <a:spcPts val="1800"/>
              </a:spcBef>
              <a:spcAft>
                <a:spcPts val="180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ArrayList</a:t>
            </a:r>
            <a:endParaRPr/>
          </a:p>
        </p:txBody>
      </p:sp>
      <p:sp>
        <p:nvSpPr>
          <p:cNvPr id="161" name="Google Shape;161;p25"/>
          <p:cNvSpPr txBox="1"/>
          <p:nvPr/>
        </p:nvSpPr>
        <p:spPr>
          <a:xfrm>
            <a:off x="657375" y="1725750"/>
            <a:ext cx="7856700" cy="3055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800"/>
              </a:spcBef>
              <a:spcAft>
                <a:spcPts val="0"/>
              </a:spcAft>
              <a:buClr>
                <a:schemeClr val="accent1"/>
              </a:buClr>
              <a:buSzPts val="1300"/>
              <a:buFont typeface="Lato"/>
              <a:buChar char="●"/>
            </a:pPr>
            <a:r>
              <a:rPr b="1" lang="en" sz="1300">
                <a:solidFill>
                  <a:schemeClr val="accent1"/>
                </a:solidFill>
                <a:latin typeface="Lato"/>
                <a:ea typeface="Lato"/>
                <a:cs typeface="Lato"/>
                <a:sym typeface="Lato"/>
              </a:rPr>
              <a:t>add</a:t>
            </a:r>
            <a:r>
              <a:rPr lang="en" sz="1300">
                <a:solidFill>
                  <a:schemeClr val="accent1"/>
                </a:solidFill>
                <a:latin typeface="Lato"/>
                <a:ea typeface="Lato"/>
                <a:cs typeface="Lato"/>
                <a:sym typeface="Lato"/>
              </a:rPr>
              <a:t>(element)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addAll</a:t>
            </a:r>
            <a:r>
              <a:rPr lang="en" sz="1300">
                <a:solidFill>
                  <a:schemeClr val="accent1"/>
                </a:solidFill>
                <a:latin typeface="Lato"/>
                <a:ea typeface="Lato"/>
                <a:cs typeface="Lato"/>
                <a:sym typeface="Lato"/>
              </a:rPr>
              <a:t>(Collection)</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get</a:t>
            </a:r>
            <a:r>
              <a:rPr lang="en" sz="1300">
                <a:solidFill>
                  <a:schemeClr val="accent1"/>
                </a:solidFill>
                <a:latin typeface="Lato"/>
                <a:ea typeface="Lato"/>
                <a:cs typeface="Lato"/>
                <a:sym typeface="Lato"/>
              </a:rPr>
              <a:t>(index)</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set</a:t>
            </a:r>
            <a:r>
              <a:rPr lang="en" sz="1300">
                <a:solidFill>
                  <a:schemeClr val="accent1"/>
                </a:solidFill>
                <a:latin typeface="Lato"/>
                <a:ea typeface="Lato"/>
                <a:cs typeface="Lato"/>
                <a:sym typeface="Lato"/>
              </a:rPr>
              <a:t>(index, value)</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remove</a:t>
            </a:r>
            <a:r>
              <a:rPr lang="en" sz="1300">
                <a:solidFill>
                  <a:schemeClr val="accent1"/>
                </a:solidFill>
                <a:latin typeface="Lato"/>
                <a:ea typeface="Lato"/>
                <a:cs typeface="Lato"/>
                <a:sym typeface="Lato"/>
              </a:rPr>
              <a:t>(index)</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removeAll</a:t>
            </a: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c</a:t>
            </a:r>
            <a:r>
              <a:rPr b="1" lang="en" sz="1300">
                <a:solidFill>
                  <a:schemeClr val="accent1"/>
                </a:solidFill>
                <a:latin typeface="Lato"/>
                <a:ea typeface="Lato"/>
                <a:cs typeface="Lato"/>
                <a:sym typeface="Lato"/>
              </a:rPr>
              <a:t>lear</a:t>
            </a: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size</a:t>
            </a: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contains</a:t>
            </a: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isEmpty</a:t>
            </a: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toArray</a:t>
            </a: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LinkedList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LinkedList</a:t>
            </a:r>
            <a:endParaRPr/>
          </a:p>
        </p:txBody>
      </p:sp>
      <p:sp>
        <p:nvSpPr>
          <p:cNvPr id="172" name="Google Shape;172;p27"/>
          <p:cNvSpPr txBox="1"/>
          <p:nvPr/>
        </p:nvSpPr>
        <p:spPr>
          <a:xfrm>
            <a:off x="657375" y="1725750"/>
            <a:ext cx="7856700" cy="3055800"/>
          </a:xfrm>
          <a:prstGeom prst="rect">
            <a:avLst/>
          </a:prstGeom>
          <a:noFill/>
          <a:ln>
            <a:noFill/>
          </a:ln>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t/>
            </a:r>
            <a:endParaRPr sz="1300">
              <a:solidFill>
                <a:schemeClr val="accent1"/>
              </a:solidFill>
              <a:latin typeface="Lato"/>
              <a:ea typeface="Lato"/>
              <a:cs typeface="Lato"/>
              <a:sym typeface="Lato"/>
            </a:endParaRPr>
          </a:p>
          <a:p>
            <a:pPr indent="0" lvl="0" marL="0" rtl="0" algn="l">
              <a:lnSpc>
                <a:spcPct val="171429"/>
              </a:lnSpc>
              <a:spcBef>
                <a:spcPts val="800"/>
              </a:spcBef>
              <a:spcAft>
                <a:spcPts val="0"/>
              </a:spcAft>
              <a:buNone/>
            </a:pPr>
            <a:r>
              <a:rPr lang="en" sz="1300">
                <a:solidFill>
                  <a:schemeClr val="accent1"/>
                </a:solidFill>
                <a:latin typeface="Lato"/>
                <a:ea typeface="Lato"/>
                <a:cs typeface="Lato"/>
                <a:sym typeface="Lato"/>
              </a:rPr>
              <a:t>Linked List are linear data structures where the elements are not stored in contiguous locations and every element is a separate object with a data part and address part. The elements are linked using pointers and addresses. Each element is known as a node. Due to the dynamicity and ease of insertions and deletions, they are preferred over the arrays. </a:t>
            </a:r>
            <a:endParaRPr sz="1300">
              <a:solidFill>
                <a:schemeClr val="accent1"/>
              </a:solidFill>
              <a:latin typeface="Lato"/>
              <a:ea typeface="Lato"/>
              <a:cs typeface="Lato"/>
              <a:sym typeface="Lato"/>
            </a:endParaRPr>
          </a:p>
          <a:p>
            <a:pPr indent="0" lvl="0" marL="0" rtl="0" algn="l">
              <a:lnSpc>
                <a:spcPct val="171429"/>
              </a:lnSpc>
              <a:spcBef>
                <a:spcPts val="800"/>
              </a:spcBef>
              <a:spcAft>
                <a:spcPts val="0"/>
              </a:spcAft>
              <a:buNone/>
            </a:pPr>
            <a:r>
              <a:rPr lang="en" sz="1300">
                <a:solidFill>
                  <a:schemeClr val="accent1"/>
                </a:solidFill>
                <a:latin typeface="Lato"/>
                <a:ea typeface="Lato"/>
                <a:cs typeface="Lato"/>
                <a:sym typeface="Lato"/>
              </a:rPr>
              <a:t>It also has few disadvantages like the nodes cannot be accessed directly instead we need to start from the head and follow through the link to reach to a node we wish to access.</a:t>
            </a:r>
            <a:endParaRPr sz="1300">
              <a:solidFill>
                <a:schemeClr val="accent1"/>
              </a:solidFill>
              <a:latin typeface="Lato"/>
              <a:ea typeface="Lato"/>
              <a:cs typeface="Lato"/>
              <a:sym typeface="Lato"/>
            </a:endParaRPr>
          </a:p>
          <a:p>
            <a:pPr indent="0" lvl="0" marL="0" rtl="0" algn="l">
              <a:lnSpc>
                <a:spcPct val="115000"/>
              </a:lnSpc>
              <a:spcBef>
                <a:spcPts val="1800"/>
              </a:spcBef>
              <a:spcAft>
                <a:spcPts val="180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LinkedList in Java</a:t>
            </a:r>
            <a:endParaRPr/>
          </a:p>
        </p:txBody>
      </p:sp>
      <p:sp>
        <p:nvSpPr>
          <p:cNvPr id="178" name="Google Shape;178;p28"/>
          <p:cNvSpPr txBox="1"/>
          <p:nvPr/>
        </p:nvSpPr>
        <p:spPr>
          <a:xfrm>
            <a:off x="657375" y="1725750"/>
            <a:ext cx="4406100" cy="3055800"/>
          </a:xfrm>
          <a:prstGeom prst="rect">
            <a:avLst/>
          </a:prstGeom>
          <a:noFill/>
          <a:ln>
            <a:noFill/>
          </a:ln>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t/>
            </a:r>
            <a:endParaRPr sz="1300">
              <a:solidFill>
                <a:schemeClr val="accent1"/>
              </a:solidFill>
              <a:latin typeface="Lato"/>
              <a:ea typeface="Lato"/>
              <a:cs typeface="Lato"/>
              <a:sym typeface="Lato"/>
            </a:endParaRPr>
          </a:p>
          <a:p>
            <a:pPr indent="0" lvl="0" marL="0" rtl="0" algn="l">
              <a:lnSpc>
                <a:spcPct val="171429"/>
              </a:lnSpc>
              <a:spcBef>
                <a:spcPts val="800"/>
              </a:spcBef>
              <a:spcAft>
                <a:spcPts val="0"/>
              </a:spcAft>
              <a:buNone/>
            </a:pPr>
            <a:r>
              <a:rPr lang="en" sz="1300">
                <a:solidFill>
                  <a:schemeClr val="accent1"/>
                </a:solidFill>
                <a:latin typeface="Lato"/>
                <a:ea typeface="Lato"/>
                <a:cs typeface="Lato"/>
                <a:sym typeface="Lato"/>
              </a:rPr>
              <a:t>To store the elements in a linked list we use a doubly linked list which provides a linear data structure and also used to inherit an abstract class and implement list and deque interfaces. In Java, LinkedList class implements the list interface. </a:t>
            </a:r>
            <a:endParaRPr sz="1300">
              <a:solidFill>
                <a:schemeClr val="accent1"/>
              </a:solidFill>
              <a:latin typeface="Lato"/>
              <a:ea typeface="Lato"/>
              <a:cs typeface="Lato"/>
              <a:sym typeface="Lato"/>
            </a:endParaRPr>
          </a:p>
          <a:p>
            <a:pPr indent="0" lvl="0" marL="0" rtl="0" algn="l">
              <a:lnSpc>
                <a:spcPct val="171429"/>
              </a:lnSpc>
              <a:spcBef>
                <a:spcPts val="800"/>
              </a:spcBef>
              <a:spcAft>
                <a:spcPts val="0"/>
              </a:spcAft>
              <a:buNone/>
            </a:pPr>
            <a:r>
              <a:rPr lang="en" sz="1300">
                <a:solidFill>
                  <a:schemeClr val="accent1"/>
                </a:solidFill>
                <a:latin typeface="Lato"/>
                <a:ea typeface="Lato"/>
                <a:cs typeface="Lato"/>
                <a:sym typeface="Lato"/>
              </a:rPr>
              <a:t>The LinkedList class also consists of various constructors and methods like other java collections.</a:t>
            </a:r>
            <a:endParaRPr sz="1300">
              <a:solidFill>
                <a:schemeClr val="accent1"/>
              </a:solidFill>
              <a:latin typeface="Lato"/>
              <a:ea typeface="Lato"/>
              <a:cs typeface="Lato"/>
              <a:sym typeface="Lato"/>
            </a:endParaRPr>
          </a:p>
          <a:p>
            <a:pPr indent="0" lvl="0" marL="0" rtl="0" algn="l">
              <a:lnSpc>
                <a:spcPct val="115000"/>
              </a:lnSpc>
              <a:spcBef>
                <a:spcPts val="1800"/>
              </a:spcBef>
              <a:spcAft>
                <a:spcPts val="1800"/>
              </a:spcAft>
              <a:buNone/>
            </a:pPr>
            <a:r>
              <a:t/>
            </a:r>
            <a:endParaRPr sz="1300">
              <a:solidFill>
                <a:schemeClr val="accent1"/>
              </a:solidFill>
              <a:latin typeface="Lato"/>
              <a:ea typeface="Lato"/>
              <a:cs typeface="Lato"/>
              <a:sym typeface="Lato"/>
            </a:endParaRPr>
          </a:p>
        </p:txBody>
      </p:sp>
      <p:pic>
        <p:nvPicPr>
          <p:cNvPr descr="Image result for linkedlist java" id="179" name="Google Shape;179;p28"/>
          <p:cNvPicPr preferRelativeResize="0"/>
          <p:nvPr/>
        </p:nvPicPr>
        <p:blipFill>
          <a:blip r:embed="rId3">
            <a:alphaModFix/>
          </a:blip>
          <a:stretch>
            <a:fillRect/>
          </a:stretch>
        </p:blipFill>
        <p:spPr>
          <a:xfrm>
            <a:off x="5215875" y="2199576"/>
            <a:ext cx="3852374" cy="1771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Vector &amp;</a:t>
            </a:r>
            <a:endParaRPr/>
          </a:p>
          <a:p>
            <a:pPr indent="0" lvl="0" marL="0" rtl="0" algn="l">
              <a:spcBef>
                <a:spcPts val="0"/>
              </a:spcBef>
              <a:spcAft>
                <a:spcPts val="0"/>
              </a:spcAft>
              <a:buNone/>
            </a:pPr>
            <a:r>
              <a:rPr lang="en"/>
              <a:t>Stack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a:t>
            </a:r>
            <a:endParaRPr/>
          </a:p>
        </p:txBody>
      </p:sp>
      <p:sp>
        <p:nvSpPr>
          <p:cNvPr id="190" name="Google Shape;190;p30"/>
          <p:cNvSpPr txBox="1"/>
          <p:nvPr/>
        </p:nvSpPr>
        <p:spPr>
          <a:xfrm>
            <a:off x="657375" y="1725750"/>
            <a:ext cx="7856700" cy="305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lang="en" sz="1300">
                <a:solidFill>
                  <a:schemeClr val="accent1"/>
                </a:solidFill>
                <a:latin typeface="Lato"/>
                <a:ea typeface="Lato"/>
                <a:cs typeface="Lato"/>
                <a:sym typeface="Lato"/>
              </a:rPr>
              <a:t>The Vector class is an implementation of the List interface that allows us to create resizable-arrays similar to the ArrayList class.</a:t>
            </a:r>
            <a:endParaRPr sz="1300">
              <a:solidFill>
                <a:schemeClr val="accent1"/>
              </a:solidFill>
              <a:latin typeface="Lato"/>
              <a:ea typeface="Lato"/>
              <a:cs typeface="Lato"/>
              <a:sym typeface="Lato"/>
            </a:endParaRPr>
          </a:p>
          <a:p>
            <a:pPr indent="0" lvl="0" marL="0" rtl="0" algn="just">
              <a:lnSpc>
                <a:spcPct val="115000"/>
              </a:lnSpc>
              <a:spcBef>
                <a:spcPts val="1800"/>
              </a:spcBef>
              <a:spcAft>
                <a:spcPts val="0"/>
              </a:spcAft>
              <a:buNone/>
            </a:pPr>
            <a:r>
              <a:rPr b="1" lang="en" sz="1300">
                <a:solidFill>
                  <a:schemeClr val="accent1"/>
                </a:solidFill>
                <a:latin typeface="Lato"/>
                <a:ea typeface="Lato"/>
                <a:cs typeface="Lato"/>
                <a:sym typeface="Lato"/>
              </a:rPr>
              <a:t>Java Vector vs. ArrayList</a:t>
            </a:r>
            <a:endParaRPr b="1" sz="1300">
              <a:solidFill>
                <a:schemeClr val="accent1"/>
              </a:solidFill>
              <a:latin typeface="Lato"/>
              <a:ea typeface="Lato"/>
              <a:cs typeface="Lato"/>
              <a:sym typeface="Lato"/>
            </a:endParaRPr>
          </a:p>
          <a:p>
            <a:pPr indent="0" lvl="0" marL="0" rtl="0" algn="just">
              <a:lnSpc>
                <a:spcPct val="115000"/>
              </a:lnSpc>
              <a:spcBef>
                <a:spcPts val="1800"/>
              </a:spcBef>
              <a:spcAft>
                <a:spcPts val="0"/>
              </a:spcAft>
              <a:buNone/>
            </a:pPr>
            <a:r>
              <a:rPr lang="en" sz="1300">
                <a:solidFill>
                  <a:schemeClr val="accent1"/>
                </a:solidFill>
                <a:latin typeface="Lato"/>
                <a:ea typeface="Lato"/>
                <a:cs typeface="Lato"/>
                <a:sym typeface="Lato"/>
              </a:rPr>
              <a:t>In Java, both ArrayList and Vector implements the List interface and provides the same functionalities. However, there exist some differences between them. The Vector class synchronizes each individual operation. This means whenever we want to perform some operation on vectors, the Vector class automatically applies a lock to that operation. However, in array lists, methods are not synchronized.</a:t>
            </a:r>
            <a:endParaRPr sz="1300">
              <a:solidFill>
                <a:schemeClr val="accent1"/>
              </a:solidFill>
              <a:latin typeface="Lato"/>
              <a:ea typeface="Lato"/>
              <a:cs typeface="Lato"/>
              <a:sym typeface="Lato"/>
            </a:endParaRPr>
          </a:p>
          <a:p>
            <a:pPr indent="0" lvl="0" marL="0" rtl="0" algn="just">
              <a:lnSpc>
                <a:spcPct val="115000"/>
              </a:lnSpc>
              <a:spcBef>
                <a:spcPts val="1800"/>
              </a:spcBef>
              <a:spcAft>
                <a:spcPts val="0"/>
              </a:spcAft>
              <a:buNone/>
            </a:pPr>
            <a:r>
              <a:rPr b="1" lang="en" sz="1300">
                <a:solidFill>
                  <a:schemeClr val="accent1"/>
                </a:solidFill>
                <a:latin typeface="Lato"/>
                <a:ea typeface="Lato"/>
                <a:cs typeface="Lato"/>
                <a:sym typeface="Lato"/>
              </a:rPr>
              <a:t>Note</a:t>
            </a:r>
            <a:r>
              <a:rPr lang="en" sz="1300">
                <a:solidFill>
                  <a:schemeClr val="accent1"/>
                </a:solidFill>
                <a:latin typeface="Lato"/>
                <a:ea typeface="Lato"/>
                <a:cs typeface="Lato"/>
                <a:sym typeface="Lato"/>
              </a:rPr>
              <a:t>: It is recommended to use ArrayList in place of Vector because vectors are not thread safe and are less efficient.</a:t>
            </a:r>
            <a:endParaRPr sz="1300">
              <a:solidFill>
                <a:schemeClr val="accent1"/>
              </a:solidFill>
              <a:latin typeface="Lato"/>
              <a:ea typeface="Lato"/>
              <a:cs typeface="Lato"/>
              <a:sym typeface="Lato"/>
            </a:endParaRPr>
          </a:p>
          <a:p>
            <a:pPr indent="0" lvl="0" marL="0" rtl="0" algn="just">
              <a:lnSpc>
                <a:spcPct val="115000"/>
              </a:lnSpc>
              <a:spcBef>
                <a:spcPts val="1800"/>
              </a:spcBef>
              <a:spcAft>
                <a:spcPts val="0"/>
              </a:spcAft>
              <a:buNone/>
            </a:pPr>
            <a:r>
              <a:t/>
            </a:r>
            <a:endParaRPr sz="1300">
              <a:solidFill>
                <a:schemeClr val="accent1"/>
              </a:solidFill>
              <a:latin typeface="Lato"/>
              <a:ea typeface="Lato"/>
              <a:cs typeface="Lato"/>
              <a:sym typeface="Lato"/>
            </a:endParaRPr>
          </a:p>
          <a:p>
            <a:pPr indent="0" lvl="0" marL="0" rtl="0" algn="just">
              <a:lnSpc>
                <a:spcPct val="115000"/>
              </a:lnSpc>
              <a:spcBef>
                <a:spcPts val="1800"/>
              </a:spcBef>
              <a:spcAft>
                <a:spcPts val="0"/>
              </a:spcAft>
              <a:buNone/>
            </a:pPr>
            <a:r>
              <a:t/>
            </a:r>
            <a:endParaRPr sz="1300">
              <a:solidFill>
                <a:schemeClr val="accent1"/>
              </a:solidFill>
              <a:latin typeface="Lato"/>
              <a:ea typeface="Lato"/>
              <a:cs typeface="Lato"/>
              <a:sym typeface="Lato"/>
            </a:endParaRPr>
          </a:p>
          <a:p>
            <a:pPr indent="0" lvl="0" marL="0" rtl="0" algn="just">
              <a:lnSpc>
                <a:spcPct val="115000"/>
              </a:lnSpc>
              <a:spcBef>
                <a:spcPts val="1800"/>
              </a:spcBef>
              <a:spcAft>
                <a:spcPts val="180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a:t>
            </a:r>
            <a:endParaRPr/>
          </a:p>
        </p:txBody>
      </p:sp>
      <p:sp>
        <p:nvSpPr>
          <p:cNvPr id="196" name="Google Shape;196;p31"/>
          <p:cNvSpPr txBox="1"/>
          <p:nvPr/>
        </p:nvSpPr>
        <p:spPr>
          <a:xfrm>
            <a:off x="657375" y="1725750"/>
            <a:ext cx="5081400" cy="305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lang="en" sz="1300">
                <a:solidFill>
                  <a:schemeClr val="accent1"/>
                </a:solidFill>
                <a:latin typeface="Lato"/>
                <a:ea typeface="Lato"/>
                <a:cs typeface="Lato"/>
                <a:sym typeface="Lato"/>
              </a:rPr>
              <a:t>The Java collections framework has a class named Stack that provides the functionality of the stack data structure.</a:t>
            </a:r>
            <a:endParaRPr sz="1300">
              <a:solidFill>
                <a:schemeClr val="accent1"/>
              </a:solidFill>
              <a:latin typeface="Lato"/>
              <a:ea typeface="Lato"/>
              <a:cs typeface="Lato"/>
              <a:sym typeface="Lato"/>
            </a:endParaRPr>
          </a:p>
          <a:p>
            <a:pPr indent="0" lvl="0" marL="0" rtl="0" algn="just">
              <a:lnSpc>
                <a:spcPct val="115000"/>
              </a:lnSpc>
              <a:spcBef>
                <a:spcPts val="1800"/>
              </a:spcBef>
              <a:spcAft>
                <a:spcPts val="0"/>
              </a:spcAft>
              <a:buNone/>
            </a:pPr>
            <a:r>
              <a:rPr lang="en" sz="1300">
                <a:solidFill>
                  <a:schemeClr val="accent1"/>
                </a:solidFill>
                <a:latin typeface="Lato"/>
                <a:ea typeface="Lato"/>
                <a:cs typeface="Lato"/>
                <a:sym typeface="Lato"/>
              </a:rPr>
              <a:t>The Stack class extends the Vector class.</a:t>
            </a:r>
            <a:endParaRPr sz="1300">
              <a:solidFill>
                <a:schemeClr val="accent1"/>
              </a:solidFill>
              <a:latin typeface="Lato"/>
              <a:ea typeface="Lato"/>
              <a:cs typeface="Lato"/>
              <a:sym typeface="Lato"/>
            </a:endParaRPr>
          </a:p>
          <a:p>
            <a:pPr indent="0" lvl="0" marL="0" rtl="0" algn="just">
              <a:lnSpc>
                <a:spcPct val="115000"/>
              </a:lnSpc>
              <a:spcBef>
                <a:spcPts val="1800"/>
              </a:spcBef>
              <a:spcAft>
                <a:spcPts val="1800"/>
              </a:spcAft>
              <a:buNone/>
            </a:pPr>
            <a:r>
              <a:t/>
            </a:r>
            <a:endParaRPr sz="1300">
              <a:solidFill>
                <a:schemeClr val="accent1"/>
              </a:solidFill>
              <a:latin typeface="Lato"/>
              <a:ea typeface="Lato"/>
              <a:cs typeface="Lato"/>
              <a:sym typeface="Lato"/>
            </a:endParaRPr>
          </a:p>
        </p:txBody>
      </p:sp>
      <p:pic>
        <p:nvPicPr>
          <p:cNvPr descr="Java Stack class extending the Vector class" id="197" name="Google Shape;197;p31" title="Java Stack Class"/>
          <p:cNvPicPr preferRelativeResize="0"/>
          <p:nvPr/>
        </p:nvPicPr>
        <p:blipFill>
          <a:blip r:embed="rId3">
            <a:alphaModFix/>
          </a:blip>
          <a:stretch>
            <a:fillRect/>
          </a:stretch>
        </p:blipFill>
        <p:spPr>
          <a:xfrm>
            <a:off x="7312425" y="1725750"/>
            <a:ext cx="1665850" cy="301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a:t>
            </a:r>
            <a:r>
              <a:rPr lang="en"/>
              <a:t>Collection Framework Interfaces</a:t>
            </a:r>
            <a:endParaRPr/>
          </a:p>
        </p:txBody>
      </p:sp>
      <p:pic>
        <p:nvPicPr>
          <p:cNvPr descr="Interfaces in the Java Collections Framework" id="92" name="Google Shape;92;p14"/>
          <p:cNvPicPr preferRelativeResize="0"/>
          <p:nvPr/>
        </p:nvPicPr>
        <p:blipFill>
          <a:blip r:embed="rId3">
            <a:alphaModFix/>
          </a:blip>
          <a:stretch>
            <a:fillRect/>
          </a:stretch>
        </p:blipFill>
        <p:spPr>
          <a:xfrm>
            <a:off x="1726751" y="2078400"/>
            <a:ext cx="5690501" cy="2756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 Implementation</a:t>
            </a:r>
            <a:endParaRPr/>
          </a:p>
        </p:txBody>
      </p:sp>
      <p:sp>
        <p:nvSpPr>
          <p:cNvPr id="203" name="Google Shape;203;p32"/>
          <p:cNvSpPr txBox="1"/>
          <p:nvPr/>
        </p:nvSpPr>
        <p:spPr>
          <a:xfrm>
            <a:off x="657375" y="1725750"/>
            <a:ext cx="5090100" cy="305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lang="en" sz="1300">
                <a:solidFill>
                  <a:schemeClr val="accent1"/>
                </a:solidFill>
                <a:latin typeface="Lato"/>
                <a:ea typeface="Lato"/>
                <a:cs typeface="Lato"/>
                <a:sym typeface="Lato"/>
              </a:rPr>
              <a:t>In stack, elements are stored and accessed in Last In First Out manner. That is, elements are added to the top of the stack and removed from the top of the stack.</a:t>
            </a:r>
            <a:endParaRPr sz="1300">
              <a:solidFill>
                <a:schemeClr val="accent1"/>
              </a:solidFill>
              <a:latin typeface="Lato"/>
              <a:ea typeface="Lato"/>
              <a:cs typeface="Lato"/>
              <a:sym typeface="Lato"/>
            </a:endParaRPr>
          </a:p>
          <a:p>
            <a:pPr indent="0" lvl="0" marL="0" rtl="0" algn="just">
              <a:lnSpc>
                <a:spcPct val="115000"/>
              </a:lnSpc>
              <a:spcBef>
                <a:spcPts val="1800"/>
              </a:spcBef>
              <a:spcAft>
                <a:spcPts val="1800"/>
              </a:spcAft>
              <a:buNone/>
            </a:pPr>
            <a:r>
              <a:rPr lang="en" sz="1300">
                <a:solidFill>
                  <a:schemeClr val="accent1"/>
                </a:solidFill>
                <a:latin typeface="Lato"/>
                <a:ea typeface="Lato"/>
                <a:cs typeface="Lato"/>
                <a:sym typeface="Lato"/>
              </a:rPr>
              <a:t>Consider an example of plates stacked over one another in the canteen. The plate which is at the top is the first one to be removed, i.e. the plate which has been placed at the bottommost position remains in the stack for the longest period of time. So, it can be simply seen to follow LIFO(Last In First Out)/FILO(First In Last Out) order.</a:t>
            </a:r>
            <a:endParaRPr sz="1300">
              <a:solidFill>
                <a:schemeClr val="accent1"/>
              </a:solidFill>
              <a:latin typeface="Lato"/>
              <a:ea typeface="Lato"/>
              <a:cs typeface="Lato"/>
              <a:sym typeface="Lato"/>
            </a:endParaRPr>
          </a:p>
        </p:txBody>
      </p:sp>
      <p:pic>
        <p:nvPicPr>
          <p:cNvPr descr="Working of stack data structure" id="204" name="Google Shape;204;p32" title="Working of stack data structure"/>
          <p:cNvPicPr preferRelativeResize="0"/>
          <p:nvPr/>
        </p:nvPicPr>
        <p:blipFill>
          <a:blip r:embed="rId3">
            <a:alphaModFix/>
          </a:blip>
          <a:stretch>
            <a:fillRect/>
          </a:stretch>
        </p:blipFill>
        <p:spPr>
          <a:xfrm>
            <a:off x="6031850" y="1853850"/>
            <a:ext cx="3000575" cy="31220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Stack</a:t>
            </a:r>
            <a:endParaRPr/>
          </a:p>
        </p:txBody>
      </p:sp>
      <p:sp>
        <p:nvSpPr>
          <p:cNvPr id="210" name="Google Shape;210;p33"/>
          <p:cNvSpPr txBox="1"/>
          <p:nvPr/>
        </p:nvSpPr>
        <p:spPr>
          <a:xfrm>
            <a:off x="657375" y="1725750"/>
            <a:ext cx="7856700" cy="30558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1800"/>
              </a:spcBef>
              <a:spcAft>
                <a:spcPts val="0"/>
              </a:spcAft>
              <a:buClr>
                <a:schemeClr val="accent1"/>
              </a:buClr>
              <a:buSzPts val="1300"/>
              <a:buFont typeface="Lato"/>
              <a:buChar char="●"/>
            </a:pPr>
            <a:r>
              <a:rPr b="1" lang="en" sz="1300">
                <a:solidFill>
                  <a:schemeClr val="accent1"/>
                </a:solidFill>
                <a:latin typeface="Lato"/>
                <a:ea typeface="Lato"/>
                <a:cs typeface="Lato"/>
                <a:sym typeface="Lato"/>
              </a:rPr>
              <a:t>push(E e)</a:t>
            </a:r>
            <a:endParaRPr b="1" sz="1300">
              <a:solidFill>
                <a:schemeClr val="accent1"/>
              </a:solidFill>
              <a:latin typeface="Lato"/>
              <a:ea typeface="Lato"/>
              <a:cs typeface="Lato"/>
              <a:sym typeface="Lato"/>
            </a:endParaRPr>
          </a:p>
          <a:p>
            <a:pPr indent="-311150" lvl="0" marL="457200" rtl="0" algn="l">
              <a:lnSpc>
                <a:spcPct val="150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pop()</a:t>
            </a:r>
            <a:endParaRPr b="1" sz="1300">
              <a:solidFill>
                <a:schemeClr val="accent1"/>
              </a:solidFill>
              <a:latin typeface="Lato"/>
              <a:ea typeface="Lato"/>
              <a:cs typeface="Lato"/>
              <a:sym typeface="Lato"/>
            </a:endParaRPr>
          </a:p>
          <a:p>
            <a:pPr indent="-311150" lvl="0" marL="457200" rtl="0" algn="l">
              <a:lnSpc>
                <a:spcPct val="150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peek()</a:t>
            </a:r>
            <a:endParaRPr b="1" sz="1300">
              <a:solidFill>
                <a:schemeClr val="accent1"/>
              </a:solidFill>
              <a:latin typeface="Lato"/>
              <a:ea typeface="Lato"/>
              <a:cs typeface="Lato"/>
              <a:sym typeface="Lato"/>
            </a:endParaRPr>
          </a:p>
          <a:p>
            <a:pPr indent="-311150" lvl="0" marL="457200" rtl="0" algn="l">
              <a:lnSpc>
                <a:spcPct val="150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search(E e)</a:t>
            </a:r>
            <a:endParaRPr b="1" sz="1300">
              <a:solidFill>
                <a:schemeClr val="accent1"/>
              </a:solidFill>
              <a:latin typeface="Lato"/>
              <a:ea typeface="Lato"/>
              <a:cs typeface="Lato"/>
              <a:sym typeface="Lato"/>
            </a:endParaRPr>
          </a:p>
          <a:p>
            <a:pPr indent="-311150" lvl="0" marL="457200" rtl="0" algn="l">
              <a:lnSpc>
                <a:spcPct val="150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empty()</a:t>
            </a:r>
            <a:endParaRPr b="1" sz="1300">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Queue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Queue Interface</a:t>
            </a:r>
            <a:endParaRPr/>
          </a:p>
        </p:txBody>
      </p:sp>
      <p:sp>
        <p:nvSpPr>
          <p:cNvPr id="221" name="Google Shape;221;p35"/>
          <p:cNvSpPr txBox="1"/>
          <p:nvPr/>
        </p:nvSpPr>
        <p:spPr>
          <a:xfrm>
            <a:off x="826150" y="1954350"/>
            <a:ext cx="4175100" cy="305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solidFill>
                  <a:schemeClr val="accent1"/>
                </a:solidFill>
                <a:highlight>
                  <a:srgbClr val="FFFFFF"/>
                </a:highlight>
                <a:latin typeface="Lato"/>
                <a:ea typeface="Lato"/>
                <a:cs typeface="Lato"/>
                <a:sym typeface="Lato"/>
              </a:rPr>
              <a:t>The </a:t>
            </a:r>
            <a:r>
              <a:rPr lang="en" sz="1300">
                <a:solidFill>
                  <a:schemeClr val="accent1"/>
                </a:solidFill>
                <a:highlight>
                  <a:srgbClr val="EFF0F1"/>
                </a:highlight>
                <a:latin typeface="Lato"/>
                <a:ea typeface="Lato"/>
                <a:cs typeface="Lato"/>
                <a:sym typeface="Lato"/>
              </a:rPr>
              <a:t>Queue</a:t>
            </a:r>
            <a:r>
              <a:rPr lang="en" sz="1300">
                <a:solidFill>
                  <a:schemeClr val="accent1"/>
                </a:solidFill>
                <a:highlight>
                  <a:srgbClr val="FFFFFF"/>
                </a:highlight>
                <a:latin typeface="Lato"/>
                <a:ea typeface="Lato"/>
                <a:cs typeface="Lato"/>
                <a:sym typeface="Lato"/>
              </a:rPr>
              <a:t> interface of the Java collections framework provides the functionality of the queue data structure. It extends the </a:t>
            </a:r>
            <a:r>
              <a:rPr lang="en" sz="1300">
                <a:solidFill>
                  <a:schemeClr val="accent1"/>
                </a:solidFill>
                <a:highlight>
                  <a:srgbClr val="EFF0F1"/>
                </a:highlight>
                <a:latin typeface="Lato"/>
                <a:ea typeface="Lato"/>
                <a:cs typeface="Lato"/>
                <a:sym typeface="Lato"/>
              </a:rPr>
              <a:t>Collection</a:t>
            </a:r>
            <a:r>
              <a:rPr lang="en" sz="1300">
                <a:solidFill>
                  <a:schemeClr val="accent1"/>
                </a:solidFill>
                <a:highlight>
                  <a:srgbClr val="FFFFFF"/>
                </a:highlight>
                <a:latin typeface="Lato"/>
                <a:ea typeface="Lato"/>
                <a:cs typeface="Lato"/>
                <a:sym typeface="Lato"/>
              </a:rPr>
              <a:t> interface.</a:t>
            </a:r>
            <a:endParaRPr sz="1300">
              <a:solidFill>
                <a:schemeClr val="accent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t/>
            </a:r>
            <a:endParaRPr sz="1300">
              <a:solidFill>
                <a:schemeClr val="accent1"/>
              </a:solidFill>
              <a:highlight>
                <a:srgbClr val="FFFFFF"/>
              </a:highlight>
              <a:latin typeface="Lato"/>
              <a:ea typeface="Lato"/>
              <a:cs typeface="Lato"/>
              <a:sym typeface="Lato"/>
            </a:endParaRPr>
          </a:p>
          <a:p>
            <a:pPr indent="0" lvl="0" marL="0" rtl="0" algn="l">
              <a:lnSpc>
                <a:spcPct val="115000"/>
              </a:lnSpc>
              <a:spcBef>
                <a:spcPts val="1800"/>
              </a:spcBef>
              <a:spcAft>
                <a:spcPts val="0"/>
              </a:spcAft>
              <a:buNone/>
            </a:pPr>
            <a:r>
              <a:rPr lang="en" sz="1300">
                <a:solidFill>
                  <a:schemeClr val="accent1"/>
                </a:solidFill>
                <a:highlight>
                  <a:srgbClr val="FFFFFF"/>
                </a:highlight>
                <a:latin typeface="Lato"/>
                <a:ea typeface="Lato"/>
                <a:cs typeface="Lato"/>
                <a:sym typeface="Lato"/>
              </a:rPr>
              <a:t>In order to use the functionalities of </a:t>
            </a:r>
            <a:r>
              <a:rPr lang="en" sz="1300">
                <a:solidFill>
                  <a:schemeClr val="accent1"/>
                </a:solidFill>
                <a:highlight>
                  <a:srgbClr val="EFF0F1"/>
                </a:highlight>
                <a:latin typeface="Lato"/>
                <a:ea typeface="Lato"/>
                <a:cs typeface="Lato"/>
                <a:sym typeface="Lato"/>
              </a:rPr>
              <a:t>Queue</a:t>
            </a:r>
            <a:r>
              <a:rPr lang="en" sz="1300">
                <a:solidFill>
                  <a:schemeClr val="accent1"/>
                </a:solidFill>
                <a:highlight>
                  <a:srgbClr val="FFFFFF"/>
                </a:highlight>
                <a:latin typeface="Lato"/>
                <a:ea typeface="Lato"/>
                <a:cs typeface="Lato"/>
                <a:sym typeface="Lato"/>
              </a:rPr>
              <a:t>, we need to use classes that implement it:</a:t>
            </a:r>
            <a:endParaRPr sz="1300">
              <a:solidFill>
                <a:schemeClr val="accent1"/>
              </a:solidFill>
              <a:highlight>
                <a:srgbClr val="FFFFFF"/>
              </a:highlight>
              <a:latin typeface="Lato"/>
              <a:ea typeface="Lato"/>
              <a:cs typeface="Lato"/>
              <a:sym typeface="Lato"/>
            </a:endParaRPr>
          </a:p>
          <a:p>
            <a:pPr indent="-311150" lvl="0" marL="457200" rtl="0" algn="l">
              <a:lnSpc>
                <a:spcPct val="115000"/>
              </a:lnSpc>
              <a:spcBef>
                <a:spcPts val="3500"/>
              </a:spcBef>
              <a:spcAft>
                <a:spcPts val="0"/>
              </a:spcAft>
              <a:buClr>
                <a:schemeClr val="accent1"/>
              </a:buClr>
              <a:buSzPts val="1300"/>
              <a:buFont typeface="Lato"/>
              <a:buChar char="●"/>
            </a:pPr>
            <a:r>
              <a:rPr lang="en" sz="1300">
                <a:solidFill>
                  <a:schemeClr val="accent1"/>
                </a:solidFill>
                <a:highlight>
                  <a:srgbClr val="FFFFFF"/>
                </a:highlight>
                <a:latin typeface="Lato"/>
                <a:ea typeface="Lato"/>
                <a:cs typeface="Lato"/>
                <a:sym typeface="Lato"/>
              </a:rPr>
              <a:t>ArrayDeque</a:t>
            </a:r>
            <a:endParaRPr sz="1300">
              <a:solidFill>
                <a:schemeClr val="accent1"/>
              </a:solidFill>
              <a:highlight>
                <a:srgbClr val="FFFFFF"/>
              </a:highlight>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highlight>
                  <a:srgbClr val="FFFFFF"/>
                </a:highlight>
                <a:latin typeface="Lato"/>
                <a:ea typeface="Lato"/>
                <a:cs typeface="Lato"/>
                <a:sym typeface="Lato"/>
              </a:rPr>
              <a:t>LinkedList</a:t>
            </a:r>
            <a:endParaRPr sz="1300">
              <a:solidFill>
                <a:schemeClr val="accent1"/>
              </a:solidFill>
              <a:highlight>
                <a:srgbClr val="FFFFFF"/>
              </a:highlight>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highlight>
                  <a:srgbClr val="FFFFFF"/>
                </a:highlight>
                <a:latin typeface="Lato"/>
                <a:ea typeface="Lato"/>
                <a:cs typeface="Lato"/>
                <a:sym typeface="Lato"/>
              </a:rPr>
              <a:t>PriorityQueue</a:t>
            </a:r>
            <a:endParaRPr sz="1300">
              <a:solidFill>
                <a:schemeClr val="accent1"/>
              </a:solidFill>
              <a:highlight>
                <a:srgbClr val="FFFFFF"/>
              </a:highlight>
              <a:latin typeface="Lato"/>
              <a:ea typeface="Lato"/>
              <a:cs typeface="Lato"/>
              <a:sym typeface="Lato"/>
            </a:endParaRPr>
          </a:p>
        </p:txBody>
      </p:sp>
      <p:pic>
        <p:nvPicPr>
          <p:cNvPr descr="ArrayDeque, LinkedList and PriorityQueue implements the Queue interface in Java." id="222" name="Google Shape;222;p35"/>
          <p:cNvPicPr preferRelativeResize="0"/>
          <p:nvPr/>
        </p:nvPicPr>
        <p:blipFill>
          <a:blip r:embed="rId3">
            <a:alphaModFix/>
          </a:blip>
          <a:stretch>
            <a:fillRect/>
          </a:stretch>
        </p:blipFill>
        <p:spPr>
          <a:xfrm>
            <a:off x="5001250" y="2007650"/>
            <a:ext cx="4005250" cy="1627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of Queue Data Structure</a:t>
            </a:r>
            <a:endParaRPr/>
          </a:p>
        </p:txBody>
      </p:sp>
      <p:sp>
        <p:nvSpPr>
          <p:cNvPr id="228" name="Google Shape;228;p36"/>
          <p:cNvSpPr txBox="1"/>
          <p:nvPr/>
        </p:nvSpPr>
        <p:spPr>
          <a:xfrm>
            <a:off x="826150" y="1954350"/>
            <a:ext cx="3189000" cy="30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500"/>
              </a:spcBef>
              <a:spcAft>
                <a:spcPts val="0"/>
              </a:spcAft>
              <a:buNone/>
            </a:pPr>
            <a:r>
              <a:rPr lang="en" sz="1300">
                <a:solidFill>
                  <a:schemeClr val="accent1"/>
                </a:solidFill>
                <a:highlight>
                  <a:srgbClr val="FFFFFF"/>
                </a:highlight>
                <a:latin typeface="Lato"/>
                <a:ea typeface="Lato"/>
                <a:cs typeface="Lato"/>
                <a:sym typeface="Lato"/>
              </a:rPr>
              <a:t>In queues, elements are stored and accessed in First In, First Out manner. That is, elements are added from the behind and removed from the front.</a:t>
            </a:r>
            <a:endParaRPr sz="1300">
              <a:solidFill>
                <a:schemeClr val="accent1"/>
              </a:solidFill>
              <a:highlight>
                <a:srgbClr val="FFFFFF"/>
              </a:highlight>
              <a:latin typeface="Lato"/>
              <a:ea typeface="Lato"/>
              <a:cs typeface="Lato"/>
              <a:sym typeface="Lato"/>
            </a:endParaRPr>
          </a:p>
          <a:p>
            <a:pPr indent="0" lvl="0" marL="0" rtl="0" algn="l">
              <a:lnSpc>
                <a:spcPct val="115000"/>
              </a:lnSpc>
              <a:spcBef>
                <a:spcPts val="3500"/>
              </a:spcBef>
              <a:spcAft>
                <a:spcPts val="0"/>
              </a:spcAft>
              <a:buNone/>
            </a:pPr>
            <a:r>
              <a:t/>
            </a:r>
            <a:endParaRPr sz="1300">
              <a:solidFill>
                <a:schemeClr val="accent1"/>
              </a:solidFill>
              <a:highlight>
                <a:srgbClr val="FFFFFF"/>
              </a:highlight>
              <a:latin typeface="Lato"/>
              <a:ea typeface="Lato"/>
              <a:cs typeface="Lato"/>
              <a:sym typeface="Lato"/>
            </a:endParaRPr>
          </a:p>
          <a:p>
            <a:pPr indent="0" lvl="0" marL="0" rtl="0" algn="l">
              <a:lnSpc>
                <a:spcPct val="115000"/>
              </a:lnSpc>
              <a:spcBef>
                <a:spcPts val="3500"/>
              </a:spcBef>
              <a:spcAft>
                <a:spcPts val="3500"/>
              </a:spcAft>
              <a:buNone/>
            </a:pPr>
            <a:r>
              <a:t/>
            </a:r>
            <a:endParaRPr sz="1300">
              <a:solidFill>
                <a:schemeClr val="accent1"/>
              </a:solidFill>
              <a:highlight>
                <a:srgbClr val="FFFFFF"/>
              </a:highlight>
              <a:latin typeface="Lato"/>
              <a:ea typeface="Lato"/>
              <a:cs typeface="Lato"/>
              <a:sym typeface="Lato"/>
            </a:endParaRPr>
          </a:p>
        </p:txBody>
      </p:sp>
      <p:pic>
        <p:nvPicPr>
          <p:cNvPr descr="Working of queue data structure: first in first out." id="229" name="Google Shape;229;p36"/>
          <p:cNvPicPr preferRelativeResize="0"/>
          <p:nvPr/>
        </p:nvPicPr>
        <p:blipFill>
          <a:blip r:embed="rId3">
            <a:alphaModFix/>
          </a:blip>
          <a:stretch>
            <a:fillRect/>
          </a:stretch>
        </p:blipFill>
        <p:spPr>
          <a:xfrm>
            <a:off x="3905350" y="2419350"/>
            <a:ext cx="5192949" cy="1452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Queue</a:t>
            </a:r>
            <a:endParaRPr/>
          </a:p>
        </p:txBody>
      </p:sp>
      <p:sp>
        <p:nvSpPr>
          <p:cNvPr id="235" name="Google Shape;235;p37"/>
          <p:cNvSpPr txBox="1"/>
          <p:nvPr/>
        </p:nvSpPr>
        <p:spPr>
          <a:xfrm>
            <a:off x="657375" y="1853850"/>
            <a:ext cx="3970800" cy="36897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1800"/>
              </a:spcBef>
              <a:spcAft>
                <a:spcPts val="0"/>
              </a:spcAft>
              <a:buNone/>
            </a:pPr>
            <a:r>
              <a:rPr b="1" lang="en" sz="1300">
                <a:solidFill>
                  <a:schemeClr val="accent1"/>
                </a:solidFill>
                <a:latin typeface="Lato"/>
                <a:ea typeface="Lato"/>
                <a:cs typeface="Lato"/>
                <a:sym typeface="Lato"/>
              </a:rPr>
              <a:t>(</a:t>
            </a:r>
            <a:r>
              <a:rPr b="1" lang="en" sz="1300">
                <a:solidFill>
                  <a:schemeClr val="accent1"/>
                </a:solidFill>
                <a:latin typeface="Lato"/>
                <a:ea typeface="Lato"/>
                <a:cs typeface="Lato"/>
                <a:sym typeface="Lato"/>
              </a:rPr>
              <a:t>throw Exception</a:t>
            </a:r>
            <a:r>
              <a:rPr b="1" lang="en" sz="1300">
                <a:solidFill>
                  <a:schemeClr val="accent1"/>
                </a:solidFill>
                <a:latin typeface="Lato"/>
                <a:ea typeface="Lato"/>
                <a:cs typeface="Lato"/>
                <a:sym typeface="Lato"/>
              </a:rPr>
              <a:t>)</a:t>
            </a:r>
            <a:endParaRPr b="1" sz="1300">
              <a:solidFill>
                <a:schemeClr val="accent1"/>
              </a:solidFill>
              <a:latin typeface="Lato"/>
              <a:ea typeface="Lato"/>
              <a:cs typeface="Lato"/>
              <a:sym typeface="Lato"/>
            </a:endParaRPr>
          </a:p>
          <a:p>
            <a:pPr indent="0" lvl="0" marL="457200" rtl="0" algn="l">
              <a:lnSpc>
                <a:spcPct val="150000"/>
              </a:lnSpc>
              <a:spcBef>
                <a:spcPts val="1800"/>
              </a:spcBef>
              <a:spcAft>
                <a:spcPts val="0"/>
              </a:spcAft>
              <a:buNone/>
            </a:pPr>
            <a:r>
              <a:rPr b="1" lang="en" sz="1300">
                <a:solidFill>
                  <a:schemeClr val="accent1"/>
                </a:solidFill>
                <a:latin typeface="Lato"/>
                <a:ea typeface="Lato"/>
                <a:cs typeface="Lato"/>
                <a:sym typeface="Lato"/>
              </a:rPr>
              <a:t>add()</a:t>
            </a:r>
            <a:endParaRPr b="1" sz="1300">
              <a:solidFill>
                <a:schemeClr val="accent1"/>
              </a:solidFill>
              <a:latin typeface="Lato"/>
              <a:ea typeface="Lato"/>
              <a:cs typeface="Lato"/>
              <a:sym typeface="Lato"/>
            </a:endParaRPr>
          </a:p>
          <a:p>
            <a:pPr indent="0" lvl="0" marL="457200" rtl="0" algn="l">
              <a:lnSpc>
                <a:spcPct val="150000"/>
              </a:lnSpc>
              <a:spcBef>
                <a:spcPts val="1800"/>
              </a:spcBef>
              <a:spcAft>
                <a:spcPts val="0"/>
              </a:spcAft>
              <a:buNone/>
            </a:pPr>
            <a:r>
              <a:rPr b="1" lang="en" sz="1300">
                <a:solidFill>
                  <a:schemeClr val="accent1"/>
                </a:solidFill>
                <a:latin typeface="Lato"/>
                <a:ea typeface="Lato"/>
                <a:cs typeface="Lato"/>
                <a:sym typeface="Lato"/>
              </a:rPr>
              <a:t>remove()</a:t>
            </a:r>
            <a:endParaRPr b="1" sz="1300">
              <a:solidFill>
                <a:schemeClr val="accent1"/>
              </a:solidFill>
              <a:latin typeface="Lato"/>
              <a:ea typeface="Lato"/>
              <a:cs typeface="Lato"/>
              <a:sym typeface="Lato"/>
            </a:endParaRPr>
          </a:p>
          <a:p>
            <a:pPr indent="0" lvl="0" marL="457200" rtl="0" algn="l">
              <a:lnSpc>
                <a:spcPct val="150000"/>
              </a:lnSpc>
              <a:spcBef>
                <a:spcPts val="1800"/>
              </a:spcBef>
              <a:spcAft>
                <a:spcPts val="1800"/>
              </a:spcAft>
              <a:buNone/>
            </a:pPr>
            <a:r>
              <a:rPr b="1" lang="en" sz="1300">
                <a:solidFill>
                  <a:schemeClr val="accent1"/>
                </a:solidFill>
                <a:latin typeface="Lato"/>
                <a:ea typeface="Lato"/>
                <a:cs typeface="Lato"/>
                <a:sym typeface="Lato"/>
              </a:rPr>
              <a:t>element()</a:t>
            </a:r>
            <a:endParaRPr b="1" sz="1300">
              <a:solidFill>
                <a:schemeClr val="accent1"/>
              </a:solidFill>
              <a:latin typeface="Lato"/>
              <a:ea typeface="Lato"/>
              <a:cs typeface="Lato"/>
              <a:sym typeface="Lato"/>
            </a:endParaRPr>
          </a:p>
        </p:txBody>
      </p:sp>
      <p:sp>
        <p:nvSpPr>
          <p:cNvPr id="236" name="Google Shape;236;p37"/>
          <p:cNvSpPr txBox="1"/>
          <p:nvPr/>
        </p:nvSpPr>
        <p:spPr>
          <a:xfrm>
            <a:off x="4807325" y="1853850"/>
            <a:ext cx="3970800" cy="36654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1800"/>
              </a:spcBef>
              <a:spcAft>
                <a:spcPts val="0"/>
              </a:spcAft>
              <a:buNone/>
            </a:pPr>
            <a:r>
              <a:rPr b="1" lang="en" sz="1300">
                <a:solidFill>
                  <a:schemeClr val="accent1"/>
                </a:solidFill>
                <a:latin typeface="Lato"/>
                <a:ea typeface="Lato"/>
                <a:cs typeface="Lato"/>
                <a:sym typeface="Lato"/>
              </a:rPr>
              <a:t>(</a:t>
            </a:r>
            <a:r>
              <a:rPr b="1" lang="en" sz="1300">
                <a:solidFill>
                  <a:schemeClr val="accent1"/>
                </a:solidFill>
                <a:latin typeface="Lato"/>
                <a:ea typeface="Lato"/>
                <a:cs typeface="Lato"/>
                <a:sym typeface="Lato"/>
              </a:rPr>
              <a:t>return false / null</a:t>
            </a:r>
            <a:r>
              <a:rPr b="1" lang="en" sz="1300">
                <a:solidFill>
                  <a:schemeClr val="accent1"/>
                </a:solidFill>
                <a:latin typeface="Lato"/>
                <a:ea typeface="Lato"/>
                <a:cs typeface="Lato"/>
                <a:sym typeface="Lato"/>
              </a:rPr>
              <a:t>)</a:t>
            </a:r>
            <a:endParaRPr b="1" sz="1300">
              <a:solidFill>
                <a:schemeClr val="accent1"/>
              </a:solidFill>
              <a:latin typeface="Lato"/>
              <a:ea typeface="Lato"/>
              <a:cs typeface="Lato"/>
              <a:sym typeface="Lato"/>
            </a:endParaRPr>
          </a:p>
          <a:p>
            <a:pPr indent="0" lvl="0" marL="457200" rtl="0" algn="l">
              <a:lnSpc>
                <a:spcPct val="150000"/>
              </a:lnSpc>
              <a:spcBef>
                <a:spcPts val="1800"/>
              </a:spcBef>
              <a:spcAft>
                <a:spcPts val="0"/>
              </a:spcAft>
              <a:buNone/>
            </a:pPr>
            <a:r>
              <a:rPr b="1" lang="en" sz="1300">
                <a:solidFill>
                  <a:schemeClr val="accent1"/>
                </a:solidFill>
                <a:latin typeface="Lato"/>
                <a:ea typeface="Lato"/>
                <a:cs typeface="Lato"/>
                <a:sym typeface="Lato"/>
              </a:rPr>
              <a:t>offer</a:t>
            </a:r>
            <a:r>
              <a:rPr b="1" lang="en" sz="1300">
                <a:solidFill>
                  <a:schemeClr val="accent1"/>
                </a:solidFill>
                <a:latin typeface="Lato"/>
                <a:ea typeface="Lato"/>
                <a:cs typeface="Lato"/>
                <a:sym typeface="Lato"/>
              </a:rPr>
              <a:t>()</a:t>
            </a:r>
            <a:endParaRPr b="1" sz="1300">
              <a:solidFill>
                <a:schemeClr val="accent1"/>
              </a:solidFill>
              <a:latin typeface="Lato"/>
              <a:ea typeface="Lato"/>
              <a:cs typeface="Lato"/>
              <a:sym typeface="Lato"/>
            </a:endParaRPr>
          </a:p>
          <a:p>
            <a:pPr indent="0" lvl="0" marL="457200" rtl="0" algn="l">
              <a:lnSpc>
                <a:spcPct val="150000"/>
              </a:lnSpc>
              <a:spcBef>
                <a:spcPts val="1800"/>
              </a:spcBef>
              <a:spcAft>
                <a:spcPts val="0"/>
              </a:spcAft>
              <a:buNone/>
            </a:pPr>
            <a:r>
              <a:rPr b="1" lang="en" sz="1300">
                <a:solidFill>
                  <a:schemeClr val="accent1"/>
                </a:solidFill>
                <a:latin typeface="Lato"/>
                <a:ea typeface="Lato"/>
                <a:cs typeface="Lato"/>
                <a:sym typeface="Lato"/>
              </a:rPr>
              <a:t>poll</a:t>
            </a:r>
            <a:r>
              <a:rPr b="1" lang="en" sz="1300">
                <a:solidFill>
                  <a:schemeClr val="accent1"/>
                </a:solidFill>
                <a:latin typeface="Lato"/>
                <a:ea typeface="Lato"/>
                <a:cs typeface="Lato"/>
                <a:sym typeface="Lato"/>
              </a:rPr>
              <a:t>()</a:t>
            </a:r>
            <a:endParaRPr b="1" sz="1300">
              <a:solidFill>
                <a:schemeClr val="accent1"/>
              </a:solidFill>
              <a:latin typeface="Lato"/>
              <a:ea typeface="Lato"/>
              <a:cs typeface="Lato"/>
              <a:sym typeface="Lato"/>
            </a:endParaRPr>
          </a:p>
          <a:p>
            <a:pPr indent="0" lvl="0" marL="457200" rtl="0" algn="l">
              <a:lnSpc>
                <a:spcPct val="150000"/>
              </a:lnSpc>
              <a:spcBef>
                <a:spcPts val="1800"/>
              </a:spcBef>
              <a:spcAft>
                <a:spcPts val="1800"/>
              </a:spcAft>
              <a:buNone/>
            </a:pPr>
            <a:r>
              <a:rPr b="1" lang="en" sz="1300">
                <a:solidFill>
                  <a:schemeClr val="accent1"/>
                </a:solidFill>
                <a:latin typeface="Lato"/>
                <a:ea typeface="Lato"/>
                <a:cs typeface="Lato"/>
                <a:sym typeface="Lato"/>
              </a:rPr>
              <a:t>peek()</a:t>
            </a:r>
            <a:endParaRPr b="1" sz="1300">
              <a:solidFill>
                <a:schemeClr val="accen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a:t>
            </a:r>
            <a:r>
              <a:rPr lang="en"/>
              <a:t> Interface</a:t>
            </a:r>
            <a:endParaRPr/>
          </a:p>
        </p:txBody>
      </p:sp>
      <p:sp>
        <p:nvSpPr>
          <p:cNvPr id="242" name="Google Shape;242;p38"/>
          <p:cNvSpPr txBox="1"/>
          <p:nvPr/>
        </p:nvSpPr>
        <p:spPr>
          <a:xfrm>
            <a:off x="826150" y="1725750"/>
            <a:ext cx="4175100" cy="305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3500"/>
              </a:spcBef>
              <a:spcAft>
                <a:spcPts val="0"/>
              </a:spcAft>
              <a:buNone/>
            </a:pPr>
            <a:r>
              <a:rPr lang="en" sz="1100">
                <a:solidFill>
                  <a:schemeClr val="accent1"/>
                </a:solidFill>
                <a:latin typeface="Lato"/>
                <a:ea typeface="Lato"/>
                <a:cs typeface="Lato"/>
                <a:sym typeface="Lato"/>
              </a:rPr>
              <a:t>In Java, elements of Map are stored in key/value pairs. Keys are unique values associated with individual Values. A map cannot contain duplicate keys. And, each key is associated with a single value.</a:t>
            </a:r>
            <a:endParaRPr sz="1100">
              <a:solidFill>
                <a:schemeClr val="accent1"/>
              </a:solidFill>
              <a:latin typeface="Lato"/>
              <a:ea typeface="Lato"/>
              <a:cs typeface="Lato"/>
              <a:sym typeface="Lato"/>
            </a:endParaRPr>
          </a:p>
          <a:p>
            <a:pPr indent="0" lvl="0" marL="0" rtl="0" algn="just">
              <a:lnSpc>
                <a:spcPct val="115000"/>
              </a:lnSpc>
              <a:spcBef>
                <a:spcPts val="3500"/>
              </a:spcBef>
              <a:spcAft>
                <a:spcPts val="0"/>
              </a:spcAft>
              <a:buNone/>
            </a:pPr>
            <a:r>
              <a:rPr lang="en" sz="1100">
                <a:solidFill>
                  <a:schemeClr val="accent1"/>
                </a:solidFill>
                <a:latin typeface="Lato"/>
                <a:ea typeface="Lato"/>
                <a:cs typeface="Lato"/>
                <a:sym typeface="Lato"/>
              </a:rPr>
              <a:t>We can access and modify values using the keys associated with them. In the above diagram, we have values: United States, Brazil, and Spain. And we have corresponding keys: us, br, and es. Now, we can access those values using their corresponding keys.</a:t>
            </a:r>
            <a:endParaRPr sz="1100">
              <a:solidFill>
                <a:schemeClr val="accent1"/>
              </a:solidFill>
              <a:latin typeface="Lato"/>
              <a:ea typeface="Lato"/>
              <a:cs typeface="Lato"/>
              <a:sym typeface="Lato"/>
            </a:endParaRPr>
          </a:p>
          <a:p>
            <a:pPr indent="0" lvl="0" marL="0" rtl="0" algn="just">
              <a:lnSpc>
                <a:spcPct val="115000"/>
              </a:lnSpc>
              <a:spcBef>
                <a:spcPts val="3500"/>
              </a:spcBef>
              <a:spcAft>
                <a:spcPts val="0"/>
              </a:spcAft>
              <a:buNone/>
            </a:pPr>
            <a:r>
              <a:t/>
            </a:r>
            <a:endParaRPr sz="1100">
              <a:solidFill>
                <a:schemeClr val="accent1"/>
              </a:solidFill>
              <a:latin typeface="Lato"/>
              <a:ea typeface="Lato"/>
              <a:cs typeface="Lato"/>
              <a:sym typeface="Lato"/>
            </a:endParaRPr>
          </a:p>
          <a:p>
            <a:pPr indent="0" lvl="0" marL="0" rtl="0" algn="just">
              <a:lnSpc>
                <a:spcPct val="115000"/>
              </a:lnSpc>
              <a:spcBef>
                <a:spcPts val="3500"/>
              </a:spcBef>
              <a:spcAft>
                <a:spcPts val="0"/>
              </a:spcAft>
              <a:buNone/>
            </a:pPr>
            <a:r>
              <a:t/>
            </a:r>
            <a:endParaRPr sz="1100">
              <a:solidFill>
                <a:schemeClr val="accent1"/>
              </a:solidFill>
              <a:latin typeface="Lato"/>
              <a:ea typeface="Lato"/>
              <a:cs typeface="Lato"/>
              <a:sym typeface="Lato"/>
            </a:endParaRPr>
          </a:p>
          <a:p>
            <a:pPr indent="0" lvl="0" marL="0" rtl="0" algn="just">
              <a:spcBef>
                <a:spcPts val="3500"/>
              </a:spcBef>
              <a:spcAft>
                <a:spcPts val="0"/>
              </a:spcAft>
              <a:buNone/>
            </a:pPr>
            <a:r>
              <a:t/>
            </a:r>
            <a:endParaRPr sz="1100">
              <a:solidFill>
                <a:schemeClr val="accent1"/>
              </a:solidFill>
              <a:latin typeface="Lato"/>
              <a:ea typeface="Lato"/>
              <a:cs typeface="Lato"/>
              <a:sym typeface="Lato"/>
            </a:endParaRPr>
          </a:p>
        </p:txBody>
      </p:sp>
      <p:pic>
        <p:nvPicPr>
          <p:cNvPr descr="Working of the map interface in Java" id="243" name="Google Shape;243;p38"/>
          <p:cNvPicPr preferRelativeResize="0"/>
          <p:nvPr/>
        </p:nvPicPr>
        <p:blipFill>
          <a:blip r:embed="rId3">
            <a:alphaModFix/>
          </a:blip>
          <a:stretch>
            <a:fillRect/>
          </a:stretch>
        </p:blipFill>
        <p:spPr>
          <a:xfrm>
            <a:off x="5362875" y="1956875"/>
            <a:ext cx="3256725" cy="225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ArrayDeque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ArrayDeque</a:t>
            </a:r>
            <a:endParaRPr/>
          </a:p>
        </p:txBody>
      </p:sp>
      <p:sp>
        <p:nvSpPr>
          <p:cNvPr id="254" name="Google Shape;254;p40"/>
          <p:cNvSpPr txBox="1"/>
          <p:nvPr/>
        </p:nvSpPr>
        <p:spPr>
          <a:xfrm>
            <a:off x="826150" y="1954350"/>
            <a:ext cx="3686700" cy="30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500"/>
              </a:spcBef>
              <a:spcAft>
                <a:spcPts val="0"/>
              </a:spcAft>
              <a:buNone/>
            </a:pPr>
            <a:r>
              <a:rPr lang="en" sz="1300">
                <a:solidFill>
                  <a:schemeClr val="accent1"/>
                </a:solidFill>
                <a:highlight>
                  <a:srgbClr val="FFFFFF"/>
                </a:highlight>
                <a:latin typeface="Lato"/>
                <a:ea typeface="Lato"/>
                <a:cs typeface="Lato"/>
                <a:sym typeface="Lato"/>
              </a:rPr>
              <a:t>An </a:t>
            </a:r>
            <a:r>
              <a:rPr b="1" lang="en" sz="1300">
                <a:solidFill>
                  <a:schemeClr val="accent1"/>
                </a:solidFill>
                <a:highlight>
                  <a:srgbClr val="FFFFFF"/>
                </a:highlight>
                <a:latin typeface="Lato"/>
                <a:ea typeface="Lato"/>
                <a:cs typeface="Lato"/>
                <a:sym typeface="Lato"/>
              </a:rPr>
              <a:t>ArrayDeque</a:t>
            </a:r>
            <a:r>
              <a:rPr lang="en" sz="1300">
                <a:solidFill>
                  <a:schemeClr val="accent1"/>
                </a:solidFill>
                <a:highlight>
                  <a:srgbClr val="FFFFFF"/>
                </a:highlight>
                <a:latin typeface="Lato"/>
                <a:ea typeface="Lato"/>
                <a:cs typeface="Lato"/>
                <a:sym typeface="Lato"/>
              </a:rPr>
              <a:t> (also known as an “Array Double Ended Queue”, pronounced as “ArrayDeck”) is a special kind of a growable array that allows us to add or remove an element from both sides.</a:t>
            </a:r>
            <a:endParaRPr sz="1300">
              <a:solidFill>
                <a:schemeClr val="accent1"/>
              </a:solidFill>
              <a:highlight>
                <a:srgbClr val="FFFFFF"/>
              </a:highlight>
              <a:latin typeface="Lato"/>
              <a:ea typeface="Lato"/>
              <a:cs typeface="Lato"/>
              <a:sym typeface="Lato"/>
            </a:endParaRPr>
          </a:p>
          <a:p>
            <a:pPr indent="0" lvl="0" marL="0" rtl="0" algn="l">
              <a:lnSpc>
                <a:spcPct val="115000"/>
              </a:lnSpc>
              <a:spcBef>
                <a:spcPts val="3500"/>
              </a:spcBef>
              <a:spcAft>
                <a:spcPts val="0"/>
              </a:spcAft>
              <a:buNone/>
            </a:pPr>
            <a:r>
              <a:rPr lang="en" sz="1300">
                <a:solidFill>
                  <a:schemeClr val="accent1"/>
                </a:solidFill>
                <a:highlight>
                  <a:srgbClr val="FFFFFF"/>
                </a:highlight>
                <a:latin typeface="Lato"/>
                <a:ea typeface="Lato"/>
                <a:cs typeface="Lato"/>
                <a:sym typeface="Lato"/>
              </a:rPr>
              <a:t>An ArrayDeque implementation can be used as a </a:t>
            </a:r>
            <a:r>
              <a:rPr b="1" lang="en" sz="1300">
                <a:solidFill>
                  <a:schemeClr val="accent1"/>
                </a:solidFill>
                <a:highlight>
                  <a:srgbClr val="FFFFFF"/>
                </a:highlight>
                <a:latin typeface="Lato"/>
                <a:ea typeface="Lato"/>
                <a:cs typeface="Lato"/>
                <a:sym typeface="Lato"/>
              </a:rPr>
              <a:t>Stack</a:t>
            </a:r>
            <a:r>
              <a:rPr lang="en" sz="1300">
                <a:solidFill>
                  <a:schemeClr val="accent1"/>
                </a:solidFill>
                <a:highlight>
                  <a:srgbClr val="FFFFFF"/>
                </a:highlight>
                <a:latin typeface="Lato"/>
                <a:ea typeface="Lato"/>
                <a:cs typeface="Lato"/>
                <a:sym typeface="Lato"/>
              </a:rPr>
              <a:t> (Last-In-First-Out) or a </a:t>
            </a:r>
            <a:r>
              <a:rPr b="1" lang="en" sz="1300">
                <a:solidFill>
                  <a:schemeClr val="accent1"/>
                </a:solidFill>
                <a:highlight>
                  <a:srgbClr val="FFFFFF"/>
                </a:highlight>
                <a:latin typeface="Lato"/>
                <a:ea typeface="Lato"/>
                <a:cs typeface="Lato"/>
                <a:sym typeface="Lato"/>
              </a:rPr>
              <a:t>Queue </a:t>
            </a:r>
            <a:r>
              <a:rPr lang="en" sz="1300">
                <a:solidFill>
                  <a:schemeClr val="accent1"/>
                </a:solidFill>
                <a:highlight>
                  <a:srgbClr val="FFFFFF"/>
                </a:highlight>
                <a:latin typeface="Lato"/>
                <a:ea typeface="Lato"/>
                <a:cs typeface="Lato"/>
                <a:sym typeface="Lato"/>
              </a:rPr>
              <a:t>(First-In-First-Out).</a:t>
            </a:r>
            <a:endParaRPr sz="1300">
              <a:solidFill>
                <a:schemeClr val="accent1"/>
              </a:solidFill>
              <a:highlight>
                <a:srgbClr val="FFFFFF"/>
              </a:highlight>
              <a:latin typeface="Lato"/>
              <a:ea typeface="Lato"/>
              <a:cs typeface="Lato"/>
              <a:sym typeface="Lato"/>
            </a:endParaRPr>
          </a:p>
          <a:p>
            <a:pPr indent="0" lvl="0" marL="0" rtl="0" algn="l">
              <a:lnSpc>
                <a:spcPct val="115000"/>
              </a:lnSpc>
              <a:spcBef>
                <a:spcPts val="3500"/>
              </a:spcBef>
              <a:spcAft>
                <a:spcPts val="0"/>
              </a:spcAft>
              <a:buNone/>
            </a:pPr>
            <a:r>
              <a:t/>
            </a:r>
            <a:endParaRPr sz="1300">
              <a:solidFill>
                <a:schemeClr val="accent1"/>
              </a:solidFill>
              <a:highlight>
                <a:srgbClr val="FFFFFF"/>
              </a:highlight>
              <a:latin typeface="Lato"/>
              <a:ea typeface="Lato"/>
              <a:cs typeface="Lato"/>
              <a:sym typeface="Lato"/>
            </a:endParaRPr>
          </a:p>
          <a:p>
            <a:pPr indent="0" lvl="0" marL="0" rtl="0" algn="l">
              <a:lnSpc>
                <a:spcPct val="115000"/>
              </a:lnSpc>
              <a:spcBef>
                <a:spcPts val="3500"/>
              </a:spcBef>
              <a:spcAft>
                <a:spcPts val="0"/>
              </a:spcAft>
              <a:buNone/>
            </a:pPr>
            <a:r>
              <a:t/>
            </a:r>
            <a:endParaRPr sz="1300">
              <a:solidFill>
                <a:schemeClr val="accent1"/>
              </a:solidFill>
              <a:highlight>
                <a:srgbClr val="FFFFFF"/>
              </a:highlight>
              <a:latin typeface="Lato"/>
              <a:ea typeface="Lato"/>
              <a:cs typeface="Lato"/>
              <a:sym typeface="Lato"/>
            </a:endParaRPr>
          </a:p>
          <a:p>
            <a:pPr indent="0" lvl="0" marL="0" rtl="0" algn="l">
              <a:lnSpc>
                <a:spcPct val="115000"/>
              </a:lnSpc>
              <a:spcBef>
                <a:spcPts val="3500"/>
              </a:spcBef>
              <a:spcAft>
                <a:spcPts val="3500"/>
              </a:spcAft>
              <a:buNone/>
            </a:pPr>
            <a:r>
              <a:t/>
            </a:r>
            <a:endParaRPr sz="1300">
              <a:solidFill>
                <a:schemeClr val="accent1"/>
              </a:solidFill>
              <a:highlight>
                <a:srgbClr val="FFFFFF"/>
              </a:highlight>
              <a:latin typeface="Lato"/>
              <a:ea typeface="Lato"/>
              <a:cs typeface="Lato"/>
              <a:sym typeface="Lato"/>
            </a:endParaRPr>
          </a:p>
        </p:txBody>
      </p:sp>
      <p:pic>
        <p:nvPicPr>
          <p:cNvPr descr="ArrayDeque in Java implements two interfaces: Queue and Deque" id="255" name="Google Shape;255;p40"/>
          <p:cNvPicPr preferRelativeResize="0"/>
          <p:nvPr/>
        </p:nvPicPr>
        <p:blipFill>
          <a:blip r:embed="rId3">
            <a:alphaModFix/>
          </a:blip>
          <a:stretch>
            <a:fillRect/>
          </a:stretch>
        </p:blipFill>
        <p:spPr>
          <a:xfrm>
            <a:off x="4661025" y="2345200"/>
            <a:ext cx="4401624" cy="1398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Deque</a:t>
            </a:r>
            <a:endParaRPr/>
          </a:p>
        </p:txBody>
      </p:sp>
      <p:sp>
        <p:nvSpPr>
          <p:cNvPr id="261" name="Google Shape;261;p41"/>
          <p:cNvSpPr txBox="1"/>
          <p:nvPr/>
        </p:nvSpPr>
        <p:spPr>
          <a:xfrm>
            <a:off x="826150" y="1954350"/>
            <a:ext cx="3091500" cy="30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500"/>
              </a:spcBef>
              <a:spcAft>
                <a:spcPts val="0"/>
              </a:spcAft>
              <a:buNone/>
            </a:pPr>
            <a:r>
              <a:rPr lang="en" sz="1300">
                <a:solidFill>
                  <a:schemeClr val="accent1"/>
                </a:solidFill>
                <a:highlight>
                  <a:srgbClr val="FFFFFF"/>
                </a:highlight>
                <a:latin typeface="Lato"/>
                <a:ea typeface="Lato"/>
                <a:cs typeface="Lato"/>
                <a:sym typeface="Lato"/>
              </a:rPr>
              <a:t>In a regular queue, elements are added from the rear and removed from the front. However, in a deque, we can insert and remove elements from both front and rear.</a:t>
            </a:r>
            <a:endParaRPr sz="1300">
              <a:solidFill>
                <a:schemeClr val="accent1"/>
              </a:solidFill>
              <a:highlight>
                <a:srgbClr val="FFFFFF"/>
              </a:highlight>
              <a:latin typeface="Lato"/>
              <a:ea typeface="Lato"/>
              <a:cs typeface="Lato"/>
              <a:sym typeface="Lato"/>
            </a:endParaRPr>
          </a:p>
          <a:p>
            <a:pPr indent="0" lvl="0" marL="0" rtl="0" algn="l">
              <a:lnSpc>
                <a:spcPct val="115000"/>
              </a:lnSpc>
              <a:spcBef>
                <a:spcPts val="3500"/>
              </a:spcBef>
              <a:spcAft>
                <a:spcPts val="0"/>
              </a:spcAft>
              <a:buNone/>
            </a:pPr>
            <a:r>
              <a:t/>
            </a:r>
            <a:endParaRPr sz="1300">
              <a:solidFill>
                <a:schemeClr val="accent1"/>
              </a:solidFill>
              <a:highlight>
                <a:srgbClr val="FFFFFF"/>
              </a:highlight>
              <a:latin typeface="Lato"/>
              <a:ea typeface="Lato"/>
              <a:cs typeface="Lato"/>
              <a:sym typeface="Lato"/>
            </a:endParaRPr>
          </a:p>
          <a:p>
            <a:pPr indent="0" lvl="0" marL="0" rtl="0" algn="l">
              <a:lnSpc>
                <a:spcPct val="115000"/>
              </a:lnSpc>
              <a:spcBef>
                <a:spcPts val="3500"/>
              </a:spcBef>
              <a:spcAft>
                <a:spcPts val="0"/>
              </a:spcAft>
              <a:buNone/>
            </a:pPr>
            <a:r>
              <a:t/>
            </a:r>
            <a:endParaRPr sz="1300">
              <a:solidFill>
                <a:schemeClr val="accent1"/>
              </a:solidFill>
              <a:highlight>
                <a:srgbClr val="FFFFFF"/>
              </a:highlight>
              <a:latin typeface="Lato"/>
              <a:ea typeface="Lato"/>
              <a:cs typeface="Lato"/>
              <a:sym typeface="Lato"/>
            </a:endParaRPr>
          </a:p>
          <a:p>
            <a:pPr indent="0" lvl="0" marL="0" rtl="0" algn="l">
              <a:lnSpc>
                <a:spcPct val="115000"/>
              </a:lnSpc>
              <a:spcBef>
                <a:spcPts val="3500"/>
              </a:spcBef>
              <a:spcAft>
                <a:spcPts val="3500"/>
              </a:spcAft>
              <a:buNone/>
            </a:pPr>
            <a:r>
              <a:t/>
            </a:r>
            <a:endParaRPr sz="1300">
              <a:solidFill>
                <a:schemeClr val="accent1"/>
              </a:solidFill>
              <a:highlight>
                <a:srgbClr val="FFFFFF"/>
              </a:highlight>
              <a:latin typeface="Lato"/>
              <a:ea typeface="Lato"/>
              <a:cs typeface="Lato"/>
              <a:sym typeface="Lato"/>
            </a:endParaRPr>
          </a:p>
        </p:txBody>
      </p:sp>
      <p:pic>
        <p:nvPicPr>
          <p:cNvPr descr="Working of deque (double-ended queue) data structure" id="262" name="Google Shape;262;p41"/>
          <p:cNvPicPr preferRelativeResize="0"/>
          <p:nvPr/>
        </p:nvPicPr>
        <p:blipFill>
          <a:blip r:embed="rId3">
            <a:alphaModFix/>
          </a:blip>
          <a:stretch>
            <a:fillRect/>
          </a:stretch>
        </p:blipFill>
        <p:spPr>
          <a:xfrm>
            <a:off x="4374275" y="2327450"/>
            <a:ext cx="4609800" cy="106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Collection Framework</a:t>
            </a:r>
            <a:endParaRPr/>
          </a:p>
        </p:txBody>
      </p:sp>
      <p:sp>
        <p:nvSpPr>
          <p:cNvPr id="98" name="Google Shape;98;p15"/>
          <p:cNvSpPr txBox="1"/>
          <p:nvPr/>
        </p:nvSpPr>
        <p:spPr>
          <a:xfrm>
            <a:off x="725400" y="2007650"/>
            <a:ext cx="7693200" cy="2816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accent1"/>
              </a:buClr>
              <a:buSzPts val="1400"/>
              <a:buFont typeface="Lato"/>
              <a:buAutoNum type="arabicPeriod"/>
            </a:pPr>
            <a:r>
              <a:rPr lang="en">
                <a:solidFill>
                  <a:schemeClr val="accent1"/>
                </a:solidFill>
                <a:latin typeface="Lato"/>
                <a:ea typeface="Lato"/>
                <a:cs typeface="Lato"/>
                <a:sym typeface="Lato"/>
              </a:rPr>
              <a:t>Introduction to collection interfaces</a:t>
            </a:r>
            <a:endParaRPr>
              <a:solidFill>
                <a:schemeClr val="accent1"/>
              </a:solidFill>
              <a:latin typeface="Lato"/>
              <a:ea typeface="Lato"/>
              <a:cs typeface="Lato"/>
              <a:sym typeface="Lato"/>
            </a:endParaRPr>
          </a:p>
          <a:p>
            <a:pPr indent="-317500" lvl="0" marL="457200" rtl="0" algn="l">
              <a:lnSpc>
                <a:spcPct val="150000"/>
              </a:lnSpc>
              <a:spcBef>
                <a:spcPts val="0"/>
              </a:spcBef>
              <a:spcAft>
                <a:spcPts val="0"/>
              </a:spcAft>
              <a:buClr>
                <a:schemeClr val="accent1"/>
              </a:buClr>
              <a:buSzPts val="1400"/>
              <a:buFont typeface="Lato"/>
              <a:buAutoNum type="arabicPeriod"/>
            </a:pPr>
            <a:r>
              <a:rPr lang="en">
                <a:solidFill>
                  <a:schemeClr val="accent1"/>
                </a:solidFill>
                <a:latin typeface="Lato"/>
                <a:ea typeface="Lato"/>
                <a:cs typeface="Lato"/>
                <a:sym typeface="Lato"/>
              </a:rPr>
              <a:t>List </a:t>
            </a:r>
            <a:endParaRPr>
              <a:solidFill>
                <a:schemeClr val="accent1"/>
              </a:solidFill>
              <a:latin typeface="Lato"/>
              <a:ea typeface="Lato"/>
              <a:cs typeface="Lato"/>
              <a:sym typeface="Lato"/>
            </a:endParaRPr>
          </a:p>
          <a:p>
            <a:pPr indent="-317500" lvl="0" marL="457200" rtl="0" algn="l">
              <a:lnSpc>
                <a:spcPct val="150000"/>
              </a:lnSpc>
              <a:spcBef>
                <a:spcPts val="0"/>
              </a:spcBef>
              <a:spcAft>
                <a:spcPts val="0"/>
              </a:spcAft>
              <a:buClr>
                <a:schemeClr val="accent1"/>
              </a:buClr>
              <a:buSzPts val="1400"/>
              <a:buFont typeface="Lato"/>
              <a:buAutoNum type="arabicPeriod"/>
            </a:pPr>
            <a:r>
              <a:rPr lang="en">
                <a:solidFill>
                  <a:schemeClr val="accent1"/>
                </a:solidFill>
                <a:latin typeface="Lato"/>
                <a:ea typeface="Lato"/>
                <a:cs typeface="Lato"/>
                <a:sym typeface="Lato"/>
              </a:rPr>
              <a:t>Set</a:t>
            </a:r>
            <a:endParaRPr>
              <a:solidFill>
                <a:schemeClr val="accent1"/>
              </a:solidFill>
              <a:latin typeface="Lato"/>
              <a:ea typeface="Lato"/>
              <a:cs typeface="Lato"/>
              <a:sym typeface="Lato"/>
            </a:endParaRPr>
          </a:p>
          <a:p>
            <a:pPr indent="-317500" lvl="0" marL="457200" rtl="0" algn="l">
              <a:lnSpc>
                <a:spcPct val="150000"/>
              </a:lnSpc>
              <a:spcBef>
                <a:spcPts val="0"/>
              </a:spcBef>
              <a:spcAft>
                <a:spcPts val="0"/>
              </a:spcAft>
              <a:buClr>
                <a:schemeClr val="accent1"/>
              </a:buClr>
              <a:buSzPts val="1400"/>
              <a:buFont typeface="Lato"/>
              <a:buAutoNum type="arabicPeriod"/>
            </a:pPr>
            <a:r>
              <a:rPr lang="en">
                <a:solidFill>
                  <a:schemeClr val="accent1"/>
                </a:solidFill>
                <a:latin typeface="Lato"/>
                <a:ea typeface="Lato"/>
                <a:cs typeface="Lato"/>
                <a:sym typeface="Lato"/>
              </a:rPr>
              <a:t>Queue</a:t>
            </a:r>
            <a:endParaRPr>
              <a:solidFill>
                <a:schemeClr val="accent1"/>
              </a:solidFill>
              <a:latin typeface="Lato"/>
              <a:ea typeface="Lato"/>
              <a:cs typeface="Lato"/>
              <a:sym typeface="Lato"/>
            </a:endParaRPr>
          </a:p>
          <a:p>
            <a:pPr indent="-317500" lvl="0" marL="457200" rtl="0" algn="l">
              <a:lnSpc>
                <a:spcPct val="150000"/>
              </a:lnSpc>
              <a:spcBef>
                <a:spcPts val="0"/>
              </a:spcBef>
              <a:spcAft>
                <a:spcPts val="0"/>
              </a:spcAft>
              <a:buClr>
                <a:schemeClr val="accent1"/>
              </a:buClr>
              <a:buSzPts val="1400"/>
              <a:buFont typeface="Lato"/>
              <a:buAutoNum type="arabicPeriod"/>
            </a:pPr>
            <a:r>
              <a:rPr lang="en">
                <a:solidFill>
                  <a:schemeClr val="accent1"/>
                </a:solidFill>
                <a:latin typeface="Lato"/>
                <a:ea typeface="Lato"/>
                <a:cs typeface="Lato"/>
                <a:sym typeface="Lato"/>
              </a:rPr>
              <a:t>Map</a:t>
            </a:r>
            <a:endParaRPr>
              <a:solidFill>
                <a:schemeClr val="accent1"/>
              </a:solidFill>
              <a:latin typeface="Lato"/>
              <a:ea typeface="Lato"/>
              <a:cs typeface="Lato"/>
              <a:sym typeface="Lato"/>
            </a:endParaRPr>
          </a:p>
          <a:p>
            <a:pPr indent="-317500" lvl="0" marL="457200" rtl="0" algn="l">
              <a:lnSpc>
                <a:spcPct val="150000"/>
              </a:lnSpc>
              <a:spcBef>
                <a:spcPts val="0"/>
              </a:spcBef>
              <a:spcAft>
                <a:spcPts val="0"/>
              </a:spcAft>
              <a:buClr>
                <a:schemeClr val="accent1"/>
              </a:buClr>
              <a:buSzPts val="1400"/>
              <a:buFont typeface="Lato"/>
              <a:buAutoNum type="arabicPeriod"/>
            </a:pPr>
            <a:r>
              <a:rPr lang="en">
                <a:solidFill>
                  <a:schemeClr val="accent1"/>
                </a:solidFill>
                <a:latin typeface="Lato"/>
                <a:ea typeface="Lato"/>
                <a:cs typeface="Lato"/>
                <a:sym typeface="Lato"/>
              </a:rPr>
              <a:t>Natural Ordering and Sorting</a:t>
            </a:r>
            <a:endParaRPr>
              <a:solidFill>
                <a:schemeClr val="accent1"/>
              </a:solidFill>
              <a:latin typeface="Lato"/>
              <a:ea typeface="Lato"/>
              <a:cs typeface="Lato"/>
              <a:sym typeface="Lato"/>
            </a:endParaRPr>
          </a:p>
          <a:p>
            <a:pPr indent="-317500" lvl="0" marL="457200" rtl="0" algn="l">
              <a:lnSpc>
                <a:spcPct val="150000"/>
              </a:lnSpc>
              <a:spcBef>
                <a:spcPts val="0"/>
              </a:spcBef>
              <a:spcAft>
                <a:spcPts val="0"/>
              </a:spcAft>
              <a:buClr>
                <a:schemeClr val="accent1"/>
              </a:buClr>
              <a:buSzPts val="1400"/>
              <a:buFont typeface="Lato"/>
              <a:buAutoNum type="arabicPeriod"/>
            </a:pPr>
            <a:r>
              <a:rPr lang="en">
                <a:solidFill>
                  <a:schemeClr val="accent1"/>
                </a:solidFill>
                <a:latin typeface="Lato"/>
                <a:ea typeface="Lato"/>
                <a:cs typeface="Lato"/>
                <a:sym typeface="Lato"/>
              </a:rPr>
              <a:t>Comparators</a:t>
            </a:r>
            <a:endParaRPr>
              <a:solidFill>
                <a:schemeClr val="accen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graphicFrame>
        <p:nvGraphicFramePr>
          <p:cNvPr id="267" name="Google Shape;267;p42"/>
          <p:cNvGraphicFramePr/>
          <p:nvPr/>
        </p:nvGraphicFramePr>
        <p:xfrm>
          <a:off x="1466588" y="1566275"/>
          <a:ext cx="3000000" cy="3000000"/>
        </p:xfrm>
        <a:graphic>
          <a:graphicData uri="http://schemas.openxmlformats.org/drawingml/2006/table">
            <a:tbl>
              <a:tblPr>
                <a:solidFill>
                  <a:srgbClr val="FFFFFF"/>
                </a:solidFill>
                <a:tableStyleId>{9092368F-790D-498E-958E-F04DB58A1EF1}</a:tableStyleId>
              </a:tblPr>
              <a:tblGrid>
                <a:gridCol w="2088575"/>
                <a:gridCol w="1661800"/>
                <a:gridCol w="2460450"/>
              </a:tblGrid>
              <a:tr h="600875">
                <a:tc>
                  <a:txBody>
                    <a:bodyPr/>
                    <a:lstStyle/>
                    <a:p>
                      <a:pPr indent="0" lvl="0" marL="0" rtl="0" algn="l">
                        <a:spcBef>
                          <a:spcPts val="0"/>
                        </a:spcBef>
                        <a:spcAft>
                          <a:spcPts val="0"/>
                        </a:spcAft>
                        <a:buNone/>
                      </a:pPr>
                      <a:r>
                        <a:rPr b="1" lang="en" sz="1300">
                          <a:solidFill>
                            <a:schemeClr val="accent1"/>
                          </a:solidFill>
                          <a:highlight>
                            <a:srgbClr val="FFFFFF"/>
                          </a:highlight>
                          <a:latin typeface="Lato"/>
                          <a:ea typeface="Lato"/>
                          <a:cs typeface="Lato"/>
                          <a:sym typeface="Lato"/>
                        </a:rPr>
                        <a:t>Operation</a:t>
                      </a:r>
                      <a:endParaRPr b="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chemeClr val="accent1"/>
                          </a:solidFill>
                          <a:highlight>
                            <a:srgbClr val="FFFFFF"/>
                          </a:highlight>
                          <a:latin typeface="Lato"/>
                          <a:ea typeface="Lato"/>
                          <a:cs typeface="Lato"/>
                          <a:sym typeface="Lato"/>
                        </a:rPr>
                        <a:t>Method</a:t>
                      </a:r>
                      <a:endParaRPr b="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chemeClr val="accent1"/>
                          </a:solidFill>
                          <a:highlight>
                            <a:srgbClr val="FFFFFF"/>
                          </a:highlight>
                          <a:latin typeface="Lato"/>
                          <a:ea typeface="Lato"/>
                          <a:cs typeface="Lato"/>
                          <a:sym typeface="Lato"/>
                        </a:rPr>
                        <a:t>Method throwing Exception</a:t>
                      </a:r>
                      <a:endParaRPr b="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59675">
                <a:tc>
                  <a:txBody>
                    <a:bodyPr/>
                    <a:lstStyle/>
                    <a:p>
                      <a:pPr indent="0" lvl="0" marL="0" rtl="0" algn="l">
                        <a:spcBef>
                          <a:spcPts val="0"/>
                        </a:spcBef>
                        <a:spcAft>
                          <a:spcPts val="0"/>
                        </a:spcAft>
                        <a:buNone/>
                      </a:pPr>
                      <a:r>
                        <a:rPr lang="en" sz="1300">
                          <a:solidFill>
                            <a:schemeClr val="accent1"/>
                          </a:solidFill>
                          <a:highlight>
                            <a:srgbClr val="FFFFFF"/>
                          </a:highlight>
                          <a:latin typeface="Lato"/>
                          <a:ea typeface="Lato"/>
                          <a:cs typeface="Lato"/>
                          <a:sym typeface="Lato"/>
                        </a:rPr>
                        <a:t>Insertion from Head</a:t>
                      </a:r>
                      <a:endParaRPr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 sz="1300">
                          <a:solidFill>
                            <a:schemeClr val="accent1"/>
                          </a:solidFill>
                          <a:highlight>
                            <a:srgbClr val="FFFFFF"/>
                          </a:highlight>
                          <a:latin typeface="Lato"/>
                          <a:ea typeface="Lato"/>
                          <a:cs typeface="Lato"/>
                          <a:sym typeface="Lato"/>
                        </a:rPr>
                        <a:t>offerFirst(e)</a:t>
                      </a:r>
                      <a:endParaRPr i="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 sz="1300">
                          <a:solidFill>
                            <a:schemeClr val="accent1"/>
                          </a:solidFill>
                          <a:highlight>
                            <a:srgbClr val="FFFFFF"/>
                          </a:highlight>
                          <a:latin typeface="Lato"/>
                          <a:ea typeface="Lato"/>
                          <a:cs typeface="Lato"/>
                          <a:sym typeface="Lato"/>
                        </a:rPr>
                        <a:t>addFirst(e)</a:t>
                      </a:r>
                      <a:endParaRPr i="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59675">
                <a:tc>
                  <a:txBody>
                    <a:bodyPr/>
                    <a:lstStyle/>
                    <a:p>
                      <a:pPr indent="0" lvl="0" marL="0" rtl="0" algn="l">
                        <a:spcBef>
                          <a:spcPts val="0"/>
                        </a:spcBef>
                        <a:spcAft>
                          <a:spcPts val="0"/>
                        </a:spcAft>
                        <a:buNone/>
                      </a:pPr>
                      <a:r>
                        <a:rPr lang="en" sz="1300">
                          <a:solidFill>
                            <a:schemeClr val="accent1"/>
                          </a:solidFill>
                          <a:highlight>
                            <a:srgbClr val="FFFFFF"/>
                          </a:highlight>
                          <a:latin typeface="Lato"/>
                          <a:ea typeface="Lato"/>
                          <a:cs typeface="Lato"/>
                          <a:sym typeface="Lato"/>
                        </a:rPr>
                        <a:t>Removal from Head</a:t>
                      </a:r>
                      <a:endParaRPr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 sz="1300">
                          <a:solidFill>
                            <a:schemeClr val="accent1"/>
                          </a:solidFill>
                          <a:highlight>
                            <a:srgbClr val="FFFFFF"/>
                          </a:highlight>
                          <a:latin typeface="Lato"/>
                          <a:ea typeface="Lato"/>
                          <a:cs typeface="Lato"/>
                          <a:sym typeface="Lato"/>
                        </a:rPr>
                        <a:t>pollFirst()</a:t>
                      </a:r>
                      <a:endParaRPr i="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 sz="1300">
                          <a:solidFill>
                            <a:schemeClr val="accent1"/>
                          </a:solidFill>
                          <a:highlight>
                            <a:srgbClr val="FFFFFF"/>
                          </a:highlight>
                          <a:latin typeface="Lato"/>
                          <a:ea typeface="Lato"/>
                          <a:cs typeface="Lato"/>
                          <a:sym typeface="Lato"/>
                        </a:rPr>
                        <a:t>removeFirst()</a:t>
                      </a:r>
                      <a:endParaRPr i="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59675">
                <a:tc>
                  <a:txBody>
                    <a:bodyPr/>
                    <a:lstStyle/>
                    <a:p>
                      <a:pPr indent="0" lvl="0" marL="0" rtl="0" algn="l">
                        <a:spcBef>
                          <a:spcPts val="0"/>
                        </a:spcBef>
                        <a:spcAft>
                          <a:spcPts val="0"/>
                        </a:spcAft>
                        <a:buNone/>
                      </a:pPr>
                      <a:r>
                        <a:rPr lang="en" sz="1300">
                          <a:solidFill>
                            <a:schemeClr val="accent1"/>
                          </a:solidFill>
                          <a:highlight>
                            <a:srgbClr val="FFFFFF"/>
                          </a:highlight>
                          <a:latin typeface="Lato"/>
                          <a:ea typeface="Lato"/>
                          <a:cs typeface="Lato"/>
                          <a:sym typeface="Lato"/>
                        </a:rPr>
                        <a:t>Retrieval from Head</a:t>
                      </a:r>
                      <a:endParaRPr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 sz="1300">
                          <a:solidFill>
                            <a:schemeClr val="accent1"/>
                          </a:solidFill>
                          <a:highlight>
                            <a:srgbClr val="FFFFFF"/>
                          </a:highlight>
                          <a:latin typeface="Lato"/>
                          <a:ea typeface="Lato"/>
                          <a:cs typeface="Lato"/>
                          <a:sym typeface="Lato"/>
                        </a:rPr>
                        <a:t>peekFirst()</a:t>
                      </a:r>
                      <a:endParaRPr i="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 sz="1300">
                          <a:solidFill>
                            <a:schemeClr val="accent1"/>
                          </a:solidFill>
                          <a:highlight>
                            <a:srgbClr val="FFFFFF"/>
                          </a:highlight>
                          <a:latin typeface="Lato"/>
                          <a:ea typeface="Lato"/>
                          <a:cs typeface="Lato"/>
                          <a:sym typeface="Lato"/>
                        </a:rPr>
                        <a:t>getFirst()</a:t>
                      </a:r>
                      <a:endParaRPr i="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59675">
                <a:tc>
                  <a:txBody>
                    <a:bodyPr/>
                    <a:lstStyle/>
                    <a:p>
                      <a:pPr indent="0" lvl="0" marL="0" rtl="0" algn="l">
                        <a:spcBef>
                          <a:spcPts val="0"/>
                        </a:spcBef>
                        <a:spcAft>
                          <a:spcPts val="0"/>
                        </a:spcAft>
                        <a:buNone/>
                      </a:pPr>
                      <a:r>
                        <a:rPr lang="en" sz="1300">
                          <a:solidFill>
                            <a:schemeClr val="accent1"/>
                          </a:solidFill>
                          <a:highlight>
                            <a:srgbClr val="FFFFFF"/>
                          </a:highlight>
                          <a:latin typeface="Lato"/>
                          <a:ea typeface="Lato"/>
                          <a:cs typeface="Lato"/>
                          <a:sym typeface="Lato"/>
                        </a:rPr>
                        <a:t>Insertion from Tail</a:t>
                      </a:r>
                      <a:endParaRPr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 sz="1300">
                          <a:solidFill>
                            <a:schemeClr val="accent1"/>
                          </a:solidFill>
                          <a:highlight>
                            <a:srgbClr val="FFFFFF"/>
                          </a:highlight>
                          <a:latin typeface="Lato"/>
                          <a:ea typeface="Lato"/>
                          <a:cs typeface="Lato"/>
                          <a:sym typeface="Lato"/>
                        </a:rPr>
                        <a:t>offerLast(e)</a:t>
                      </a:r>
                      <a:endParaRPr i="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 sz="1300">
                          <a:solidFill>
                            <a:schemeClr val="accent1"/>
                          </a:solidFill>
                          <a:highlight>
                            <a:srgbClr val="FFFFFF"/>
                          </a:highlight>
                          <a:latin typeface="Lato"/>
                          <a:ea typeface="Lato"/>
                          <a:cs typeface="Lato"/>
                          <a:sym typeface="Lato"/>
                        </a:rPr>
                        <a:t>addLast(e)</a:t>
                      </a:r>
                      <a:endParaRPr i="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59675">
                <a:tc>
                  <a:txBody>
                    <a:bodyPr/>
                    <a:lstStyle/>
                    <a:p>
                      <a:pPr indent="0" lvl="0" marL="0" rtl="0" algn="l">
                        <a:spcBef>
                          <a:spcPts val="0"/>
                        </a:spcBef>
                        <a:spcAft>
                          <a:spcPts val="0"/>
                        </a:spcAft>
                        <a:buNone/>
                      </a:pPr>
                      <a:r>
                        <a:rPr lang="en" sz="1300">
                          <a:solidFill>
                            <a:schemeClr val="accent1"/>
                          </a:solidFill>
                          <a:highlight>
                            <a:srgbClr val="FFFFFF"/>
                          </a:highlight>
                          <a:latin typeface="Lato"/>
                          <a:ea typeface="Lato"/>
                          <a:cs typeface="Lato"/>
                          <a:sym typeface="Lato"/>
                        </a:rPr>
                        <a:t>Removal from Tail</a:t>
                      </a:r>
                      <a:endParaRPr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 sz="1300">
                          <a:solidFill>
                            <a:schemeClr val="accent1"/>
                          </a:solidFill>
                          <a:highlight>
                            <a:srgbClr val="FFFFFF"/>
                          </a:highlight>
                          <a:latin typeface="Lato"/>
                          <a:ea typeface="Lato"/>
                          <a:cs typeface="Lato"/>
                          <a:sym typeface="Lato"/>
                        </a:rPr>
                        <a:t>pollLast()</a:t>
                      </a:r>
                      <a:endParaRPr i="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 sz="1300">
                          <a:solidFill>
                            <a:schemeClr val="accent1"/>
                          </a:solidFill>
                          <a:highlight>
                            <a:srgbClr val="FFFFFF"/>
                          </a:highlight>
                          <a:latin typeface="Lato"/>
                          <a:ea typeface="Lato"/>
                          <a:cs typeface="Lato"/>
                          <a:sym typeface="Lato"/>
                        </a:rPr>
                        <a:t>removeLast()</a:t>
                      </a:r>
                      <a:endParaRPr i="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59675">
                <a:tc>
                  <a:txBody>
                    <a:bodyPr/>
                    <a:lstStyle/>
                    <a:p>
                      <a:pPr indent="0" lvl="0" marL="0" rtl="0" algn="l">
                        <a:spcBef>
                          <a:spcPts val="0"/>
                        </a:spcBef>
                        <a:spcAft>
                          <a:spcPts val="0"/>
                        </a:spcAft>
                        <a:buNone/>
                      </a:pPr>
                      <a:r>
                        <a:rPr lang="en" sz="1300">
                          <a:solidFill>
                            <a:schemeClr val="accent1"/>
                          </a:solidFill>
                          <a:highlight>
                            <a:srgbClr val="FFFFFF"/>
                          </a:highlight>
                          <a:latin typeface="Lato"/>
                          <a:ea typeface="Lato"/>
                          <a:cs typeface="Lato"/>
                          <a:sym typeface="Lato"/>
                        </a:rPr>
                        <a:t>Retrieval from Tail</a:t>
                      </a:r>
                      <a:endParaRPr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 sz="1300">
                          <a:solidFill>
                            <a:schemeClr val="accent1"/>
                          </a:solidFill>
                          <a:highlight>
                            <a:srgbClr val="FFFFFF"/>
                          </a:highlight>
                          <a:latin typeface="Lato"/>
                          <a:ea typeface="Lato"/>
                          <a:cs typeface="Lato"/>
                          <a:sym typeface="Lato"/>
                        </a:rPr>
                        <a:t>peekLast()</a:t>
                      </a:r>
                      <a:endParaRPr i="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 sz="1300">
                          <a:solidFill>
                            <a:schemeClr val="accent1"/>
                          </a:solidFill>
                          <a:highlight>
                            <a:srgbClr val="FFFFFF"/>
                          </a:highlight>
                          <a:latin typeface="Lato"/>
                          <a:ea typeface="Lato"/>
                          <a:cs typeface="Lato"/>
                          <a:sym typeface="Lato"/>
                        </a:rPr>
                        <a:t>getLast()</a:t>
                      </a:r>
                      <a:endParaRPr i="1" sz="1300">
                        <a:solidFill>
                          <a:schemeClr val="accent1"/>
                        </a:solidFill>
                        <a:highlight>
                          <a:srgbClr val="FFFFFF"/>
                        </a:highlight>
                        <a:latin typeface="Lato"/>
                        <a:ea typeface="Lato"/>
                        <a:cs typeface="Lato"/>
                        <a:sym typeface="Lato"/>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ArrayDeque as a Stack</a:t>
            </a:r>
            <a:endParaRPr/>
          </a:p>
        </p:txBody>
      </p:sp>
      <p:sp>
        <p:nvSpPr>
          <p:cNvPr id="273" name="Google Shape;273;p43"/>
          <p:cNvSpPr txBox="1"/>
          <p:nvPr/>
        </p:nvSpPr>
        <p:spPr>
          <a:xfrm>
            <a:off x="749950" y="1497150"/>
            <a:ext cx="7591800" cy="305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3500"/>
              </a:spcBef>
              <a:spcAft>
                <a:spcPts val="0"/>
              </a:spcAft>
              <a:buNone/>
            </a:pPr>
            <a:r>
              <a:rPr lang="en" sz="1300">
                <a:solidFill>
                  <a:schemeClr val="accent1"/>
                </a:solidFill>
                <a:highlight>
                  <a:srgbClr val="FFFFFF"/>
                </a:highlight>
                <a:latin typeface="Lato"/>
                <a:ea typeface="Lato"/>
                <a:cs typeface="Lato"/>
                <a:sym typeface="Lato"/>
              </a:rPr>
              <a:t>To implement a LIFO (Last-In-First-Out) stacks in Java, it is recommended to use a deque over the Stack </a:t>
            </a:r>
            <a:r>
              <a:rPr lang="en" sz="1300">
                <a:solidFill>
                  <a:schemeClr val="accent1"/>
                </a:solidFill>
                <a:highlight>
                  <a:srgbClr val="FFFFFF"/>
                </a:highlight>
                <a:latin typeface="Lato"/>
                <a:ea typeface="Lato"/>
                <a:cs typeface="Lato"/>
                <a:sym typeface="Lato"/>
              </a:rPr>
              <a:t>class. The ArrayDeque class is likely to be faster than the Stack class. </a:t>
            </a:r>
            <a:r>
              <a:rPr lang="en" sz="1300">
                <a:solidFill>
                  <a:schemeClr val="accent1"/>
                </a:solidFill>
                <a:highlight>
                  <a:srgbClr val="FFFFFF"/>
                </a:highlight>
                <a:latin typeface="Lato"/>
                <a:ea typeface="Lato"/>
                <a:cs typeface="Lato"/>
                <a:sym typeface="Lato"/>
              </a:rPr>
              <a:t>ArrayDeque provides the following methods that can be used for implementing a stack.</a:t>
            </a:r>
            <a:endParaRPr sz="1300">
              <a:solidFill>
                <a:schemeClr val="accent1"/>
              </a:solidFill>
              <a:highlight>
                <a:srgbClr val="FFFFFF"/>
              </a:highlight>
              <a:latin typeface="Lato"/>
              <a:ea typeface="Lato"/>
              <a:cs typeface="Lato"/>
              <a:sym typeface="Lato"/>
            </a:endParaRPr>
          </a:p>
          <a:p>
            <a:pPr indent="0" lvl="0" marL="0" rtl="0" algn="just">
              <a:lnSpc>
                <a:spcPct val="115000"/>
              </a:lnSpc>
              <a:spcBef>
                <a:spcPts val="3500"/>
              </a:spcBef>
              <a:spcAft>
                <a:spcPts val="0"/>
              </a:spcAft>
              <a:buNone/>
            </a:pPr>
            <a:r>
              <a:rPr b="1" lang="en" sz="1300">
                <a:solidFill>
                  <a:schemeClr val="accent1"/>
                </a:solidFill>
                <a:highlight>
                  <a:srgbClr val="FFFFFF"/>
                </a:highlight>
                <a:latin typeface="Lato"/>
                <a:ea typeface="Lato"/>
                <a:cs typeface="Lato"/>
                <a:sym typeface="Lato"/>
              </a:rPr>
              <a:t>push</a:t>
            </a:r>
            <a:r>
              <a:rPr lang="en" sz="1300">
                <a:solidFill>
                  <a:schemeClr val="accent1"/>
                </a:solidFill>
                <a:highlight>
                  <a:srgbClr val="FFFFFF"/>
                </a:highlight>
                <a:latin typeface="Lato"/>
                <a:ea typeface="Lato"/>
                <a:cs typeface="Lato"/>
                <a:sym typeface="Lato"/>
              </a:rPr>
              <a:t>() - adds an element to the top of the stack</a:t>
            </a:r>
            <a:endParaRPr sz="1300">
              <a:solidFill>
                <a:schemeClr val="accent1"/>
              </a:solidFill>
              <a:highlight>
                <a:srgbClr val="FFFFFF"/>
              </a:highlight>
              <a:latin typeface="Lato"/>
              <a:ea typeface="Lato"/>
              <a:cs typeface="Lato"/>
              <a:sym typeface="Lato"/>
            </a:endParaRPr>
          </a:p>
          <a:p>
            <a:pPr indent="0" lvl="0" marL="0" rtl="0" algn="just">
              <a:lnSpc>
                <a:spcPct val="115000"/>
              </a:lnSpc>
              <a:spcBef>
                <a:spcPts val="3500"/>
              </a:spcBef>
              <a:spcAft>
                <a:spcPts val="0"/>
              </a:spcAft>
              <a:buNone/>
            </a:pPr>
            <a:r>
              <a:rPr b="1" lang="en" sz="1300">
                <a:solidFill>
                  <a:schemeClr val="accent1"/>
                </a:solidFill>
                <a:highlight>
                  <a:srgbClr val="FFFFFF"/>
                </a:highlight>
                <a:latin typeface="Lato"/>
                <a:ea typeface="Lato"/>
                <a:cs typeface="Lato"/>
                <a:sym typeface="Lato"/>
              </a:rPr>
              <a:t>peek</a:t>
            </a:r>
            <a:r>
              <a:rPr lang="en" sz="1300">
                <a:solidFill>
                  <a:schemeClr val="accent1"/>
                </a:solidFill>
                <a:highlight>
                  <a:srgbClr val="FFFFFF"/>
                </a:highlight>
                <a:latin typeface="Lato"/>
                <a:ea typeface="Lato"/>
                <a:cs typeface="Lato"/>
                <a:sym typeface="Lato"/>
              </a:rPr>
              <a:t>() - returns an element from the top of the stack</a:t>
            </a:r>
            <a:endParaRPr sz="1300">
              <a:solidFill>
                <a:schemeClr val="accent1"/>
              </a:solidFill>
              <a:highlight>
                <a:srgbClr val="FFFFFF"/>
              </a:highlight>
              <a:latin typeface="Lato"/>
              <a:ea typeface="Lato"/>
              <a:cs typeface="Lato"/>
              <a:sym typeface="Lato"/>
            </a:endParaRPr>
          </a:p>
          <a:p>
            <a:pPr indent="0" lvl="0" marL="0" rtl="0" algn="just">
              <a:lnSpc>
                <a:spcPct val="115000"/>
              </a:lnSpc>
              <a:spcBef>
                <a:spcPts val="3500"/>
              </a:spcBef>
              <a:spcAft>
                <a:spcPts val="0"/>
              </a:spcAft>
              <a:buNone/>
            </a:pPr>
            <a:r>
              <a:rPr b="1" lang="en" sz="1300">
                <a:solidFill>
                  <a:schemeClr val="accent1"/>
                </a:solidFill>
                <a:highlight>
                  <a:srgbClr val="FFFFFF"/>
                </a:highlight>
                <a:latin typeface="Lato"/>
                <a:ea typeface="Lato"/>
                <a:cs typeface="Lato"/>
                <a:sym typeface="Lato"/>
              </a:rPr>
              <a:t>pop</a:t>
            </a:r>
            <a:r>
              <a:rPr lang="en" sz="1300">
                <a:solidFill>
                  <a:schemeClr val="accent1"/>
                </a:solidFill>
                <a:highlight>
                  <a:srgbClr val="FFFFFF"/>
                </a:highlight>
                <a:latin typeface="Lato"/>
                <a:ea typeface="Lato"/>
                <a:cs typeface="Lato"/>
                <a:sym typeface="Lato"/>
              </a:rPr>
              <a:t>() - returns and removes an element from the top of the stack</a:t>
            </a:r>
            <a:endParaRPr sz="1300">
              <a:solidFill>
                <a:schemeClr val="accent1"/>
              </a:solidFill>
              <a:highlight>
                <a:srgbClr val="FFFFFF"/>
              </a:highlight>
              <a:latin typeface="Lato"/>
              <a:ea typeface="Lato"/>
              <a:cs typeface="Lato"/>
              <a:sym typeface="Lato"/>
            </a:endParaRPr>
          </a:p>
          <a:p>
            <a:pPr indent="0" lvl="0" marL="0" rtl="0" algn="just">
              <a:lnSpc>
                <a:spcPct val="115000"/>
              </a:lnSpc>
              <a:spcBef>
                <a:spcPts val="3500"/>
              </a:spcBef>
              <a:spcAft>
                <a:spcPts val="3500"/>
              </a:spcAft>
              <a:buNone/>
            </a:pPr>
            <a:r>
              <a:t/>
            </a:r>
            <a:endParaRPr sz="1300">
              <a:solidFill>
                <a:schemeClr val="accent1"/>
              </a:solidFill>
              <a:highlight>
                <a:srgbClr val="FFFFFF"/>
              </a:highlight>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ArrayDeque as a</a:t>
            </a:r>
            <a:r>
              <a:rPr lang="en"/>
              <a:t> Queue</a:t>
            </a:r>
            <a:endParaRPr/>
          </a:p>
        </p:txBody>
      </p:sp>
      <p:sp>
        <p:nvSpPr>
          <p:cNvPr id="279" name="Google Shape;279;p44"/>
          <p:cNvSpPr txBox="1"/>
          <p:nvPr/>
        </p:nvSpPr>
        <p:spPr>
          <a:xfrm>
            <a:off x="657375" y="1853850"/>
            <a:ext cx="3970800" cy="36897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1800"/>
              </a:spcBef>
              <a:spcAft>
                <a:spcPts val="0"/>
              </a:spcAft>
              <a:buNone/>
            </a:pPr>
            <a:r>
              <a:rPr b="1" lang="en" sz="1300">
                <a:solidFill>
                  <a:schemeClr val="accent1"/>
                </a:solidFill>
                <a:latin typeface="Lato"/>
                <a:ea typeface="Lato"/>
                <a:cs typeface="Lato"/>
                <a:sym typeface="Lato"/>
              </a:rPr>
              <a:t>(throw Exception)</a:t>
            </a:r>
            <a:endParaRPr b="1" sz="1300">
              <a:solidFill>
                <a:schemeClr val="accent1"/>
              </a:solidFill>
              <a:latin typeface="Lato"/>
              <a:ea typeface="Lato"/>
              <a:cs typeface="Lato"/>
              <a:sym typeface="Lato"/>
            </a:endParaRPr>
          </a:p>
          <a:p>
            <a:pPr indent="0" lvl="0" marL="457200" rtl="0" algn="l">
              <a:lnSpc>
                <a:spcPct val="150000"/>
              </a:lnSpc>
              <a:spcBef>
                <a:spcPts val="1800"/>
              </a:spcBef>
              <a:spcAft>
                <a:spcPts val="0"/>
              </a:spcAft>
              <a:buNone/>
            </a:pPr>
            <a:r>
              <a:rPr b="1" lang="en" sz="1300">
                <a:solidFill>
                  <a:schemeClr val="accent1"/>
                </a:solidFill>
                <a:latin typeface="Lato"/>
                <a:ea typeface="Lato"/>
                <a:cs typeface="Lato"/>
                <a:sym typeface="Lato"/>
              </a:rPr>
              <a:t>add()</a:t>
            </a:r>
            <a:endParaRPr b="1" sz="1300">
              <a:solidFill>
                <a:schemeClr val="accent1"/>
              </a:solidFill>
              <a:latin typeface="Lato"/>
              <a:ea typeface="Lato"/>
              <a:cs typeface="Lato"/>
              <a:sym typeface="Lato"/>
            </a:endParaRPr>
          </a:p>
          <a:p>
            <a:pPr indent="0" lvl="0" marL="457200" rtl="0" algn="l">
              <a:lnSpc>
                <a:spcPct val="150000"/>
              </a:lnSpc>
              <a:spcBef>
                <a:spcPts val="1800"/>
              </a:spcBef>
              <a:spcAft>
                <a:spcPts val="0"/>
              </a:spcAft>
              <a:buNone/>
            </a:pPr>
            <a:r>
              <a:rPr b="1" lang="en" sz="1300">
                <a:solidFill>
                  <a:schemeClr val="accent1"/>
                </a:solidFill>
                <a:latin typeface="Lato"/>
                <a:ea typeface="Lato"/>
                <a:cs typeface="Lato"/>
                <a:sym typeface="Lato"/>
              </a:rPr>
              <a:t>remove()</a:t>
            </a:r>
            <a:endParaRPr b="1" sz="1300">
              <a:solidFill>
                <a:schemeClr val="accent1"/>
              </a:solidFill>
              <a:latin typeface="Lato"/>
              <a:ea typeface="Lato"/>
              <a:cs typeface="Lato"/>
              <a:sym typeface="Lato"/>
            </a:endParaRPr>
          </a:p>
          <a:p>
            <a:pPr indent="0" lvl="0" marL="457200" rtl="0" algn="l">
              <a:lnSpc>
                <a:spcPct val="150000"/>
              </a:lnSpc>
              <a:spcBef>
                <a:spcPts val="1800"/>
              </a:spcBef>
              <a:spcAft>
                <a:spcPts val="1800"/>
              </a:spcAft>
              <a:buNone/>
            </a:pPr>
            <a:r>
              <a:rPr b="1" lang="en" sz="1300">
                <a:solidFill>
                  <a:schemeClr val="accent1"/>
                </a:solidFill>
                <a:latin typeface="Lato"/>
                <a:ea typeface="Lato"/>
                <a:cs typeface="Lato"/>
                <a:sym typeface="Lato"/>
              </a:rPr>
              <a:t>element()</a:t>
            </a:r>
            <a:endParaRPr b="1" sz="1300">
              <a:solidFill>
                <a:schemeClr val="accent1"/>
              </a:solidFill>
              <a:latin typeface="Lato"/>
              <a:ea typeface="Lato"/>
              <a:cs typeface="Lato"/>
              <a:sym typeface="Lato"/>
            </a:endParaRPr>
          </a:p>
        </p:txBody>
      </p:sp>
      <p:sp>
        <p:nvSpPr>
          <p:cNvPr id="280" name="Google Shape;280;p44"/>
          <p:cNvSpPr txBox="1"/>
          <p:nvPr/>
        </p:nvSpPr>
        <p:spPr>
          <a:xfrm>
            <a:off x="4807325" y="1853850"/>
            <a:ext cx="3970800" cy="36654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1800"/>
              </a:spcBef>
              <a:spcAft>
                <a:spcPts val="0"/>
              </a:spcAft>
              <a:buNone/>
            </a:pPr>
            <a:r>
              <a:rPr b="1" lang="en" sz="1300">
                <a:solidFill>
                  <a:schemeClr val="accent1"/>
                </a:solidFill>
                <a:latin typeface="Lato"/>
                <a:ea typeface="Lato"/>
                <a:cs typeface="Lato"/>
                <a:sym typeface="Lato"/>
              </a:rPr>
              <a:t>(return false / null)</a:t>
            </a:r>
            <a:endParaRPr b="1" sz="1300">
              <a:solidFill>
                <a:schemeClr val="accent1"/>
              </a:solidFill>
              <a:latin typeface="Lato"/>
              <a:ea typeface="Lato"/>
              <a:cs typeface="Lato"/>
              <a:sym typeface="Lato"/>
            </a:endParaRPr>
          </a:p>
          <a:p>
            <a:pPr indent="0" lvl="0" marL="457200" rtl="0" algn="l">
              <a:lnSpc>
                <a:spcPct val="150000"/>
              </a:lnSpc>
              <a:spcBef>
                <a:spcPts val="1800"/>
              </a:spcBef>
              <a:spcAft>
                <a:spcPts val="0"/>
              </a:spcAft>
              <a:buNone/>
            </a:pPr>
            <a:r>
              <a:rPr b="1" lang="en" sz="1300">
                <a:solidFill>
                  <a:schemeClr val="accent1"/>
                </a:solidFill>
                <a:latin typeface="Lato"/>
                <a:ea typeface="Lato"/>
                <a:cs typeface="Lato"/>
                <a:sym typeface="Lato"/>
              </a:rPr>
              <a:t>offer()</a:t>
            </a:r>
            <a:endParaRPr b="1" sz="1300">
              <a:solidFill>
                <a:schemeClr val="accent1"/>
              </a:solidFill>
              <a:latin typeface="Lato"/>
              <a:ea typeface="Lato"/>
              <a:cs typeface="Lato"/>
              <a:sym typeface="Lato"/>
            </a:endParaRPr>
          </a:p>
          <a:p>
            <a:pPr indent="0" lvl="0" marL="457200" rtl="0" algn="l">
              <a:lnSpc>
                <a:spcPct val="150000"/>
              </a:lnSpc>
              <a:spcBef>
                <a:spcPts val="1800"/>
              </a:spcBef>
              <a:spcAft>
                <a:spcPts val="0"/>
              </a:spcAft>
              <a:buNone/>
            </a:pPr>
            <a:r>
              <a:rPr b="1" lang="en" sz="1300">
                <a:solidFill>
                  <a:schemeClr val="accent1"/>
                </a:solidFill>
                <a:latin typeface="Lato"/>
                <a:ea typeface="Lato"/>
                <a:cs typeface="Lato"/>
                <a:sym typeface="Lato"/>
              </a:rPr>
              <a:t>poll()</a:t>
            </a:r>
            <a:endParaRPr b="1" sz="1300">
              <a:solidFill>
                <a:schemeClr val="accent1"/>
              </a:solidFill>
              <a:latin typeface="Lato"/>
              <a:ea typeface="Lato"/>
              <a:cs typeface="Lato"/>
              <a:sym typeface="Lato"/>
            </a:endParaRPr>
          </a:p>
          <a:p>
            <a:pPr indent="0" lvl="0" marL="457200" rtl="0" algn="l">
              <a:lnSpc>
                <a:spcPct val="150000"/>
              </a:lnSpc>
              <a:spcBef>
                <a:spcPts val="1800"/>
              </a:spcBef>
              <a:spcAft>
                <a:spcPts val="1800"/>
              </a:spcAft>
              <a:buNone/>
            </a:pPr>
            <a:r>
              <a:rPr b="1" lang="en" sz="1300">
                <a:solidFill>
                  <a:schemeClr val="accent1"/>
                </a:solidFill>
                <a:latin typeface="Lato"/>
                <a:ea typeface="Lato"/>
                <a:cs typeface="Lato"/>
                <a:sym typeface="Lato"/>
              </a:rPr>
              <a:t>peek()</a:t>
            </a:r>
            <a:endParaRPr b="1" sz="1300">
              <a:solidFill>
                <a:schemeClr val="accen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PriorityQueue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PriorityQueue</a:t>
            </a:r>
            <a:endParaRPr/>
          </a:p>
        </p:txBody>
      </p:sp>
      <p:sp>
        <p:nvSpPr>
          <p:cNvPr id="291" name="Google Shape;291;p46"/>
          <p:cNvSpPr txBox="1"/>
          <p:nvPr/>
        </p:nvSpPr>
        <p:spPr>
          <a:xfrm>
            <a:off x="749950" y="1725750"/>
            <a:ext cx="5193000" cy="3055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3500"/>
              </a:spcBef>
              <a:spcAft>
                <a:spcPts val="0"/>
              </a:spcAft>
              <a:buNone/>
            </a:pPr>
            <a:r>
              <a:rPr lang="en" sz="1300">
                <a:solidFill>
                  <a:schemeClr val="accent1"/>
                </a:solidFill>
                <a:highlight>
                  <a:srgbClr val="FFFFFF"/>
                </a:highlight>
                <a:latin typeface="Lato"/>
                <a:ea typeface="Lato"/>
                <a:cs typeface="Lato"/>
                <a:sym typeface="Lato"/>
              </a:rPr>
              <a:t>A priority queue is a special type of queue in which each element is associated with a priority and is served according to its priority. If elements with the same priority occur, they are served according to their order in the queue.</a:t>
            </a:r>
            <a:endParaRPr sz="1300">
              <a:solidFill>
                <a:schemeClr val="accent1"/>
              </a:solidFill>
              <a:highlight>
                <a:srgbClr val="FFFFFF"/>
              </a:highlight>
              <a:latin typeface="Lato"/>
              <a:ea typeface="Lato"/>
              <a:cs typeface="Lato"/>
              <a:sym typeface="Lato"/>
            </a:endParaRPr>
          </a:p>
          <a:p>
            <a:pPr indent="0" lvl="0" marL="0" rtl="0" algn="l">
              <a:lnSpc>
                <a:spcPct val="150000"/>
              </a:lnSpc>
              <a:spcBef>
                <a:spcPts val="3500"/>
              </a:spcBef>
              <a:spcAft>
                <a:spcPts val="3500"/>
              </a:spcAft>
              <a:buNone/>
            </a:pPr>
            <a:r>
              <a:rPr lang="en" sz="1300">
                <a:solidFill>
                  <a:schemeClr val="accent1"/>
                </a:solidFill>
                <a:highlight>
                  <a:srgbClr val="FFFFFF"/>
                </a:highlight>
                <a:latin typeface="Lato"/>
                <a:ea typeface="Lato"/>
                <a:cs typeface="Lato"/>
                <a:sym typeface="Lato"/>
              </a:rPr>
              <a:t>In a queue, the first-in-first-out rule is implemented whereas, in a priority queue, the values are removed on the basis of priority. The element with the highest priority is removed first.</a:t>
            </a:r>
            <a:endParaRPr sz="1300">
              <a:solidFill>
                <a:schemeClr val="accent1"/>
              </a:solidFill>
              <a:highlight>
                <a:srgbClr val="FFFFFF"/>
              </a:highlight>
              <a:latin typeface="Lato"/>
              <a:ea typeface="Lato"/>
              <a:cs typeface="Lato"/>
              <a:sym typeface="Lato"/>
            </a:endParaRPr>
          </a:p>
        </p:txBody>
      </p:sp>
      <p:pic>
        <p:nvPicPr>
          <p:cNvPr descr="The Java PriorityQueue class implements the Queue interface." id="292" name="Google Shape;292;p46"/>
          <p:cNvPicPr preferRelativeResize="0"/>
          <p:nvPr/>
        </p:nvPicPr>
        <p:blipFill>
          <a:blip r:embed="rId3">
            <a:alphaModFix/>
          </a:blip>
          <a:stretch>
            <a:fillRect/>
          </a:stretch>
        </p:blipFill>
        <p:spPr>
          <a:xfrm>
            <a:off x="6849125" y="1853850"/>
            <a:ext cx="1952675" cy="2896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PriorityQueue Operations</a:t>
            </a:r>
            <a:endParaRPr/>
          </a:p>
        </p:txBody>
      </p:sp>
      <p:pic>
        <p:nvPicPr>
          <p:cNvPr descr="Priority queue array implementations" id="298" name="Google Shape;298;p47"/>
          <p:cNvPicPr preferRelativeResize="0"/>
          <p:nvPr/>
        </p:nvPicPr>
        <p:blipFill>
          <a:blip r:embed="rId3">
            <a:alphaModFix/>
          </a:blip>
          <a:stretch>
            <a:fillRect/>
          </a:stretch>
        </p:blipFill>
        <p:spPr>
          <a:xfrm>
            <a:off x="1799812" y="2300800"/>
            <a:ext cx="5544375" cy="2352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PriorityQueue</a:t>
            </a:r>
            <a:endParaRPr/>
          </a:p>
        </p:txBody>
      </p:sp>
      <p:sp>
        <p:nvSpPr>
          <p:cNvPr id="304" name="Google Shape;304;p48"/>
          <p:cNvSpPr txBox="1"/>
          <p:nvPr/>
        </p:nvSpPr>
        <p:spPr>
          <a:xfrm>
            <a:off x="643650" y="2267650"/>
            <a:ext cx="7856700" cy="30558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1800"/>
              </a:spcBef>
              <a:spcAft>
                <a:spcPts val="0"/>
              </a:spcAft>
              <a:buClr>
                <a:schemeClr val="accent1"/>
              </a:buClr>
              <a:buSzPts val="1300"/>
              <a:buFont typeface="Lato"/>
              <a:buChar char="●"/>
            </a:pPr>
            <a:r>
              <a:rPr b="1" lang="en" sz="1300">
                <a:solidFill>
                  <a:schemeClr val="accent1"/>
                </a:solidFill>
                <a:latin typeface="Lato"/>
                <a:ea typeface="Lato"/>
                <a:cs typeface="Lato"/>
                <a:sym typeface="Lato"/>
              </a:rPr>
              <a:t>add()</a:t>
            </a:r>
            <a:endParaRPr b="1" sz="1300">
              <a:solidFill>
                <a:schemeClr val="accent1"/>
              </a:solidFill>
              <a:latin typeface="Lato"/>
              <a:ea typeface="Lato"/>
              <a:cs typeface="Lato"/>
              <a:sym typeface="Lato"/>
            </a:endParaRPr>
          </a:p>
          <a:p>
            <a:pPr indent="-311150" lvl="0" marL="457200" rtl="0" algn="l">
              <a:lnSpc>
                <a:spcPct val="200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remove()</a:t>
            </a:r>
            <a:endParaRPr b="1" sz="1300">
              <a:solidFill>
                <a:schemeClr val="accent1"/>
              </a:solidFill>
              <a:latin typeface="Lato"/>
              <a:ea typeface="Lato"/>
              <a:cs typeface="Lato"/>
              <a:sym typeface="Lato"/>
            </a:endParaRPr>
          </a:p>
          <a:p>
            <a:pPr indent="-311150" lvl="0" marL="457200" rtl="0" algn="l">
              <a:lnSpc>
                <a:spcPct val="200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element()</a:t>
            </a:r>
            <a:endParaRPr b="1" sz="1300">
              <a:solidFill>
                <a:schemeClr val="accent1"/>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Set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Interface</a:t>
            </a:r>
            <a:endParaRPr/>
          </a:p>
        </p:txBody>
      </p:sp>
      <p:sp>
        <p:nvSpPr>
          <p:cNvPr id="315" name="Google Shape;315;p50"/>
          <p:cNvSpPr txBox="1"/>
          <p:nvPr/>
        </p:nvSpPr>
        <p:spPr>
          <a:xfrm>
            <a:off x="826150" y="1725750"/>
            <a:ext cx="4175100" cy="305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lang="en" sz="1100">
                <a:solidFill>
                  <a:schemeClr val="accent1"/>
                </a:solidFill>
                <a:latin typeface="Lato"/>
                <a:ea typeface="Lato"/>
                <a:cs typeface="Lato"/>
                <a:sym typeface="Lato"/>
              </a:rPr>
              <a:t>The Set interface of the Java Collections framework provides the features of the mathematical set in Java. It extends the Collection interface.Unlike the List interface, sets cannot contain duplicate elements.</a:t>
            </a:r>
            <a:endParaRPr sz="1100">
              <a:solidFill>
                <a:schemeClr val="accent1"/>
              </a:solidFill>
              <a:latin typeface="Lato"/>
              <a:ea typeface="Lato"/>
              <a:cs typeface="Lato"/>
              <a:sym typeface="Lato"/>
            </a:endParaRPr>
          </a:p>
          <a:p>
            <a:pPr indent="0" lvl="0" marL="0" rtl="0" algn="just">
              <a:lnSpc>
                <a:spcPct val="115000"/>
              </a:lnSpc>
              <a:spcBef>
                <a:spcPts val="1800"/>
              </a:spcBef>
              <a:spcAft>
                <a:spcPts val="0"/>
              </a:spcAft>
              <a:buNone/>
            </a:pPr>
            <a:r>
              <a:rPr lang="en" sz="1100">
                <a:solidFill>
                  <a:schemeClr val="accent1"/>
                </a:solidFill>
                <a:latin typeface="Lato"/>
                <a:ea typeface="Lato"/>
                <a:cs typeface="Lato"/>
                <a:sym typeface="Lato"/>
              </a:rPr>
              <a:t>In order to use functionalities of the Set interface, we can use these classes:</a:t>
            </a:r>
            <a:endParaRPr sz="1100">
              <a:solidFill>
                <a:schemeClr val="accent1"/>
              </a:solidFill>
              <a:latin typeface="Lato"/>
              <a:ea typeface="Lato"/>
              <a:cs typeface="Lato"/>
              <a:sym typeface="Lato"/>
            </a:endParaRPr>
          </a:p>
          <a:p>
            <a:pPr indent="-298450" lvl="0" marL="457200" rtl="0" algn="just">
              <a:lnSpc>
                <a:spcPct val="115000"/>
              </a:lnSpc>
              <a:spcBef>
                <a:spcPts val="3500"/>
              </a:spcBef>
              <a:spcAft>
                <a:spcPts val="0"/>
              </a:spcAft>
              <a:buClr>
                <a:schemeClr val="accent1"/>
              </a:buClr>
              <a:buSzPts val="1100"/>
              <a:buFont typeface="Lato"/>
              <a:buChar char="●"/>
            </a:pPr>
            <a:r>
              <a:rPr lang="en" sz="1100">
                <a:solidFill>
                  <a:schemeClr val="accent1"/>
                </a:solidFill>
                <a:latin typeface="Lato"/>
                <a:ea typeface="Lato"/>
                <a:cs typeface="Lato"/>
                <a:sym typeface="Lato"/>
              </a:rPr>
              <a:t>HashSet</a:t>
            </a:r>
            <a:endParaRPr sz="1100">
              <a:solidFill>
                <a:schemeClr val="accent1"/>
              </a:solidFill>
              <a:latin typeface="Lato"/>
              <a:ea typeface="Lato"/>
              <a:cs typeface="Lato"/>
              <a:sym typeface="Lato"/>
            </a:endParaRPr>
          </a:p>
          <a:p>
            <a:pPr indent="-298450" lvl="0" marL="457200" rtl="0" algn="just">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LinkedHashSet</a:t>
            </a:r>
            <a:endParaRPr sz="1100">
              <a:solidFill>
                <a:schemeClr val="accent1"/>
              </a:solidFill>
              <a:latin typeface="Lato"/>
              <a:ea typeface="Lato"/>
              <a:cs typeface="Lato"/>
              <a:sym typeface="Lato"/>
            </a:endParaRPr>
          </a:p>
          <a:p>
            <a:pPr indent="-298450" lvl="0" marL="457200" rtl="0" algn="just">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EnumSet</a:t>
            </a:r>
            <a:endParaRPr sz="1100">
              <a:solidFill>
                <a:schemeClr val="accent1"/>
              </a:solidFill>
              <a:latin typeface="Lato"/>
              <a:ea typeface="Lato"/>
              <a:cs typeface="Lato"/>
              <a:sym typeface="Lato"/>
            </a:endParaRPr>
          </a:p>
          <a:p>
            <a:pPr indent="-298450" lvl="0" marL="457200" rtl="0" algn="just">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TreeSet</a:t>
            </a:r>
            <a:endParaRPr sz="1100">
              <a:solidFill>
                <a:schemeClr val="accent1"/>
              </a:solidFill>
              <a:latin typeface="Lato"/>
              <a:ea typeface="Lato"/>
              <a:cs typeface="Lato"/>
              <a:sym typeface="Lato"/>
            </a:endParaRPr>
          </a:p>
          <a:p>
            <a:pPr indent="0" lvl="0" marL="0" rtl="0" algn="just">
              <a:spcBef>
                <a:spcPts val="3500"/>
              </a:spcBef>
              <a:spcAft>
                <a:spcPts val="0"/>
              </a:spcAft>
              <a:buNone/>
            </a:pPr>
            <a:r>
              <a:t/>
            </a:r>
            <a:endParaRPr sz="1100">
              <a:solidFill>
                <a:schemeClr val="accent1"/>
              </a:solidFill>
              <a:latin typeface="Lato"/>
              <a:ea typeface="Lato"/>
              <a:cs typeface="Lato"/>
              <a:sym typeface="Lato"/>
            </a:endParaRPr>
          </a:p>
        </p:txBody>
      </p:sp>
      <p:pic>
        <p:nvPicPr>
          <p:cNvPr descr="Interfaces SortedSet and NavigableSet extends the Set interface." id="316" name="Google Shape;316;p50"/>
          <p:cNvPicPr preferRelativeResize="0"/>
          <p:nvPr/>
        </p:nvPicPr>
        <p:blipFill>
          <a:blip r:embed="rId3">
            <a:alphaModFix/>
          </a:blip>
          <a:stretch>
            <a:fillRect/>
          </a:stretch>
        </p:blipFill>
        <p:spPr>
          <a:xfrm>
            <a:off x="5008600" y="2162800"/>
            <a:ext cx="4104324" cy="1132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Set</a:t>
            </a:r>
            <a:endParaRPr/>
          </a:p>
        </p:txBody>
      </p:sp>
      <p:sp>
        <p:nvSpPr>
          <p:cNvPr id="322" name="Google Shape;322;p51"/>
          <p:cNvSpPr txBox="1"/>
          <p:nvPr/>
        </p:nvSpPr>
        <p:spPr>
          <a:xfrm>
            <a:off x="657375" y="1725750"/>
            <a:ext cx="7856700" cy="30558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1800"/>
              </a:spcBef>
              <a:spcAft>
                <a:spcPts val="0"/>
              </a:spcAft>
              <a:buClr>
                <a:schemeClr val="accent1"/>
              </a:buClr>
              <a:buSzPts val="1100"/>
              <a:buFont typeface="Lato"/>
              <a:buChar char="●"/>
            </a:pPr>
            <a:r>
              <a:rPr lang="en" sz="1100">
                <a:solidFill>
                  <a:schemeClr val="accent1"/>
                </a:solidFill>
                <a:latin typeface="Lato"/>
                <a:ea typeface="Lato"/>
                <a:cs typeface="Lato"/>
                <a:sym typeface="Lato"/>
              </a:rPr>
              <a:t>add(element)</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addAll(Collection)</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remove(element)</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removeAll()</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retainAll()</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clear()</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size()</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contains</a:t>
            </a:r>
            <a:r>
              <a:rPr lang="en" sz="1100">
                <a:solidFill>
                  <a:schemeClr val="accent1"/>
                </a:solidFill>
                <a:latin typeface="Lato"/>
                <a:ea typeface="Lato"/>
                <a:cs typeface="Lato"/>
                <a:sym typeface="Lato"/>
              </a:rPr>
              <a:t>()</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containsAll()</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isEmpty()</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toArray()</a:t>
            </a:r>
            <a:endParaRPr sz="11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 Interface</a:t>
            </a:r>
            <a:endParaRPr/>
          </a:p>
        </p:txBody>
      </p:sp>
      <p:sp>
        <p:nvSpPr>
          <p:cNvPr id="104" name="Google Shape;104;p16"/>
          <p:cNvSpPr txBox="1"/>
          <p:nvPr/>
        </p:nvSpPr>
        <p:spPr>
          <a:xfrm>
            <a:off x="826150" y="1954350"/>
            <a:ext cx="3002700" cy="30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300">
                <a:solidFill>
                  <a:schemeClr val="accent1"/>
                </a:solidFill>
                <a:latin typeface="Lato"/>
                <a:ea typeface="Lato"/>
                <a:cs typeface="Lato"/>
                <a:sym typeface="Lato"/>
              </a:rPr>
              <a:t>The Collection interface is the root interface of the collections framework hierarchy.</a:t>
            </a:r>
            <a:endParaRPr sz="1300">
              <a:solidFill>
                <a:schemeClr val="accent1"/>
              </a:solidFill>
              <a:latin typeface="Lato"/>
              <a:ea typeface="Lato"/>
              <a:cs typeface="Lato"/>
              <a:sym typeface="Lato"/>
            </a:endParaRPr>
          </a:p>
          <a:p>
            <a:pPr indent="0" lvl="0" marL="0" rtl="0" algn="l">
              <a:lnSpc>
                <a:spcPct val="115000"/>
              </a:lnSpc>
              <a:spcBef>
                <a:spcPts val="1800"/>
              </a:spcBef>
              <a:spcAft>
                <a:spcPts val="0"/>
              </a:spcAft>
              <a:buNone/>
            </a:pPr>
            <a:r>
              <a:rPr lang="en" sz="1300">
                <a:solidFill>
                  <a:schemeClr val="accent1"/>
                </a:solidFill>
                <a:latin typeface="Lato"/>
                <a:ea typeface="Lato"/>
                <a:cs typeface="Lato"/>
                <a:sym typeface="Lato"/>
              </a:rPr>
              <a:t>Java does not provide direct implementations of the Collection interface but provides implementations of its subinterfaces like </a:t>
            </a:r>
            <a:r>
              <a:rPr b="1" lang="en" sz="1300">
                <a:solidFill>
                  <a:schemeClr val="accent1"/>
                </a:solidFill>
                <a:latin typeface="Lato"/>
                <a:ea typeface="Lato"/>
                <a:cs typeface="Lato"/>
                <a:sym typeface="Lato"/>
              </a:rPr>
              <a:t>List, Set, and Queue.</a:t>
            </a:r>
            <a:endParaRPr b="1" sz="1300">
              <a:solidFill>
                <a:schemeClr val="accent1"/>
              </a:solidFill>
              <a:latin typeface="Lato"/>
              <a:ea typeface="Lato"/>
              <a:cs typeface="Lato"/>
              <a:sym typeface="Lato"/>
            </a:endParaRPr>
          </a:p>
          <a:p>
            <a:pPr indent="0" lvl="0" marL="0" rtl="0" algn="l">
              <a:spcBef>
                <a:spcPts val="1800"/>
              </a:spcBef>
              <a:spcAft>
                <a:spcPts val="0"/>
              </a:spcAft>
              <a:buNone/>
            </a:pPr>
            <a:r>
              <a:t/>
            </a:r>
            <a:endParaRPr sz="1300">
              <a:solidFill>
                <a:schemeClr val="accent1"/>
              </a:solidFill>
              <a:latin typeface="Lato"/>
              <a:ea typeface="Lato"/>
              <a:cs typeface="Lato"/>
              <a:sym typeface="Lato"/>
            </a:endParaRPr>
          </a:p>
        </p:txBody>
      </p:sp>
      <p:pic>
        <p:nvPicPr>
          <p:cNvPr descr="Java Collection Interface and its subinterfaces." id="105" name="Google Shape;105;p16"/>
          <p:cNvPicPr preferRelativeResize="0"/>
          <p:nvPr/>
        </p:nvPicPr>
        <p:blipFill>
          <a:blip r:embed="rId3">
            <a:alphaModFix/>
          </a:blip>
          <a:stretch>
            <a:fillRect/>
          </a:stretch>
        </p:blipFill>
        <p:spPr>
          <a:xfrm>
            <a:off x="4966850" y="2342675"/>
            <a:ext cx="3802799" cy="2279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a:t>
            </a:r>
            <a:r>
              <a:rPr lang="en"/>
              <a:t> of Set</a:t>
            </a:r>
            <a:endParaRPr/>
          </a:p>
        </p:txBody>
      </p:sp>
      <p:sp>
        <p:nvSpPr>
          <p:cNvPr id="328" name="Google Shape;328;p52"/>
          <p:cNvSpPr txBox="1"/>
          <p:nvPr/>
        </p:nvSpPr>
        <p:spPr>
          <a:xfrm>
            <a:off x="657375" y="1725750"/>
            <a:ext cx="7856700" cy="3055800"/>
          </a:xfrm>
          <a:prstGeom prst="rect">
            <a:avLst/>
          </a:prstGeom>
          <a:noFill/>
          <a:ln>
            <a:noFill/>
          </a:ln>
        </p:spPr>
        <p:txBody>
          <a:bodyPr anchorCtr="0" anchor="t" bIns="91425" lIns="91425" spcFirstLastPara="1" rIns="91425" wrap="square" tIns="91425">
            <a:noAutofit/>
          </a:bodyPr>
          <a:lstStyle/>
          <a:p>
            <a:pPr indent="0" lvl="0" marL="457200" rtl="0" algn="l">
              <a:lnSpc>
                <a:spcPct val="166666"/>
              </a:lnSpc>
              <a:spcBef>
                <a:spcPts val="0"/>
              </a:spcBef>
              <a:spcAft>
                <a:spcPts val="0"/>
              </a:spcAft>
              <a:buNone/>
            </a:pPr>
            <a:r>
              <a:t/>
            </a:r>
            <a:endParaRPr sz="1350">
              <a:solidFill>
                <a:schemeClr val="accent1"/>
              </a:solidFill>
              <a:latin typeface="Source Sans Pro"/>
              <a:ea typeface="Source Sans Pro"/>
              <a:cs typeface="Source Sans Pro"/>
              <a:sym typeface="Source Sans Pro"/>
            </a:endParaRPr>
          </a:p>
          <a:p>
            <a:pPr indent="-304800" lvl="0" marL="457200" rtl="0" algn="l">
              <a:lnSpc>
                <a:spcPct val="166666"/>
              </a:lnSpc>
              <a:spcBef>
                <a:spcPts val="4500"/>
              </a:spcBef>
              <a:spcAft>
                <a:spcPts val="0"/>
              </a:spcAft>
              <a:buClr>
                <a:schemeClr val="accent1"/>
              </a:buClr>
              <a:buSzPts val="1200"/>
              <a:buFont typeface="Source Sans Pro"/>
              <a:buChar char="●"/>
            </a:pPr>
            <a:r>
              <a:rPr b="1" lang="en" sz="1200">
                <a:solidFill>
                  <a:schemeClr val="accent1"/>
                </a:solidFill>
                <a:latin typeface="Source Sans Pro"/>
                <a:ea typeface="Source Sans Pro"/>
                <a:cs typeface="Source Sans Pro"/>
                <a:sym typeface="Source Sans Pro"/>
              </a:rPr>
              <a:t>Union</a:t>
            </a:r>
            <a:r>
              <a:rPr lang="en" sz="1200">
                <a:solidFill>
                  <a:schemeClr val="accent1"/>
                </a:solidFill>
                <a:latin typeface="Source Sans Pro"/>
                <a:ea typeface="Source Sans Pro"/>
                <a:cs typeface="Source Sans Pro"/>
                <a:sym typeface="Source Sans Pro"/>
              </a:rPr>
              <a:t> - to get the union of two sets </a:t>
            </a:r>
            <a:r>
              <a:rPr lang="en" sz="1200">
                <a:solidFill>
                  <a:schemeClr val="accent1"/>
                </a:solidFill>
                <a:latin typeface="Courier New"/>
                <a:ea typeface="Courier New"/>
                <a:cs typeface="Courier New"/>
                <a:sym typeface="Courier New"/>
              </a:rPr>
              <a:t>x</a:t>
            </a:r>
            <a:r>
              <a:rPr lang="en" sz="1200">
                <a:solidFill>
                  <a:schemeClr val="accent1"/>
                </a:solidFill>
                <a:latin typeface="Source Sans Pro"/>
                <a:ea typeface="Source Sans Pro"/>
                <a:cs typeface="Source Sans Pro"/>
                <a:sym typeface="Source Sans Pro"/>
              </a:rPr>
              <a:t> and </a:t>
            </a:r>
            <a:r>
              <a:rPr lang="en" sz="1200">
                <a:solidFill>
                  <a:schemeClr val="accent1"/>
                </a:solidFill>
                <a:latin typeface="Courier New"/>
                <a:ea typeface="Courier New"/>
                <a:cs typeface="Courier New"/>
                <a:sym typeface="Courier New"/>
              </a:rPr>
              <a:t>y</a:t>
            </a:r>
            <a:r>
              <a:rPr lang="en" sz="1200">
                <a:solidFill>
                  <a:schemeClr val="accent1"/>
                </a:solidFill>
                <a:latin typeface="Source Sans Pro"/>
                <a:ea typeface="Source Sans Pro"/>
                <a:cs typeface="Source Sans Pro"/>
                <a:sym typeface="Source Sans Pro"/>
              </a:rPr>
              <a:t>, we can use </a:t>
            </a:r>
            <a:r>
              <a:rPr b="1" lang="en" sz="1200">
                <a:solidFill>
                  <a:schemeClr val="accent1"/>
                </a:solidFill>
                <a:highlight>
                  <a:srgbClr val="EFF0F1"/>
                </a:highlight>
                <a:latin typeface="Courier New"/>
                <a:ea typeface="Courier New"/>
                <a:cs typeface="Courier New"/>
                <a:sym typeface="Courier New"/>
              </a:rPr>
              <a:t>x.addAll(y)</a:t>
            </a:r>
            <a:endParaRPr b="1" sz="1200">
              <a:solidFill>
                <a:schemeClr val="accent1"/>
              </a:solidFill>
              <a:highlight>
                <a:srgbClr val="EFF0F1"/>
              </a:highlight>
              <a:latin typeface="Courier New"/>
              <a:ea typeface="Courier New"/>
              <a:cs typeface="Courier New"/>
              <a:sym typeface="Courier New"/>
            </a:endParaRPr>
          </a:p>
          <a:p>
            <a:pPr indent="-304800" lvl="0" marL="457200" rtl="0" algn="l">
              <a:lnSpc>
                <a:spcPct val="166666"/>
              </a:lnSpc>
              <a:spcBef>
                <a:spcPts val="0"/>
              </a:spcBef>
              <a:spcAft>
                <a:spcPts val="0"/>
              </a:spcAft>
              <a:buClr>
                <a:schemeClr val="accent1"/>
              </a:buClr>
              <a:buSzPts val="1200"/>
              <a:buFont typeface="Source Sans Pro"/>
              <a:buChar char="●"/>
            </a:pPr>
            <a:r>
              <a:rPr b="1" lang="en" sz="1200">
                <a:solidFill>
                  <a:schemeClr val="accent1"/>
                </a:solidFill>
                <a:latin typeface="Source Sans Pro"/>
                <a:ea typeface="Source Sans Pro"/>
                <a:cs typeface="Source Sans Pro"/>
                <a:sym typeface="Source Sans Pro"/>
              </a:rPr>
              <a:t>Intersection</a:t>
            </a:r>
            <a:r>
              <a:rPr lang="en" sz="1200">
                <a:solidFill>
                  <a:schemeClr val="accent1"/>
                </a:solidFill>
                <a:latin typeface="Source Sans Pro"/>
                <a:ea typeface="Source Sans Pro"/>
                <a:cs typeface="Source Sans Pro"/>
                <a:sym typeface="Source Sans Pro"/>
              </a:rPr>
              <a:t> - to get the intersection of two sets </a:t>
            </a:r>
            <a:r>
              <a:rPr lang="en" sz="1200">
                <a:solidFill>
                  <a:schemeClr val="accent1"/>
                </a:solidFill>
                <a:latin typeface="Courier New"/>
                <a:ea typeface="Courier New"/>
                <a:cs typeface="Courier New"/>
                <a:sym typeface="Courier New"/>
              </a:rPr>
              <a:t>x</a:t>
            </a:r>
            <a:r>
              <a:rPr lang="en" sz="1200">
                <a:solidFill>
                  <a:schemeClr val="accent1"/>
                </a:solidFill>
                <a:latin typeface="Source Sans Pro"/>
                <a:ea typeface="Source Sans Pro"/>
                <a:cs typeface="Source Sans Pro"/>
                <a:sym typeface="Source Sans Pro"/>
              </a:rPr>
              <a:t> and </a:t>
            </a:r>
            <a:r>
              <a:rPr lang="en" sz="1200">
                <a:solidFill>
                  <a:schemeClr val="accent1"/>
                </a:solidFill>
                <a:latin typeface="Courier New"/>
                <a:ea typeface="Courier New"/>
                <a:cs typeface="Courier New"/>
                <a:sym typeface="Courier New"/>
              </a:rPr>
              <a:t>y</a:t>
            </a:r>
            <a:r>
              <a:rPr lang="en" sz="1200">
                <a:solidFill>
                  <a:schemeClr val="accent1"/>
                </a:solidFill>
                <a:latin typeface="Source Sans Pro"/>
                <a:ea typeface="Source Sans Pro"/>
                <a:cs typeface="Source Sans Pro"/>
                <a:sym typeface="Source Sans Pro"/>
              </a:rPr>
              <a:t>, we can use </a:t>
            </a:r>
            <a:r>
              <a:rPr b="1" lang="en" sz="1200">
                <a:solidFill>
                  <a:schemeClr val="accent1"/>
                </a:solidFill>
                <a:highlight>
                  <a:srgbClr val="EFF0F1"/>
                </a:highlight>
                <a:latin typeface="Courier New"/>
                <a:ea typeface="Courier New"/>
                <a:cs typeface="Courier New"/>
                <a:sym typeface="Courier New"/>
              </a:rPr>
              <a:t>x.retainAll(y)</a:t>
            </a:r>
            <a:endParaRPr b="1" sz="1200">
              <a:solidFill>
                <a:schemeClr val="accent1"/>
              </a:solidFill>
              <a:highlight>
                <a:srgbClr val="EFF0F1"/>
              </a:highlight>
              <a:latin typeface="Courier New"/>
              <a:ea typeface="Courier New"/>
              <a:cs typeface="Courier New"/>
              <a:sym typeface="Courier New"/>
            </a:endParaRPr>
          </a:p>
          <a:p>
            <a:pPr indent="-304800" lvl="0" marL="457200" rtl="0" algn="l">
              <a:lnSpc>
                <a:spcPct val="166666"/>
              </a:lnSpc>
              <a:spcBef>
                <a:spcPts val="0"/>
              </a:spcBef>
              <a:spcAft>
                <a:spcPts val="0"/>
              </a:spcAft>
              <a:buClr>
                <a:schemeClr val="accent1"/>
              </a:buClr>
              <a:buSzPts val="1200"/>
              <a:buFont typeface="Source Sans Pro"/>
              <a:buChar char="●"/>
            </a:pPr>
            <a:r>
              <a:rPr b="1" lang="en" sz="1200">
                <a:solidFill>
                  <a:schemeClr val="accent1"/>
                </a:solidFill>
                <a:latin typeface="Source Sans Pro"/>
                <a:ea typeface="Source Sans Pro"/>
                <a:cs typeface="Source Sans Pro"/>
                <a:sym typeface="Source Sans Pro"/>
              </a:rPr>
              <a:t>Subset</a:t>
            </a:r>
            <a:r>
              <a:rPr lang="en" sz="1200">
                <a:solidFill>
                  <a:schemeClr val="accent1"/>
                </a:solidFill>
                <a:latin typeface="Source Sans Pro"/>
                <a:ea typeface="Source Sans Pro"/>
                <a:cs typeface="Source Sans Pro"/>
                <a:sym typeface="Source Sans Pro"/>
              </a:rPr>
              <a:t> - to check if </a:t>
            </a:r>
            <a:r>
              <a:rPr lang="en" sz="1200">
                <a:solidFill>
                  <a:schemeClr val="accent1"/>
                </a:solidFill>
                <a:latin typeface="Courier New"/>
                <a:ea typeface="Courier New"/>
                <a:cs typeface="Courier New"/>
                <a:sym typeface="Courier New"/>
              </a:rPr>
              <a:t>x</a:t>
            </a:r>
            <a:r>
              <a:rPr lang="en" sz="1200">
                <a:solidFill>
                  <a:schemeClr val="accent1"/>
                </a:solidFill>
                <a:latin typeface="Source Sans Pro"/>
                <a:ea typeface="Source Sans Pro"/>
                <a:cs typeface="Source Sans Pro"/>
                <a:sym typeface="Source Sans Pro"/>
              </a:rPr>
              <a:t> is a subset of </a:t>
            </a:r>
            <a:r>
              <a:rPr lang="en" sz="1200">
                <a:solidFill>
                  <a:schemeClr val="accent1"/>
                </a:solidFill>
                <a:latin typeface="Courier New"/>
                <a:ea typeface="Courier New"/>
                <a:cs typeface="Courier New"/>
                <a:sym typeface="Courier New"/>
              </a:rPr>
              <a:t>y</a:t>
            </a:r>
            <a:r>
              <a:rPr lang="en" sz="1200">
                <a:solidFill>
                  <a:schemeClr val="accent1"/>
                </a:solidFill>
                <a:latin typeface="Source Sans Pro"/>
                <a:ea typeface="Source Sans Pro"/>
                <a:cs typeface="Source Sans Pro"/>
                <a:sym typeface="Source Sans Pro"/>
              </a:rPr>
              <a:t>, we can use </a:t>
            </a:r>
            <a:r>
              <a:rPr b="1" lang="en" sz="1200">
                <a:solidFill>
                  <a:schemeClr val="accent1"/>
                </a:solidFill>
                <a:highlight>
                  <a:srgbClr val="EFF0F1"/>
                </a:highlight>
                <a:latin typeface="Courier New"/>
                <a:ea typeface="Courier New"/>
                <a:cs typeface="Courier New"/>
                <a:sym typeface="Courier New"/>
              </a:rPr>
              <a:t>y.containsAll(x)</a:t>
            </a:r>
            <a:endParaRPr b="1" sz="1200">
              <a:solidFill>
                <a:schemeClr val="accent1"/>
              </a:solidFill>
              <a:highlight>
                <a:srgbClr val="EFF0F1"/>
              </a:highlight>
              <a:latin typeface="Courier New"/>
              <a:ea typeface="Courier New"/>
              <a:cs typeface="Courier New"/>
              <a:sym typeface="Courier New"/>
            </a:endParaRPr>
          </a:p>
          <a:p>
            <a:pPr indent="0" lvl="0" marL="457200" rtl="0" algn="l">
              <a:lnSpc>
                <a:spcPct val="115000"/>
              </a:lnSpc>
              <a:spcBef>
                <a:spcPts val="4500"/>
              </a:spcBef>
              <a:spcAft>
                <a:spcPts val="180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Set</a:t>
            </a:r>
            <a:endParaRPr/>
          </a:p>
        </p:txBody>
      </p:sp>
      <p:sp>
        <p:nvSpPr>
          <p:cNvPr id="334" name="Google Shape;334;p53"/>
          <p:cNvSpPr txBox="1"/>
          <p:nvPr/>
        </p:nvSpPr>
        <p:spPr>
          <a:xfrm>
            <a:off x="731200" y="1954350"/>
            <a:ext cx="8119500" cy="30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lang="en" sz="1100">
                <a:solidFill>
                  <a:schemeClr val="accent1"/>
                </a:solidFill>
                <a:latin typeface="Lato"/>
                <a:ea typeface="Lato"/>
                <a:cs typeface="Lato"/>
                <a:sym typeface="Lato"/>
              </a:rPr>
              <a:t>In order to use functionalities of the Set interface, we can use these classes:</a:t>
            </a:r>
            <a:endParaRPr sz="1100">
              <a:solidFill>
                <a:schemeClr val="accent1"/>
              </a:solidFill>
              <a:latin typeface="Lato"/>
              <a:ea typeface="Lato"/>
              <a:cs typeface="Lato"/>
              <a:sym typeface="Lato"/>
            </a:endParaRPr>
          </a:p>
          <a:p>
            <a:pPr indent="-298450" lvl="0" marL="457200" rtl="0" algn="just">
              <a:lnSpc>
                <a:spcPct val="150000"/>
              </a:lnSpc>
              <a:spcBef>
                <a:spcPts val="3500"/>
              </a:spcBef>
              <a:spcAft>
                <a:spcPts val="0"/>
              </a:spcAft>
              <a:buClr>
                <a:schemeClr val="accent1"/>
              </a:buClr>
              <a:buSzPts val="1100"/>
              <a:buFont typeface="Lato"/>
              <a:buChar char="●"/>
            </a:pPr>
            <a:r>
              <a:rPr lang="en" sz="1100">
                <a:solidFill>
                  <a:schemeClr val="accent1"/>
                </a:solidFill>
                <a:latin typeface="Lato"/>
                <a:ea typeface="Lato"/>
                <a:cs typeface="Lato"/>
                <a:sym typeface="Lato"/>
              </a:rPr>
              <a:t>HashSet</a:t>
            </a:r>
            <a:endParaRPr sz="1100">
              <a:solidFill>
                <a:schemeClr val="accent1"/>
              </a:solidFill>
              <a:latin typeface="Lato"/>
              <a:ea typeface="Lato"/>
              <a:cs typeface="Lato"/>
              <a:sym typeface="Lato"/>
            </a:endParaRPr>
          </a:p>
          <a:p>
            <a:pPr indent="-298450" lvl="0" marL="457200" rtl="0" algn="just">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TreeSet</a:t>
            </a:r>
            <a:endParaRPr sz="1100">
              <a:solidFill>
                <a:schemeClr val="accent1"/>
              </a:solidFill>
              <a:latin typeface="Lato"/>
              <a:ea typeface="Lato"/>
              <a:cs typeface="Lato"/>
              <a:sym typeface="Lato"/>
            </a:endParaRPr>
          </a:p>
          <a:p>
            <a:pPr indent="-298450" lvl="0" marL="457200" rtl="0" algn="just">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LinkedHashSet</a:t>
            </a:r>
            <a:endParaRPr sz="1100">
              <a:solidFill>
                <a:schemeClr val="accent1"/>
              </a:solidFill>
              <a:latin typeface="Lato"/>
              <a:ea typeface="Lato"/>
              <a:cs typeface="Lato"/>
              <a:sym typeface="Lato"/>
            </a:endParaRPr>
          </a:p>
          <a:p>
            <a:pPr indent="-298450" lvl="0" marL="457200" rtl="0" algn="just">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EnumSet</a:t>
            </a:r>
            <a:endParaRPr sz="1100">
              <a:solidFill>
                <a:schemeClr val="accent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Map</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Implementation</a:t>
            </a:r>
            <a:endParaRPr/>
          </a:p>
        </p:txBody>
      </p:sp>
      <p:pic>
        <p:nvPicPr>
          <p:cNvPr descr="HashMap, TreeMap, EnumMap, LinkedHashMap and WeakHashMap classes implements the Java Map interface." id="345" name="Google Shape;345;p55"/>
          <p:cNvPicPr preferRelativeResize="0"/>
          <p:nvPr/>
        </p:nvPicPr>
        <p:blipFill>
          <a:blip r:embed="rId3">
            <a:alphaModFix/>
          </a:blip>
          <a:stretch>
            <a:fillRect/>
          </a:stretch>
        </p:blipFill>
        <p:spPr>
          <a:xfrm>
            <a:off x="3501950" y="2126375"/>
            <a:ext cx="5642050" cy="1962900"/>
          </a:xfrm>
          <a:prstGeom prst="rect">
            <a:avLst/>
          </a:prstGeom>
          <a:noFill/>
          <a:ln>
            <a:noFill/>
          </a:ln>
        </p:spPr>
      </p:pic>
      <p:sp>
        <p:nvSpPr>
          <p:cNvPr id="346" name="Google Shape;346;p55"/>
          <p:cNvSpPr txBox="1"/>
          <p:nvPr/>
        </p:nvSpPr>
        <p:spPr>
          <a:xfrm>
            <a:off x="826150" y="1954350"/>
            <a:ext cx="3158700" cy="3055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100">
              <a:solidFill>
                <a:schemeClr val="accent1"/>
              </a:solidFill>
              <a:latin typeface="Lato"/>
              <a:ea typeface="Lato"/>
              <a:cs typeface="Lato"/>
              <a:sym typeface="Lato"/>
            </a:endParaRPr>
          </a:p>
          <a:p>
            <a:pPr indent="0" lvl="0" marL="0" rtl="0" algn="just">
              <a:spcBef>
                <a:spcPts val="0"/>
              </a:spcBef>
              <a:spcAft>
                <a:spcPts val="0"/>
              </a:spcAft>
              <a:buNone/>
            </a:pPr>
            <a:r>
              <a:rPr lang="en" sz="1100">
                <a:solidFill>
                  <a:schemeClr val="accent1"/>
                </a:solidFill>
                <a:latin typeface="Lato"/>
                <a:ea typeface="Lato"/>
                <a:cs typeface="Lato"/>
                <a:sym typeface="Lato"/>
              </a:rPr>
              <a:t>Since Map is an interface, we cannot create objects from it. In order to use functionalities of the Map interface, we can use these classes:</a:t>
            </a:r>
            <a:endParaRPr sz="1100">
              <a:solidFill>
                <a:schemeClr val="accent1"/>
              </a:solidFill>
              <a:latin typeface="Lato"/>
              <a:ea typeface="Lato"/>
              <a:cs typeface="Lato"/>
              <a:sym typeface="Lato"/>
            </a:endParaRPr>
          </a:p>
          <a:p>
            <a:pPr indent="0" lvl="0" marL="0" rtl="0" algn="just">
              <a:spcBef>
                <a:spcPts val="0"/>
              </a:spcBef>
              <a:spcAft>
                <a:spcPts val="0"/>
              </a:spcAft>
              <a:buNone/>
            </a:pPr>
            <a:r>
              <a:t/>
            </a:r>
            <a:endParaRPr sz="1100">
              <a:solidFill>
                <a:schemeClr val="accent1"/>
              </a:solidFill>
              <a:latin typeface="Lato"/>
              <a:ea typeface="Lato"/>
              <a:cs typeface="Lato"/>
              <a:sym typeface="Lato"/>
            </a:endParaRPr>
          </a:p>
          <a:p>
            <a:pPr indent="-298450" lvl="0" marL="457200" rtl="0" algn="just">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HashMap</a:t>
            </a:r>
            <a:endParaRPr sz="1100">
              <a:solidFill>
                <a:schemeClr val="accent1"/>
              </a:solidFill>
              <a:latin typeface="Lato"/>
              <a:ea typeface="Lato"/>
              <a:cs typeface="Lato"/>
              <a:sym typeface="Lato"/>
            </a:endParaRPr>
          </a:p>
          <a:p>
            <a:pPr indent="-298450" lvl="0" marL="457200" rtl="0" algn="just">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EnumMap</a:t>
            </a:r>
            <a:endParaRPr sz="1100">
              <a:solidFill>
                <a:schemeClr val="accent1"/>
              </a:solidFill>
              <a:latin typeface="Lato"/>
              <a:ea typeface="Lato"/>
              <a:cs typeface="Lato"/>
              <a:sym typeface="Lato"/>
            </a:endParaRPr>
          </a:p>
          <a:p>
            <a:pPr indent="-298450" lvl="0" marL="457200" rtl="0" algn="just">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LinkedHashMap</a:t>
            </a:r>
            <a:endParaRPr sz="1100">
              <a:solidFill>
                <a:schemeClr val="accent1"/>
              </a:solidFill>
              <a:latin typeface="Lato"/>
              <a:ea typeface="Lato"/>
              <a:cs typeface="Lato"/>
              <a:sym typeface="Lato"/>
            </a:endParaRPr>
          </a:p>
          <a:p>
            <a:pPr indent="-298450" lvl="0" marL="457200" rtl="0" algn="just">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WeakHashMap</a:t>
            </a:r>
            <a:endParaRPr sz="1100">
              <a:solidFill>
                <a:schemeClr val="accent1"/>
              </a:solidFill>
              <a:latin typeface="Lato"/>
              <a:ea typeface="Lato"/>
              <a:cs typeface="Lato"/>
              <a:sym typeface="Lato"/>
            </a:endParaRPr>
          </a:p>
          <a:p>
            <a:pPr indent="-298450" lvl="0" marL="457200" rtl="0" algn="just">
              <a:lnSpc>
                <a:spcPct val="150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TreeMap</a:t>
            </a:r>
            <a:endParaRPr sz="1100">
              <a:solidFill>
                <a:schemeClr val="accent1"/>
              </a:solidFill>
              <a:latin typeface="Lato"/>
              <a:ea typeface="Lato"/>
              <a:cs typeface="Lato"/>
              <a:sym typeface="Lato"/>
            </a:endParaRPr>
          </a:p>
          <a:p>
            <a:pPr indent="0" lvl="0" marL="0" rtl="0" algn="just">
              <a:spcBef>
                <a:spcPts val="0"/>
              </a:spcBef>
              <a:spcAft>
                <a:spcPts val="0"/>
              </a:spcAft>
              <a:buNone/>
            </a:pPr>
            <a:r>
              <a:t/>
            </a:r>
            <a:endParaRPr sz="1100">
              <a:solidFill>
                <a:schemeClr val="accent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Map</a:t>
            </a:r>
            <a:endParaRPr/>
          </a:p>
        </p:txBody>
      </p:sp>
      <p:sp>
        <p:nvSpPr>
          <p:cNvPr id="352" name="Google Shape;352;p56"/>
          <p:cNvSpPr txBox="1"/>
          <p:nvPr/>
        </p:nvSpPr>
        <p:spPr>
          <a:xfrm>
            <a:off x="657375" y="1725750"/>
            <a:ext cx="7856700" cy="30558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1800"/>
              </a:spcBef>
              <a:spcAft>
                <a:spcPts val="0"/>
              </a:spcAft>
              <a:buClr>
                <a:schemeClr val="accent1"/>
              </a:buClr>
              <a:buSzPts val="1100"/>
              <a:buFont typeface="Lato"/>
              <a:buChar char="●"/>
            </a:pPr>
            <a:r>
              <a:rPr b="1" lang="en" sz="1100">
                <a:solidFill>
                  <a:schemeClr val="accent1"/>
                </a:solidFill>
                <a:latin typeface="Lato"/>
                <a:ea typeface="Lato"/>
                <a:cs typeface="Lato"/>
                <a:sym typeface="Lato"/>
              </a:rPr>
              <a:t>put</a:t>
            </a:r>
            <a:r>
              <a:rPr lang="en" sz="1100">
                <a:solidFill>
                  <a:schemeClr val="accent1"/>
                </a:solidFill>
                <a:latin typeface="Lato"/>
                <a:ea typeface="Lato"/>
                <a:cs typeface="Lato"/>
                <a:sym typeface="Lato"/>
              </a:rPr>
              <a:t>(K, V) - Inserts the association of a key K and a value V into the map. If the key is already present, the new value replaces the old value.</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putAll</a:t>
            </a:r>
            <a:r>
              <a:rPr lang="en" sz="1100">
                <a:solidFill>
                  <a:schemeClr val="accent1"/>
                </a:solidFill>
                <a:latin typeface="Lato"/>
                <a:ea typeface="Lato"/>
                <a:cs typeface="Lato"/>
                <a:sym typeface="Lato"/>
              </a:rPr>
              <a:t>() - Inserts all the entries from the specified map to this map.</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putIfAbsent</a:t>
            </a:r>
            <a:r>
              <a:rPr lang="en" sz="1100">
                <a:solidFill>
                  <a:schemeClr val="accent1"/>
                </a:solidFill>
                <a:latin typeface="Lato"/>
                <a:ea typeface="Lato"/>
                <a:cs typeface="Lato"/>
                <a:sym typeface="Lato"/>
              </a:rPr>
              <a:t>(K, V) - Inserts the association if the key K is not already associated with the value V.</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get</a:t>
            </a:r>
            <a:r>
              <a:rPr lang="en" sz="1100">
                <a:solidFill>
                  <a:schemeClr val="accent1"/>
                </a:solidFill>
                <a:latin typeface="Lato"/>
                <a:ea typeface="Lato"/>
                <a:cs typeface="Lato"/>
                <a:sym typeface="Lato"/>
              </a:rPr>
              <a:t>(K) - Returns the value associated with the specified key K. If the key is not found, it returns null.</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getOrDefault</a:t>
            </a:r>
            <a:r>
              <a:rPr lang="en" sz="1100">
                <a:solidFill>
                  <a:schemeClr val="accent1"/>
                </a:solidFill>
                <a:latin typeface="Lato"/>
                <a:ea typeface="Lato"/>
                <a:cs typeface="Lato"/>
                <a:sym typeface="Lato"/>
              </a:rPr>
              <a:t>(K, defaultValue) - Returns the value associated with the specified key K. If the key is not found, it returns the defaultValue.</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containsKey</a:t>
            </a:r>
            <a:r>
              <a:rPr lang="en" sz="1100">
                <a:solidFill>
                  <a:schemeClr val="accent1"/>
                </a:solidFill>
                <a:latin typeface="Lato"/>
                <a:ea typeface="Lato"/>
                <a:cs typeface="Lato"/>
                <a:sym typeface="Lato"/>
              </a:rPr>
              <a:t>(K) - Checks if the specified key K is present in the map or not.</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containsValue</a:t>
            </a:r>
            <a:r>
              <a:rPr lang="en" sz="1100">
                <a:solidFill>
                  <a:schemeClr val="accent1"/>
                </a:solidFill>
                <a:latin typeface="Lato"/>
                <a:ea typeface="Lato"/>
                <a:cs typeface="Lato"/>
                <a:sym typeface="Lato"/>
              </a:rPr>
              <a:t>(V) - Checks if the specified value V is present in the map or not.</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replace</a:t>
            </a:r>
            <a:r>
              <a:rPr lang="en" sz="1100">
                <a:solidFill>
                  <a:schemeClr val="accent1"/>
                </a:solidFill>
                <a:latin typeface="Lato"/>
                <a:ea typeface="Lato"/>
                <a:cs typeface="Lato"/>
                <a:sym typeface="Lato"/>
              </a:rPr>
              <a:t>(K, V) - Replace the value of the key K with the new specified value V.</a:t>
            </a:r>
            <a:endParaRPr sz="1100">
              <a:solidFill>
                <a:schemeClr val="accent1"/>
              </a:solidFill>
              <a:latin typeface="Lato"/>
              <a:ea typeface="Lato"/>
              <a:cs typeface="Lato"/>
              <a:sym typeface="Lato"/>
            </a:endParaRPr>
          </a:p>
          <a:p>
            <a:pPr indent="0" lvl="0" marL="0" rtl="0" algn="l">
              <a:lnSpc>
                <a:spcPct val="150000"/>
              </a:lnSpc>
              <a:spcBef>
                <a:spcPts val="1800"/>
              </a:spcBef>
              <a:spcAft>
                <a:spcPts val="1800"/>
              </a:spcAft>
              <a:buNone/>
            </a:pPr>
            <a:r>
              <a:t/>
            </a:r>
            <a:endParaRPr sz="1100">
              <a:solidFill>
                <a:schemeClr val="accent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Map cntd.</a:t>
            </a:r>
            <a:endParaRPr/>
          </a:p>
        </p:txBody>
      </p:sp>
      <p:sp>
        <p:nvSpPr>
          <p:cNvPr id="358" name="Google Shape;358;p57"/>
          <p:cNvSpPr txBox="1"/>
          <p:nvPr/>
        </p:nvSpPr>
        <p:spPr>
          <a:xfrm>
            <a:off x="657375" y="1725750"/>
            <a:ext cx="7856700" cy="30558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1800"/>
              </a:spcBef>
              <a:spcAft>
                <a:spcPts val="0"/>
              </a:spcAft>
              <a:buClr>
                <a:schemeClr val="accent1"/>
              </a:buClr>
              <a:buSzPts val="1100"/>
              <a:buFont typeface="Lato"/>
              <a:buChar char="●"/>
            </a:pPr>
            <a:r>
              <a:rPr b="1" lang="en" sz="1100">
                <a:solidFill>
                  <a:schemeClr val="accent1"/>
                </a:solidFill>
                <a:latin typeface="Lato"/>
                <a:ea typeface="Lato"/>
                <a:cs typeface="Lato"/>
                <a:sym typeface="Lato"/>
              </a:rPr>
              <a:t>replace</a:t>
            </a:r>
            <a:r>
              <a:rPr lang="en" sz="1100">
                <a:solidFill>
                  <a:schemeClr val="accent1"/>
                </a:solidFill>
                <a:latin typeface="Lato"/>
                <a:ea typeface="Lato"/>
                <a:cs typeface="Lato"/>
                <a:sym typeface="Lato"/>
              </a:rPr>
              <a:t>(K, oldValue, newValue) - Replaces the value of the key K with the new value new Value only if the key K is associated with the value oldValue.</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remove</a:t>
            </a:r>
            <a:r>
              <a:rPr lang="en" sz="1100">
                <a:solidFill>
                  <a:schemeClr val="accent1"/>
                </a:solidFill>
                <a:latin typeface="Lato"/>
                <a:ea typeface="Lato"/>
                <a:cs typeface="Lato"/>
                <a:sym typeface="Lato"/>
              </a:rPr>
              <a:t>(K) - Removes the entry from the map represented by the key K.</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remove</a:t>
            </a:r>
            <a:r>
              <a:rPr lang="en" sz="1100">
                <a:solidFill>
                  <a:schemeClr val="accent1"/>
                </a:solidFill>
                <a:latin typeface="Lato"/>
                <a:ea typeface="Lato"/>
                <a:cs typeface="Lato"/>
                <a:sym typeface="Lato"/>
              </a:rPr>
              <a:t>(K, V) - Removes the entry from the map that has key K associated with value V.</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keySet</a:t>
            </a:r>
            <a:r>
              <a:rPr lang="en" sz="1100">
                <a:solidFill>
                  <a:schemeClr val="accent1"/>
                </a:solidFill>
                <a:latin typeface="Lato"/>
                <a:ea typeface="Lato"/>
                <a:cs typeface="Lato"/>
                <a:sym typeface="Lato"/>
              </a:rPr>
              <a:t>() - Returns a set of all the keys present in a map.</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values</a:t>
            </a:r>
            <a:r>
              <a:rPr lang="en" sz="1100">
                <a:solidFill>
                  <a:schemeClr val="accent1"/>
                </a:solidFill>
                <a:latin typeface="Lato"/>
                <a:ea typeface="Lato"/>
                <a:cs typeface="Lato"/>
                <a:sym typeface="Lato"/>
              </a:rPr>
              <a:t>() - Returns a set of all the values present in a map.</a:t>
            </a:r>
            <a:endParaRPr sz="1100">
              <a:solidFill>
                <a:schemeClr val="accent1"/>
              </a:solidFill>
              <a:latin typeface="Lato"/>
              <a:ea typeface="Lato"/>
              <a:cs typeface="Lato"/>
              <a:sym typeface="Lato"/>
            </a:endParaRPr>
          </a:p>
          <a:p>
            <a:pPr indent="-298450" lvl="0" marL="457200" rtl="0" algn="l">
              <a:lnSpc>
                <a:spcPct val="150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entrySet</a:t>
            </a:r>
            <a:r>
              <a:rPr lang="en" sz="1100">
                <a:solidFill>
                  <a:schemeClr val="accent1"/>
                </a:solidFill>
                <a:latin typeface="Lato"/>
                <a:ea typeface="Lato"/>
                <a:cs typeface="Lato"/>
                <a:sym typeface="Lato"/>
              </a:rPr>
              <a:t>() - Returns a set of all the key/value mapping present in a map.</a:t>
            </a:r>
            <a:endParaRPr sz="1100">
              <a:solidFill>
                <a:schemeClr val="accent1"/>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pic>
        <p:nvPicPr>
          <p:cNvPr descr="Image result for how hashmap works internally" id="363" name="Google Shape;363;p58"/>
          <p:cNvPicPr preferRelativeResize="0"/>
          <p:nvPr/>
        </p:nvPicPr>
        <p:blipFill>
          <a:blip r:embed="rId3">
            <a:alphaModFix/>
          </a:blip>
          <a:stretch>
            <a:fillRect/>
          </a:stretch>
        </p:blipFill>
        <p:spPr>
          <a:xfrm>
            <a:off x="4913649" y="547175"/>
            <a:ext cx="4183051" cy="4647825"/>
          </a:xfrm>
          <a:prstGeom prst="rect">
            <a:avLst/>
          </a:prstGeom>
          <a:noFill/>
          <a:ln>
            <a:noFill/>
          </a:ln>
        </p:spPr>
      </p:pic>
      <p:sp>
        <p:nvSpPr>
          <p:cNvPr id="364" name="Google Shape;364;p5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Internal Working of</a:t>
            </a:r>
            <a:endParaRPr/>
          </a:p>
          <a:p>
            <a:pPr indent="0" lvl="0" marL="0" rtl="0" algn="l">
              <a:spcBef>
                <a:spcPts val="0"/>
              </a:spcBef>
              <a:spcAft>
                <a:spcPts val="0"/>
              </a:spcAft>
              <a:buNone/>
            </a:pPr>
            <a:r>
              <a:rPr lang="en"/>
              <a:t>HashMap</a:t>
            </a:r>
            <a:endParaRPr/>
          </a:p>
        </p:txBody>
      </p:sp>
      <p:sp>
        <p:nvSpPr>
          <p:cNvPr id="365" name="Google Shape;365;p58"/>
          <p:cNvSpPr txBox="1"/>
          <p:nvPr/>
        </p:nvSpPr>
        <p:spPr>
          <a:xfrm>
            <a:off x="830400" y="2417650"/>
            <a:ext cx="4017000" cy="2331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lang="en" sz="1100">
                <a:solidFill>
                  <a:schemeClr val="accent1"/>
                </a:solidFill>
                <a:latin typeface="Lato"/>
                <a:ea typeface="Lato"/>
                <a:cs typeface="Lato"/>
                <a:sym typeface="Lato"/>
              </a:rPr>
              <a:t>HashMap uses an array table to store its key value pairs. Each element of the array holds the head of a linkedlist to avoid collision. The hash of every key is calculated and the elements are placed in the array using this hash function.</a:t>
            </a:r>
            <a:endParaRPr sz="1100">
              <a:solidFill>
                <a:schemeClr val="accent1"/>
              </a:solidFill>
              <a:latin typeface="Lato"/>
              <a:ea typeface="Lato"/>
              <a:cs typeface="Lato"/>
              <a:sym typeface="Lato"/>
            </a:endParaRPr>
          </a:p>
          <a:p>
            <a:pPr indent="0" lvl="0" marL="0" rtl="0" algn="l">
              <a:lnSpc>
                <a:spcPct val="150000"/>
              </a:lnSpc>
              <a:spcBef>
                <a:spcPts val="1800"/>
              </a:spcBef>
              <a:spcAft>
                <a:spcPts val="1800"/>
              </a:spcAft>
              <a:buNone/>
            </a:pPr>
            <a:r>
              <a:rPr lang="en" sz="1100">
                <a:solidFill>
                  <a:schemeClr val="accent1"/>
                </a:solidFill>
                <a:latin typeface="Lato"/>
                <a:ea typeface="Lato"/>
                <a:cs typeface="Lato"/>
                <a:sym typeface="Lato"/>
              </a:rPr>
              <a:t>The default capacity is kept at 16 and the load factor at 0.75</a:t>
            </a:r>
            <a:endParaRPr sz="1100">
              <a:solidFill>
                <a:schemeClr val="accent1"/>
              </a:solidFill>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Hashcode and Equals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6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hashCode() and equals() methods</a:t>
            </a:r>
            <a:endParaRPr/>
          </a:p>
        </p:txBody>
      </p:sp>
      <p:sp>
        <p:nvSpPr>
          <p:cNvPr id="376" name="Google Shape;376;p60"/>
          <p:cNvSpPr txBox="1"/>
          <p:nvPr/>
        </p:nvSpPr>
        <p:spPr>
          <a:xfrm>
            <a:off x="725400" y="2007650"/>
            <a:ext cx="7693200" cy="603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chemeClr val="accent1"/>
                </a:solidFill>
                <a:highlight>
                  <a:srgbClr val="F3F3F3"/>
                </a:highlight>
                <a:latin typeface="Lato"/>
                <a:ea typeface="Lato"/>
                <a:cs typeface="Lato"/>
                <a:sym typeface="Lato"/>
              </a:rPr>
              <a:t>hashCode</a:t>
            </a:r>
            <a:r>
              <a:rPr lang="en" sz="1100">
                <a:solidFill>
                  <a:schemeClr val="accent1"/>
                </a:solidFill>
                <a:latin typeface="Lato"/>
                <a:ea typeface="Lato"/>
                <a:cs typeface="Lato"/>
                <a:sym typeface="Lato"/>
              </a:rPr>
              <a:t>() and </a:t>
            </a:r>
            <a:r>
              <a:rPr lang="en" sz="1100">
                <a:solidFill>
                  <a:schemeClr val="accent1"/>
                </a:solidFill>
                <a:highlight>
                  <a:srgbClr val="F3F3F3"/>
                </a:highlight>
                <a:latin typeface="Lato"/>
                <a:ea typeface="Lato"/>
                <a:cs typeface="Lato"/>
                <a:sym typeface="Lato"/>
              </a:rPr>
              <a:t>equals</a:t>
            </a:r>
            <a:r>
              <a:rPr lang="en" sz="1100">
                <a:solidFill>
                  <a:schemeClr val="accent1"/>
                </a:solidFill>
                <a:latin typeface="Lato"/>
                <a:ea typeface="Lato"/>
                <a:cs typeface="Lato"/>
                <a:sym typeface="Lato"/>
              </a:rPr>
              <a:t>() methods have been defined in </a:t>
            </a:r>
            <a:r>
              <a:rPr b="1" lang="en" sz="1100">
                <a:solidFill>
                  <a:schemeClr val="accent1"/>
                </a:solidFill>
                <a:latin typeface="Lato"/>
                <a:ea typeface="Lato"/>
                <a:cs typeface="Lato"/>
                <a:sym typeface="Lato"/>
              </a:rPr>
              <a:t>Object</a:t>
            </a:r>
            <a:r>
              <a:rPr lang="en" sz="1100">
                <a:solidFill>
                  <a:schemeClr val="accent1"/>
                </a:solidFill>
                <a:latin typeface="Lato"/>
                <a:ea typeface="Lato"/>
                <a:cs typeface="Lato"/>
                <a:sym typeface="Lato"/>
              </a:rPr>
              <a:t> class which is parent class for java objects. For this reason, all java objects inherit a default implementation of these methods.</a:t>
            </a:r>
            <a:endParaRPr sz="1100">
              <a:solidFill>
                <a:schemeClr val="accent1"/>
              </a:solidFill>
              <a:latin typeface="Lato"/>
              <a:ea typeface="Lato"/>
              <a:cs typeface="Lato"/>
              <a:sym typeface="Lato"/>
            </a:endParaRPr>
          </a:p>
        </p:txBody>
      </p:sp>
      <p:sp>
        <p:nvSpPr>
          <p:cNvPr id="377" name="Google Shape;377;p60"/>
          <p:cNvSpPr txBox="1"/>
          <p:nvPr/>
        </p:nvSpPr>
        <p:spPr>
          <a:xfrm>
            <a:off x="620275" y="2848875"/>
            <a:ext cx="3840900" cy="1892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100">
                <a:solidFill>
                  <a:schemeClr val="accent1"/>
                </a:solidFill>
                <a:latin typeface="Lato"/>
                <a:ea typeface="Lato"/>
                <a:cs typeface="Lato"/>
                <a:sym typeface="Lato"/>
              </a:rPr>
              <a:t>Java hashCode()</a:t>
            </a:r>
            <a:endParaRPr b="1" sz="1100">
              <a:solidFill>
                <a:schemeClr val="accent1"/>
              </a:solidFill>
              <a:latin typeface="Lato"/>
              <a:ea typeface="Lato"/>
              <a:cs typeface="Lato"/>
              <a:sym typeface="Lato"/>
            </a:endParaRPr>
          </a:p>
          <a:p>
            <a:pPr indent="0" lvl="0" marL="0" rtl="0" algn="just">
              <a:lnSpc>
                <a:spcPct val="150000"/>
              </a:lnSpc>
              <a:spcBef>
                <a:spcPts val="0"/>
              </a:spcBef>
              <a:spcAft>
                <a:spcPts val="0"/>
              </a:spcAft>
              <a:buNone/>
            </a:pPr>
            <a:r>
              <a:rPr lang="en" sz="1100">
                <a:solidFill>
                  <a:schemeClr val="accent1"/>
                </a:solidFill>
                <a:latin typeface="Lato"/>
                <a:ea typeface="Lato"/>
                <a:cs typeface="Lato"/>
                <a:sym typeface="Lato"/>
              </a:rPr>
              <a:t>Object class defined hashCode() method like this:</a:t>
            </a:r>
            <a:endParaRPr sz="1100">
              <a:solidFill>
                <a:schemeClr val="accent1"/>
              </a:solidFill>
              <a:latin typeface="Lato"/>
              <a:ea typeface="Lato"/>
              <a:cs typeface="Lato"/>
              <a:sym typeface="Lato"/>
            </a:endParaRPr>
          </a:p>
          <a:p>
            <a:pPr indent="0" lvl="0" marL="0" rtl="0" algn="just">
              <a:lnSpc>
                <a:spcPct val="150000"/>
              </a:lnSpc>
              <a:spcBef>
                <a:spcPts val="0"/>
              </a:spcBef>
              <a:spcAft>
                <a:spcPts val="0"/>
              </a:spcAft>
              <a:buNone/>
            </a:pPr>
            <a:r>
              <a:t/>
            </a:r>
            <a:endParaRPr sz="1100">
              <a:solidFill>
                <a:schemeClr val="accent1"/>
              </a:solidFill>
              <a:latin typeface="Lato"/>
              <a:ea typeface="Lato"/>
              <a:cs typeface="Lato"/>
              <a:sym typeface="Lato"/>
            </a:endParaRPr>
          </a:p>
          <a:p>
            <a:pPr indent="0" lvl="0" marL="0" rtl="0" algn="just">
              <a:lnSpc>
                <a:spcPct val="150000"/>
              </a:lnSpc>
              <a:spcBef>
                <a:spcPts val="0"/>
              </a:spcBef>
              <a:spcAft>
                <a:spcPts val="0"/>
              </a:spcAft>
              <a:buNone/>
            </a:pPr>
            <a:r>
              <a:rPr lang="en" sz="1100">
                <a:solidFill>
                  <a:schemeClr val="accent1"/>
                </a:solidFill>
                <a:highlight>
                  <a:srgbClr val="F3F3F3"/>
                </a:highlight>
                <a:latin typeface="Courier New"/>
                <a:ea typeface="Courier New"/>
                <a:cs typeface="Courier New"/>
                <a:sym typeface="Courier New"/>
              </a:rPr>
              <a:t>public int hashCode() {</a:t>
            </a:r>
            <a:endParaRPr sz="1100">
              <a:solidFill>
                <a:schemeClr val="accent1"/>
              </a:solidFill>
              <a:highlight>
                <a:srgbClr val="F3F3F3"/>
              </a:highlight>
              <a:latin typeface="Courier New"/>
              <a:ea typeface="Courier New"/>
              <a:cs typeface="Courier New"/>
              <a:sym typeface="Courier New"/>
            </a:endParaRPr>
          </a:p>
          <a:p>
            <a:pPr indent="0" lvl="0" marL="0" rtl="0" algn="just">
              <a:lnSpc>
                <a:spcPct val="150000"/>
              </a:lnSpc>
              <a:spcBef>
                <a:spcPts val="0"/>
              </a:spcBef>
              <a:spcAft>
                <a:spcPts val="0"/>
              </a:spcAft>
              <a:buNone/>
            </a:pPr>
            <a:r>
              <a:rPr lang="en" sz="1100">
                <a:solidFill>
                  <a:schemeClr val="accent1"/>
                </a:solidFill>
                <a:highlight>
                  <a:srgbClr val="F3F3F3"/>
                </a:highlight>
                <a:latin typeface="Courier New"/>
                <a:ea typeface="Courier New"/>
                <a:cs typeface="Courier New"/>
                <a:sym typeface="Courier New"/>
              </a:rPr>
              <a:t>        // TODO return the hashCode ;</a:t>
            </a:r>
            <a:endParaRPr sz="1100">
              <a:solidFill>
                <a:schemeClr val="accent1"/>
              </a:solidFill>
              <a:highlight>
                <a:srgbClr val="F3F3F3"/>
              </a:highlight>
              <a:latin typeface="Courier New"/>
              <a:ea typeface="Courier New"/>
              <a:cs typeface="Courier New"/>
              <a:sym typeface="Courier New"/>
            </a:endParaRPr>
          </a:p>
          <a:p>
            <a:pPr indent="0" lvl="0" marL="0" rtl="0" algn="just">
              <a:lnSpc>
                <a:spcPct val="150000"/>
              </a:lnSpc>
              <a:spcBef>
                <a:spcPts val="0"/>
              </a:spcBef>
              <a:spcAft>
                <a:spcPts val="0"/>
              </a:spcAft>
              <a:buNone/>
            </a:pPr>
            <a:r>
              <a:rPr lang="en" sz="1100">
                <a:solidFill>
                  <a:schemeClr val="accent1"/>
                </a:solidFill>
                <a:highlight>
                  <a:srgbClr val="F3F3F3"/>
                </a:highlight>
                <a:latin typeface="Courier New"/>
                <a:ea typeface="Courier New"/>
                <a:cs typeface="Courier New"/>
                <a:sym typeface="Courier New"/>
              </a:rPr>
              <a:t>}</a:t>
            </a:r>
            <a:endParaRPr sz="1100">
              <a:solidFill>
                <a:schemeClr val="accent1"/>
              </a:solidFill>
              <a:highlight>
                <a:srgbClr val="F3F3F3"/>
              </a:highlight>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sz="1100">
              <a:solidFill>
                <a:schemeClr val="accent1"/>
              </a:solidFill>
              <a:latin typeface="Lato"/>
              <a:ea typeface="Lato"/>
              <a:cs typeface="Lato"/>
              <a:sym typeface="Lato"/>
            </a:endParaRPr>
          </a:p>
        </p:txBody>
      </p:sp>
      <p:sp>
        <p:nvSpPr>
          <p:cNvPr id="378" name="Google Shape;378;p60"/>
          <p:cNvSpPr txBox="1"/>
          <p:nvPr/>
        </p:nvSpPr>
        <p:spPr>
          <a:xfrm>
            <a:off x="4622250" y="2848875"/>
            <a:ext cx="3840900" cy="603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100">
              <a:solidFill>
                <a:schemeClr val="accent1"/>
              </a:solidFill>
              <a:latin typeface="Lato"/>
              <a:ea typeface="Lato"/>
              <a:cs typeface="Lato"/>
              <a:sym typeface="Lato"/>
            </a:endParaRPr>
          </a:p>
        </p:txBody>
      </p:sp>
      <p:sp>
        <p:nvSpPr>
          <p:cNvPr id="379" name="Google Shape;379;p60"/>
          <p:cNvSpPr txBox="1"/>
          <p:nvPr/>
        </p:nvSpPr>
        <p:spPr>
          <a:xfrm>
            <a:off x="4693050" y="2848875"/>
            <a:ext cx="3840900" cy="1892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100">
                <a:solidFill>
                  <a:schemeClr val="accent1"/>
                </a:solidFill>
                <a:latin typeface="Lato"/>
                <a:ea typeface="Lato"/>
                <a:cs typeface="Lato"/>
                <a:sym typeface="Lato"/>
              </a:rPr>
              <a:t>Java equals()</a:t>
            </a:r>
            <a:endParaRPr b="1" sz="1100">
              <a:solidFill>
                <a:schemeClr val="accent1"/>
              </a:solidFill>
              <a:latin typeface="Lato"/>
              <a:ea typeface="Lato"/>
              <a:cs typeface="Lato"/>
              <a:sym typeface="Lato"/>
            </a:endParaRPr>
          </a:p>
          <a:p>
            <a:pPr indent="0" lvl="0" marL="0" rtl="0" algn="just">
              <a:lnSpc>
                <a:spcPct val="150000"/>
              </a:lnSpc>
              <a:spcBef>
                <a:spcPts val="0"/>
              </a:spcBef>
              <a:spcAft>
                <a:spcPts val="0"/>
              </a:spcAft>
              <a:buNone/>
            </a:pPr>
            <a:r>
              <a:rPr lang="en" sz="1100">
                <a:solidFill>
                  <a:schemeClr val="accent1"/>
                </a:solidFill>
                <a:latin typeface="Lato"/>
                <a:ea typeface="Lato"/>
                <a:cs typeface="Lato"/>
                <a:sym typeface="Lato"/>
              </a:rPr>
              <a:t>Object class defined equals() method like this:</a:t>
            </a:r>
            <a:endParaRPr sz="1100">
              <a:solidFill>
                <a:schemeClr val="accent1"/>
              </a:solidFill>
              <a:latin typeface="Lato"/>
              <a:ea typeface="Lato"/>
              <a:cs typeface="Lato"/>
              <a:sym typeface="Lato"/>
            </a:endParaRPr>
          </a:p>
          <a:p>
            <a:pPr indent="0" lvl="0" marL="0" rtl="0" algn="just">
              <a:lnSpc>
                <a:spcPct val="150000"/>
              </a:lnSpc>
              <a:spcBef>
                <a:spcPts val="0"/>
              </a:spcBef>
              <a:spcAft>
                <a:spcPts val="0"/>
              </a:spcAft>
              <a:buNone/>
            </a:pPr>
            <a:r>
              <a:t/>
            </a:r>
            <a:endParaRPr sz="1100">
              <a:solidFill>
                <a:schemeClr val="accent1"/>
              </a:solidFill>
              <a:latin typeface="Lato"/>
              <a:ea typeface="Lato"/>
              <a:cs typeface="Lato"/>
              <a:sym typeface="Lato"/>
            </a:endParaRPr>
          </a:p>
          <a:p>
            <a:pPr indent="0" lvl="0" marL="0" rtl="0" algn="just">
              <a:lnSpc>
                <a:spcPct val="150000"/>
              </a:lnSpc>
              <a:spcBef>
                <a:spcPts val="0"/>
              </a:spcBef>
              <a:spcAft>
                <a:spcPts val="0"/>
              </a:spcAft>
              <a:buNone/>
            </a:pPr>
            <a:r>
              <a:rPr lang="en" sz="1100">
                <a:solidFill>
                  <a:schemeClr val="accent1"/>
                </a:solidFill>
                <a:highlight>
                  <a:srgbClr val="F3F3F3"/>
                </a:highlight>
                <a:latin typeface="Courier New"/>
                <a:ea typeface="Courier New"/>
                <a:cs typeface="Courier New"/>
                <a:sym typeface="Courier New"/>
              </a:rPr>
              <a:t>public boolean equals(Object obj) {</a:t>
            </a:r>
            <a:endParaRPr sz="1100">
              <a:solidFill>
                <a:schemeClr val="accent1"/>
              </a:solidFill>
              <a:highlight>
                <a:srgbClr val="F3F3F3"/>
              </a:highlight>
              <a:latin typeface="Courier New"/>
              <a:ea typeface="Courier New"/>
              <a:cs typeface="Courier New"/>
              <a:sym typeface="Courier New"/>
            </a:endParaRPr>
          </a:p>
          <a:p>
            <a:pPr indent="0" lvl="0" marL="0" rtl="0" algn="just">
              <a:lnSpc>
                <a:spcPct val="150000"/>
              </a:lnSpc>
              <a:spcBef>
                <a:spcPts val="0"/>
              </a:spcBef>
              <a:spcAft>
                <a:spcPts val="0"/>
              </a:spcAft>
              <a:buNone/>
            </a:pPr>
            <a:r>
              <a:rPr lang="en" sz="1100">
                <a:solidFill>
                  <a:schemeClr val="accent1"/>
                </a:solidFill>
                <a:highlight>
                  <a:srgbClr val="F3F3F3"/>
                </a:highlight>
                <a:latin typeface="Courier New"/>
                <a:ea typeface="Courier New"/>
                <a:cs typeface="Courier New"/>
                <a:sym typeface="Courier New"/>
              </a:rPr>
              <a:t>        return (this == obj);</a:t>
            </a:r>
            <a:endParaRPr sz="1100">
              <a:solidFill>
                <a:schemeClr val="accent1"/>
              </a:solidFill>
              <a:highlight>
                <a:srgbClr val="F3F3F3"/>
              </a:highlight>
              <a:latin typeface="Courier New"/>
              <a:ea typeface="Courier New"/>
              <a:cs typeface="Courier New"/>
              <a:sym typeface="Courier New"/>
            </a:endParaRPr>
          </a:p>
          <a:p>
            <a:pPr indent="0" lvl="0" marL="0" rtl="0" algn="just">
              <a:lnSpc>
                <a:spcPct val="150000"/>
              </a:lnSpc>
              <a:spcBef>
                <a:spcPts val="0"/>
              </a:spcBef>
              <a:spcAft>
                <a:spcPts val="0"/>
              </a:spcAft>
              <a:buNone/>
            </a:pPr>
            <a:r>
              <a:rPr lang="en" sz="1100">
                <a:solidFill>
                  <a:schemeClr val="accent1"/>
                </a:solidFill>
                <a:highlight>
                  <a:srgbClr val="F3F3F3"/>
                </a:highlight>
                <a:latin typeface="Courier New"/>
                <a:ea typeface="Courier New"/>
                <a:cs typeface="Courier New"/>
                <a:sym typeface="Courier New"/>
              </a:rPr>
              <a:t>}</a:t>
            </a:r>
            <a:endParaRPr sz="1100">
              <a:solidFill>
                <a:schemeClr val="accent1"/>
              </a:solidFill>
              <a:highlight>
                <a:srgbClr val="F3F3F3"/>
              </a:highlight>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sz="1100">
              <a:solidFill>
                <a:schemeClr val="accent1"/>
              </a:solidFill>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9F9"/>
        </a:solidFill>
      </p:bgPr>
    </p:bg>
    <p:spTree>
      <p:nvGrpSpPr>
        <p:cNvPr id="383" name="Shape 383"/>
        <p:cNvGrpSpPr/>
        <p:nvPr/>
      </p:nvGrpSpPr>
      <p:grpSpPr>
        <a:xfrm>
          <a:off x="0" y="0"/>
          <a:ext cx="0" cy="0"/>
          <a:chOff x="0" y="0"/>
          <a:chExt cx="0" cy="0"/>
        </a:xfrm>
      </p:grpSpPr>
      <p:sp>
        <p:nvSpPr>
          <p:cNvPr id="384" name="Google Shape;384;p6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Contract</a:t>
            </a:r>
            <a:endParaRPr/>
          </a:p>
        </p:txBody>
      </p:sp>
      <p:sp>
        <p:nvSpPr>
          <p:cNvPr id="385" name="Google Shape;385;p61"/>
          <p:cNvSpPr txBox="1"/>
          <p:nvPr/>
        </p:nvSpPr>
        <p:spPr>
          <a:xfrm>
            <a:off x="725400" y="2007650"/>
            <a:ext cx="3658500" cy="260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chemeClr val="accent1"/>
                </a:solidFill>
                <a:latin typeface="Lato"/>
                <a:ea typeface="Lato"/>
                <a:cs typeface="Lato"/>
                <a:sym typeface="Lato"/>
              </a:rPr>
              <a:t>The contract between equals() and hashCode() is:</a:t>
            </a:r>
            <a:endParaRPr sz="1100">
              <a:solidFill>
                <a:schemeClr val="accent1"/>
              </a:solidFill>
              <a:latin typeface="Lato"/>
              <a:ea typeface="Lato"/>
              <a:cs typeface="Lato"/>
              <a:sym typeface="Lato"/>
            </a:endParaRPr>
          </a:p>
          <a:p>
            <a:pPr indent="0" lvl="0" marL="457200" rtl="0" algn="l">
              <a:lnSpc>
                <a:spcPct val="150000"/>
              </a:lnSpc>
              <a:spcBef>
                <a:spcPts val="0"/>
              </a:spcBef>
              <a:spcAft>
                <a:spcPts val="0"/>
              </a:spcAft>
              <a:buNone/>
            </a:pPr>
            <a:r>
              <a:rPr lang="en" sz="1100">
                <a:solidFill>
                  <a:schemeClr val="accent1"/>
                </a:solidFill>
                <a:latin typeface="Lato"/>
                <a:ea typeface="Lato"/>
                <a:cs typeface="Lato"/>
                <a:sym typeface="Lato"/>
              </a:rPr>
              <a:t>1) If two objects are equal, then they must have the same hash code.</a:t>
            </a:r>
            <a:endParaRPr sz="1100">
              <a:solidFill>
                <a:schemeClr val="accent1"/>
              </a:solidFill>
              <a:latin typeface="Lato"/>
              <a:ea typeface="Lato"/>
              <a:cs typeface="Lato"/>
              <a:sym typeface="Lato"/>
            </a:endParaRPr>
          </a:p>
          <a:p>
            <a:pPr indent="0" lvl="0" marL="457200" rtl="0" algn="l">
              <a:lnSpc>
                <a:spcPct val="150000"/>
              </a:lnSpc>
              <a:spcBef>
                <a:spcPts val="0"/>
              </a:spcBef>
              <a:spcAft>
                <a:spcPts val="0"/>
              </a:spcAft>
              <a:buNone/>
            </a:pPr>
            <a:r>
              <a:rPr lang="en" sz="1100">
                <a:solidFill>
                  <a:schemeClr val="accent1"/>
                </a:solidFill>
                <a:latin typeface="Lato"/>
                <a:ea typeface="Lato"/>
                <a:cs typeface="Lato"/>
                <a:sym typeface="Lato"/>
              </a:rPr>
              <a:t>2) If two objects have the same hash code, they may or may not be equal.</a:t>
            </a:r>
            <a:endParaRPr sz="1100">
              <a:solidFill>
                <a:schemeClr val="accent1"/>
              </a:solidFill>
              <a:latin typeface="Lato"/>
              <a:ea typeface="Lato"/>
              <a:cs typeface="Lato"/>
              <a:sym typeface="Lato"/>
            </a:endParaRPr>
          </a:p>
          <a:p>
            <a:pPr indent="0" lvl="0" marL="0" rtl="0" algn="l">
              <a:lnSpc>
                <a:spcPct val="150000"/>
              </a:lnSpc>
              <a:spcBef>
                <a:spcPts val="0"/>
              </a:spcBef>
              <a:spcAft>
                <a:spcPts val="0"/>
              </a:spcAft>
              <a:buNone/>
            </a:pPr>
            <a:r>
              <a:t/>
            </a:r>
            <a:endParaRPr sz="1100">
              <a:solidFill>
                <a:schemeClr val="accent1"/>
              </a:solidFill>
              <a:latin typeface="Lato"/>
              <a:ea typeface="Lato"/>
              <a:cs typeface="Lato"/>
              <a:sym typeface="Lato"/>
            </a:endParaRPr>
          </a:p>
        </p:txBody>
      </p:sp>
      <p:pic>
        <p:nvPicPr>
          <p:cNvPr descr="What is the need to Override Hashcode() and equals() method ..." id="386" name="Google Shape;386;p61"/>
          <p:cNvPicPr preferRelativeResize="0"/>
          <p:nvPr/>
        </p:nvPicPr>
        <p:blipFill>
          <a:blip r:embed="rId3">
            <a:alphaModFix/>
          </a:blip>
          <a:stretch>
            <a:fillRect/>
          </a:stretch>
        </p:blipFill>
        <p:spPr>
          <a:xfrm>
            <a:off x="4950925" y="1969849"/>
            <a:ext cx="3802250" cy="179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a:t>
            </a:r>
            <a:r>
              <a:rPr lang="en"/>
              <a:t>Collection </a:t>
            </a:r>
            <a:endParaRPr/>
          </a:p>
        </p:txBody>
      </p:sp>
      <p:sp>
        <p:nvSpPr>
          <p:cNvPr id="111" name="Google Shape;111;p17"/>
          <p:cNvSpPr txBox="1"/>
          <p:nvPr/>
        </p:nvSpPr>
        <p:spPr>
          <a:xfrm>
            <a:off x="826150" y="1725750"/>
            <a:ext cx="7688400" cy="30558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3500"/>
              </a:spcBef>
              <a:spcAft>
                <a:spcPts val="0"/>
              </a:spcAft>
              <a:buClr>
                <a:schemeClr val="accent1"/>
              </a:buClr>
              <a:buSzPts val="1300"/>
              <a:buFont typeface="Lato"/>
              <a:buChar char="●"/>
            </a:pPr>
            <a:r>
              <a:rPr lang="en" sz="1300">
                <a:solidFill>
                  <a:schemeClr val="accent1"/>
                </a:solidFill>
                <a:latin typeface="Lato"/>
                <a:ea typeface="Lato"/>
                <a:cs typeface="Lato"/>
                <a:sym typeface="Lato"/>
              </a:rPr>
              <a:t>add() - inserts the specified element to the collection</a:t>
            </a:r>
            <a:endParaRPr sz="1300">
              <a:solidFill>
                <a:schemeClr val="accent1"/>
              </a:solidFill>
              <a:latin typeface="Lato"/>
              <a:ea typeface="Lato"/>
              <a:cs typeface="Lato"/>
              <a:sym typeface="Lato"/>
            </a:endParaRPr>
          </a:p>
          <a:p>
            <a:pPr indent="-311150" lvl="0" marL="457200" rtl="0" algn="l">
              <a:lnSpc>
                <a:spcPct val="150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size() - returns the size of the collection</a:t>
            </a:r>
            <a:endParaRPr sz="1300">
              <a:solidFill>
                <a:schemeClr val="accent1"/>
              </a:solidFill>
              <a:latin typeface="Lato"/>
              <a:ea typeface="Lato"/>
              <a:cs typeface="Lato"/>
              <a:sym typeface="Lato"/>
            </a:endParaRPr>
          </a:p>
          <a:p>
            <a:pPr indent="-311150" lvl="0" marL="457200" rtl="0" algn="l">
              <a:lnSpc>
                <a:spcPct val="150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remove() - removes the specified element from the collection</a:t>
            </a:r>
            <a:endParaRPr sz="1300">
              <a:solidFill>
                <a:schemeClr val="accent1"/>
              </a:solidFill>
              <a:latin typeface="Lato"/>
              <a:ea typeface="Lato"/>
              <a:cs typeface="Lato"/>
              <a:sym typeface="Lato"/>
            </a:endParaRPr>
          </a:p>
          <a:p>
            <a:pPr indent="-311150" lvl="0" marL="457200" rtl="0" algn="l">
              <a:lnSpc>
                <a:spcPct val="150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iterator() - returns an iterator to access elements of the collection</a:t>
            </a:r>
            <a:endParaRPr sz="1300">
              <a:solidFill>
                <a:schemeClr val="accent1"/>
              </a:solidFill>
              <a:latin typeface="Lato"/>
              <a:ea typeface="Lato"/>
              <a:cs typeface="Lato"/>
              <a:sym typeface="Lato"/>
            </a:endParaRPr>
          </a:p>
          <a:p>
            <a:pPr indent="-311150" lvl="0" marL="457200" rtl="0" algn="l">
              <a:lnSpc>
                <a:spcPct val="150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addAll() - adds all the elements of a specified collection to the collection</a:t>
            </a:r>
            <a:endParaRPr sz="1300">
              <a:solidFill>
                <a:schemeClr val="accent1"/>
              </a:solidFill>
              <a:latin typeface="Lato"/>
              <a:ea typeface="Lato"/>
              <a:cs typeface="Lato"/>
              <a:sym typeface="Lato"/>
            </a:endParaRPr>
          </a:p>
          <a:p>
            <a:pPr indent="-311150" lvl="0" marL="457200" rtl="0" algn="l">
              <a:lnSpc>
                <a:spcPct val="150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removeAll() - removes all the elements of the specified collection from the collection</a:t>
            </a:r>
            <a:endParaRPr sz="1300">
              <a:solidFill>
                <a:schemeClr val="accent1"/>
              </a:solidFill>
              <a:latin typeface="Lato"/>
              <a:ea typeface="Lato"/>
              <a:cs typeface="Lato"/>
              <a:sym typeface="Lato"/>
            </a:endParaRPr>
          </a:p>
          <a:p>
            <a:pPr indent="-311150" lvl="0" marL="457200" rtl="0" algn="l">
              <a:lnSpc>
                <a:spcPct val="150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clear() - removes all the elements of the collection</a:t>
            </a:r>
            <a:endParaRPr sz="1300">
              <a:solidFill>
                <a:schemeClr val="accent1"/>
              </a:solidFill>
              <a:latin typeface="Lato"/>
              <a:ea typeface="Lato"/>
              <a:cs typeface="Lato"/>
              <a:sym typeface="Lato"/>
            </a:endParaRPr>
          </a:p>
          <a:p>
            <a:pPr indent="0" lvl="0" marL="0" rtl="0" algn="l">
              <a:lnSpc>
                <a:spcPct val="150000"/>
              </a:lnSpc>
              <a:spcBef>
                <a:spcPts val="35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6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Practices</a:t>
            </a:r>
            <a:endParaRPr/>
          </a:p>
        </p:txBody>
      </p:sp>
      <p:sp>
        <p:nvSpPr>
          <p:cNvPr id="392" name="Google Shape;392;p62"/>
          <p:cNvSpPr txBox="1"/>
          <p:nvPr/>
        </p:nvSpPr>
        <p:spPr>
          <a:xfrm>
            <a:off x="268200" y="2007650"/>
            <a:ext cx="7693200" cy="2463600"/>
          </a:xfrm>
          <a:prstGeom prst="rect">
            <a:avLst/>
          </a:prstGeom>
          <a:noFill/>
          <a:ln>
            <a:noFill/>
          </a:ln>
        </p:spPr>
        <p:txBody>
          <a:bodyPr anchorCtr="0" anchor="t" bIns="91425" lIns="91425" spcFirstLastPara="1" rIns="91425" wrap="square" tIns="91425">
            <a:noAutofit/>
          </a:bodyPr>
          <a:lstStyle/>
          <a:p>
            <a:pPr indent="-304800" lvl="0" marL="838200" rtl="0" algn="l">
              <a:lnSpc>
                <a:spcPct val="115000"/>
              </a:lnSpc>
              <a:spcBef>
                <a:spcPts val="2200"/>
              </a:spcBef>
              <a:spcAft>
                <a:spcPts val="0"/>
              </a:spcAft>
              <a:buClr>
                <a:schemeClr val="accent1"/>
              </a:buClr>
              <a:buSzPts val="1200"/>
              <a:buFont typeface="Roboto"/>
              <a:buAutoNum type="arabicPeriod"/>
            </a:pPr>
            <a:r>
              <a:rPr lang="en" sz="1200">
                <a:solidFill>
                  <a:schemeClr val="accent1"/>
                </a:solidFill>
                <a:latin typeface="Roboto"/>
                <a:ea typeface="Roboto"/>
                <a:cs typeface="Roboto"/>
                <a:sym typeface="Roboto"/>
              </a:rPr>
              <a:t>Always use same attributes of an object to generate </a:t>
            </a:r>
            <a:r>
              <a:rPr lang="en" sz="1100">
                <a:solidFill>
                  <a:schemeClr val="accent1"/>
                </a:solidFill>
                <a:highlight>
                  <a:srgbClr val="F3F3F3"/>
                </a:highlight>
                <a:latin typeface="Courier New"/>
                <a:ea typeface="Courier New"/>
                <a:cs typeface="Courier New"/>
                <a:sym typeface="Courier New"/>
              </a:rPr>
              <a:t>hashCode</a:t>
            </a:r>
            <a:r>
              <a:rPr lang="en" sz="1100">
                <a:solidFill>
                  <a:schemeClr val="accent1"/>
                </a:solidFill>
                <a:latin typeface="Courier New"/>
                <a:ea typeface="Courier New"/>
                <a:cs typeface="Courier New"/>
                <a:sym typeface="Courier New"/>
              </a:rPr>
              <a:t>()</a:t>
            </a:r>
            <a:r>
              <a:rPr lang="en" sz="1200">
                <a:solidFill>
                  <a:schemeClr val="accent1"/>
                </a:solidFill>
                <a:latin typeface="Roboto"/>
                <a:ea typeface="Roboto"/>
                <a:cs typeface="Roboto"/>
                <a:sym typeface="Roboto"/>
              </a:rPr>
              <a:t> and </a:t>
            </a:r>
            <a:r>
              <a:rPr lang="en" sz="1100">
                <a:solidFill>
                  <a:schemeClr val="accent1"/>
                </a:solidFill>
                <a:highlight>
                  <a:srgbClr val="F3F3F3"/>
                </a:highlight>
                <a:latin typeface="Courier New"/>
                <a:ea typeface="Courier New"/>
                <a:cs typeface="Courier New"/>
                <a:sym typeface="Courier New"/>
              </a:rPr>
              <a:t>equals</a:t>
            </a:r>
            <a:r>
              <a:rPr lang="en" sz="1100">
                <a:solidFill>
                  <a:schemeClr val="accent1"/>
                </a:solidFill>
                <a:latin typeface="Courier New"/>
                <a:ea typeface="Courier New"/>
                <a:cs typeface="Courier New"/>
                <a:sym typeface="Courier New"/>
              </a:rPr>
              <a:t>()</a:t>
            </a:r>
            <a:r>
              <a:rPr lang="en" sz="1200">
                <a:solidFill>
                  <a:schemeClr val="accent1"/>
                </a:solidFill>
                <a:latin typeface="Roboto"/>
                <a:ea typeface="Roboto"/>
                <a:cs typeface="Roboto"/>
                <a:sym typeface="Roboto"/>
              </a:rPr>
              <a:t> both.</a:t>
            </a:r>
            <a:endParaRPr sz="1200">
              <a:solidFill>
                <a:schemeClr val="accent1"/>
              </a:solidFill>
              <a:latin typeface="Roboto"/>
              <a:ea typeface="Roboto"/>
              <a:cs typeface="Roboto"/>
              <a:sym typeface="Roboto"/>
            </a:endParaRPr>
          </a:p>
          <a:p>
            <a:pPr indent="-304800" lvl="0" marL="838200" rtl="0" algn="l">
              <a:lnSpc>
                <a:spcPct val="115000"/>
              </a:lnSpc>
              <a:spcBef>
                <a:spcPts val="0"/>
              </a:spcBef>
              <a:spcAft>
                <a:spcPts val="0"/>
              </a:spcAft>
              <a:buClr>
                <a:schemeClr val="accent1"/>
              </a:buClr>
              <a:buSzPts val="1200"/>
              <a:buFont typeface="Roboto"/>
              <a:buAutoNum type="arabicPeriod"/>
            </a:pPr>
            <a:r>
              <a:rPr lang="en" sz="1100">
                <a:solidFill>
                  <a:schemeClr val="accent1"/>
                </a:solidFill>
                <a:highlight>
                  <a:srgbClr val="F3F3F3"/>
                </a:highlight>
                <a:latin typeface="Courier New"/>
                <a:ea typeface="Courier New"/>
                <a:cs typeface="Courier New"/>
                <a:sym typeface="Courier New"/>
              </a:rPr>
              <a:t>equals</a:t>
            </a:r>
            <a:r>
              <a:rPr lang="en" sz="1100">
                <a:solidFill>
                  <a:schemeClr val="accent1"/>
                </a:solidFill>
                <a:latin typeface="Courier New"/>
                <a:ea typeface="Courier New"/>
                <a:cs typeface="Courier New"/>
                <a:sym typeface="Courier New"/>
              </a:rPr>
              <a:t>()</a:t>
            </a:r>
            <a:r>
              <a:rPr lang="en" sz="1200">
                <a:solidFill>
                  <a:schemeClr val="accent1"/>
                </a:solidFill>
                <a:latin typeface="Roboto"/>
                <a:ea typeface="Roboto"/>
                <a:cs typeface="Roboto"/>
                <a:sym typeface="Roboto"/>
              </a:rPr>
              <a:t> must be </a:t>
            </a:r>
            <a:r>
              <a:rPr i="1" lang="en" sz="1200">
                <a:solidFill>
                  <a:schemeClr val="accent1"/>
                </a:solidFill>
                <a:latin typeface="Roboto"/>
                <a:ea typeface="Roboto"/>
                <a:cs typeface="Roboto"/>
                <a:sym typeface="Roboto"/>
              </a:rPr>
              <a:t>consistent</a:t>
            </a:r>
            <a:r>
              <a:rPr lang="en" sz="1200">
                <a:solidFill>
                  <a:schemeClr val="accent1"/>
                </a:solidFill>
                <a:latin typeface="Roboto"/>
                <a:ea typeface="Roboto"/>
                <a:cs typeface="Roboto"/>
                <a:sym typeface="Roboto"/>
              </a:rPr>
              <a:t> (if the objects are not modified, then it must keep returning the same value).</a:t>
            </a:r>
            <a:endParaRPr sz="1200">
              <a:solidFill>
                <a:schemeClr val="accent1"/>
              </a:solidFill>
              <a:latin typeface="Roboto"/>
              <a:ea typeface="Roboto"/>
              <a:cs typeface="Roboto"/>
              <a:sym typeface="Roboto"/>
            </a:endParaRPr>
          </a:p>
          <a:p>
            <a:pPr indent="-304800" lvl="0" marL="838200" rtl="0" algn="l">
              <a:lnSpc>
                <a:spcPct val="115000"/>
              </a:lnSpc>
              <a:spcBef>
                <a:spcPts val="0"/>
              </a:spcBef>
              <a:spcAft>
                <a:spcPts val="0"/>
              </a:spcAft>
              <a:buClr>
                <a:schemeClr val="accent1"/>
              </a:buClr>
              <a:buSzPts val="1200"/>
              <a:buFont typeface="Roboto"/>
              <a:buAutoNum type="arabicPeriod"/>
            </a:pPr>
            <a:r>
              <a:rPr lang="en" sz="1200">
                <a:solidFill>
                  <a:schemeClr val="accent1"/>
                </a:solidFill>
                <a:latin typeface="Roboto"/>
                <a:ea typeface="Roboto"/>
                <a:cs typeface="Roboto"/>
                <a:sym typeface="Roboto"/>
              </a:rPr>
              <a:t>Whenever a.equals(b), then </a:t>
            </a:r>
            <a:r>
              <a:rPr i="1" lang="en" sz="1200">
                <a:solidFill>
                  <a:schemeClr val="accent1"/>
                </a:solidFill>
                <a:latin typeface="Roboto"/>
                <a:ea typeface="Roboto"/>
                <a:cs typeface="Roboto"/>
                <a:sym typeface="Roboto"/>
              </a:rPr>
              <a:t>a.hashCode()</a:t>
            </a:r>
            <a:r>
              <a:rPr lang="en" sz="1200">
                <a:solidFill>
                  <a:schemeClr val="accent1"/>
                </a:solidFill>
                <a:latin typeface="Roboto"/>
                <a:ea typeface="Roboto"/>
                <a:cs typeface="Roboto"/>
                <a:sym typeface="Roboto"/>
              </a:rPr>
              <a:t> must be same as </a:t>
            </a:r>
            <a:r>
              <a:rPr i="1" lang="en" sz="1200">
                <a:solidFill>
                  <a:schemeClr val="accent1"/>
                </a:solidFill>
                <a:latin typeface="Roboto"/>
                <a:ea typeface="Roboto"/>
                <a:cs typeface="Roboto"/>
                <a:sym typeface="Roboto"/>
              </a:rPr>
              <a:t>b.hashCode()</a:t>
            </a:r>
            <a:r>
              <a:rPr lang="en" sz="1200">
                <a:solidFill>
                  <a:schemeClr val="accent1"/>
                </a:solidFill>
                <a:latin typeface="Roboto"/>
                <a:ea typeface="Roboto"/>
                <a:cs typeface="Roboto"/>
                <a:sym typeface="Roboto"/>
              </a:rPr>
              <a:t>.</a:t>
            </a:r>
            <a:endParaRPr sz="1200">
              <a:solidFill>
                <a:schemeClr val="accent1"/>
              </a:solidFill>
              <a:latin typeface="Roboto"/>
              <a:ea typeface="Roboto"/>
              <a:cs typeface="Roboto"/>
              <a:sym typeface="Roboto"/>
            </a:endParaRPr>
          </a:p>
          <a:p>
            <a:pPr indent="-304800" lvl="0" marL="838200" rtl="0" algn="l">
              <a:lnSpc>
                <a:spcPct val="115000"/>
              </a:lnSpc>
              <a:spcBef>
                <a:spcPts val="0"/>
              </a:spcBef>
              <a:spcAft>
                <a:spcPts val="0"/>
              </a:spcAft>
              <a:buClr>
                <a:schemeClr val="accent1"/>
              </a:buClr>
              <a:buSzPts val="1200"/>
              <a:buFont typeface="Roboto"/>
              <a:buAutoNum type="arabicPeriod"/>
            </a:pPr>
            <a:r>
              <a:rPr lang="en" sz="1200">
                <a:solidFill>
                  <a:schemeClr val="accent1"/>
                </a:solidFill>
                <a:latin typeface="Roboto"/>
                <a:ea typeface="Roboto"/>
                <a:cs typeface="Roboto"/>
                <a:sym typeface="Roboto"/>
              </a:rPr>
              <a:t>If you override one, then you should override the other.</a:t>
            </a:r>
            <a:endParaRPr sz="1200">
              <a:solidFill>
                <a:schemeClr val="accent1"/>
              </a:solidFill>
              <a:latin typeface="Roboto"/>
              <a:ea typeface="Roboto"/>
              <a:cs typeface="Roboto"/>
              <a:sym typeface="Roboto"/>
            </a:endParaRPr>
          </a:p>
          <a:p>
            <a:pPr indent="0" lvl="0" marL="0" rtl="0" algn="l">
              <a:lnSpc>
                <a:spcPct val="150000"/>
              </a:lnSpc>
              <a:spcBef>
                <a:spcPts val="2400"/>
              </a:spcBef>
              <a:spcAft>
                <a:spcPts val="0"/>
              </a:spcAft>
              <a:buNone/>
            </a:pPr>
            <a:r>
              <a:t/>
            </a:r>
            <a:endParaRPr sz="1100">
              <a:solidFill>
                <a:schemeClr val="accent1"/>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Seven Best Books For Programming</a:t>
            </a:r>
            <a:endParaRPr/>
          </a:p>
        </p:txBody>
      </p:sp>
      <p:sp>
        <p:nvSpPr>
          <p:cNvPr id="398" name="Google Shape;398;p63"/>
          <p:cNvSpPr txBox="1"/>
          <p:nvPr/>
        </p:nvSpPr>
        <p:spPr>
          <a:xfrm>
            <a:off x="649200" y="2007650"/>
            <a:ext cx="7693200" cy="24636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accent1"/>
              </a:buClr>
              <a:buSzPts val="1100"/>
              <a:buFont typeface="Lato"/>
              <a:buAutoNum type="arabicPeriod"/>
            </a:pPr>
            <a:r>
              <a:rPr lang="en" sz="1200">
                <a:solidFill>
                  <a:schemeClr val="accent1"/>
                </a:solidFill>
                <a:latin typeface="Roboto"/>
                <a:ea typeface="Roboto"/>
                <a:cs typeface="Roboto"/>
                <a:sym typeface="Roboto"/>
              </a:rPr>
              <a:t>Introduction to Algorithms: CLRS </a:t>
            </a:r>
            <a:r>
              <a:rPr lang="en" sz="1200">
                <a:solidFill>
                  <a:schemeClr val="accent1"/>
                </a:solidFill>
                <a:highlight>
                  <a:srgbClr val="F4CCCC"/>
                </a:highlight>
                <a:latin typeface="Roboto"/>
                <a:ea typeface="Roboto"/>
                <a:cs typeface="Roboto"/>
                <a:sym typeface="Roboto"/>
              </a:rPr>
              <a:t>(Advanced)</a:t>
            </a:r>
            <a:endParaRPr sz="1200">
              <a:solidFill>
                <a:schemeClr val="accent1"/>
              </a:solidFill>
              <a:highlight>
                <a:srgbClr val="F4CCCC"/>
              </a:highlight>
              <a:latin typeface="Roboto"/>
              <a:ea typeface="Roboto"/>
              <a:cs typeface="Roboto"/>
              <a:sym typeface="Roboto"/>
            </a:endParaRPr>
          </a:p>
          <a:p>
            <a:pPr indent="-304800" lvl="0" marL="457200" rtl="0" algn="l">
              <a:lnSpc>
                <a:spcPct val="150000"/>
              </a:lnSpc>
              <a:spcBef>
                <a:spcPts val="0"/>
              </a:spcBef>
              <a:spcAft>
                <a:spcPts val="0"/>
              </a:spcAft>
              <a:buClr>
                <a:schemeClr val="accent1"/>
              </a:buClr>
              <a:buSzPts val="1200"/>
              <a:buFont typeface="Roboto"/>
              <a:buAutoNum type="arabicPeriod"/>
            </a:pPr>
            <a:r>
              <a:rPr lang="en" sz="1200">
                <a:solidFill>
                  <a:schemeClr val="accent1"/>
                </a:solidFill>
                <a:latin typeface="Roboto"/>
                <a:ea typeface="Roboto"/>
                <a:cs typeface="Roboto"/>
                <a:sym typeface="Roboto"/>
              </a:rPr>
              <a:t>Cracking the Coding Interview by Gayle Laakmann Mcdowell </a:t>
            </a:r>
            <a:r>
              <a:rPr lang="en" sz="1200">
                <a:solidFill>
                  <a:schemeClr val="accent1"/>
                </a:solidFill>
                <a:highlight>
                  <a:srgbClr val="F4CCCC"/>
                </a:highlight>
                <a:latin typeface="Roboto"/>
                <a:ea typeface="Roboto"/>
                <a:cs typeface="Roboto"/>
                <a:sym typeface="Roboto"/>
              </a:rPr>
              <a:t> (Advanced)</a:t>
            </a:r>
            <a:endParaRPr sz="1200">
              <a:solidFill>
                <a:schemeClr val="accent1"/>
              </a:solidFill>
              <a:highlight>
                <a:srgbClr val="F4CCCC"/>
              </a:highlight>
              <a:latin typeface="Roboto"/>
              <a:ea typeface="Roboto"/>
              <a:cs typeface="Roboto"/>
              <a:sym typeface="Roboto"/>
            </a:endParaRPr>
          </a:p>
          <a:p>
            <a:pPr indent="-304800" lvl="0" marL="457200" rtl="0" algn="l">
              <a:lnSpc>
                <a:spcPct val="150000"/>
              </a:lnSpc>
              <a:spcBef>
                <a:spcPts val="0"/>
              </a:spcBef>
              <a:spcAft>
                <a:spcPts val="0"/>
              </a:spcAft>
              <a:buClr>
                <a:schemeClr val="accent1"/>
              </a:buClr>
              <a:buSzPts val="1200"/>
              <a:buFont typeface="Roboto"/>
              <a:buAutoNum type="arabicPeriod"/>
            </a:pPr>
            <a:r>
              <a:rPr lang="en" sz="1200">
                <a:solidFill>
                  <a:schemeClr val="accent1"/>
                </a:solidFill>
                <a:latin typeface="Roboto"/>
                <a:ea typeface="Roboto"/>
                <a:cs typeface="Roboto"/>
                <a:sym typeface="Roboto"/>
              </a:rPr>
              <a:t>Algorithms by Sedgwick </a:t>
            </a:r>
            <a:r>
              <a:rPr lang="en" sz="1200">
                <a:solidFill>
                  <a:schemeClr val="accent1"/>
                </a:solidFill>
                <a:highlight>
                  <a:srgbClr val="FCE5CD"/>
                </a:highlight>
                <a:latin typeface="Roboto"/>
                <a:ea typeface="Roboto"/>
                <a:cs typeface="Roboto"/>
                <a:sym typeface="Roboto"/>
              </a:rPr>
              <a:t>(Moderate)</a:t>
            </a:r>
            <a:endParaRPr sz="1200">
              <a:solidFill>
                <a:schemeClr val="accent1"/>
              </a:solidFill>
              <a:highlight>
                <a:srgbClr val="FCE5CD"/>
              </a:highlight>
              <a:latin typeface="Roboto"/>
              <a:ea typeface="Roboto"/>
              <a:cs typeface="Roboto"/>
              <a:sym typeface="Roboto"/>
            </a:endParaRPr>
          </a:p>
          <a:p>
            <a:pPr indent="-304800" lvl="0" marL="457200" rtl="0" algn="l">
              <a:lnSpc>
                <a:spcPct val="150000"/>
              </a:lnSpc>
              <a:spcBef>
                <a:spcPts val="0"/>
              </a:spcBef>
              <a:spcAft>
                <a:spcPts val="0"/>
              </a:spcAft>
              <a:buClr>
                <a:schemeClr val="accent1"/>
              </a:buClr>
              <a:buSzPts val="1200"/>
              <a:buFont typeface="Roboto"/>
              <a:buAutoNum type="arabicPeriod"/>
            </a:pPr>
            <a:r>
              <a:rPr lang="en" sz="1200">
                <a:solidFill>
                  <a:schemeClr val="accent1"/>
                </a:solidFill>
                <a:latin typeface="Roboto"/>
                <a:ea typeface="Roboto"/>
                <a:cs typeface="Roboto"/>
                <a:sym typeface="Roboto"/>
              </a:rPr>
              <a:t>Data Structures and Algorithms made easy by Narasimha Karumanchi  </a:t>
            </a:r>
            <a:r>
              <a:rPr lang="en" sz="1200">
                <a:solidFill>
                  <a:schemeClr val="accent1"/>
                </a:solidFill>
                <a:highlight>
                  <a:srgbClr val="D9EAD3"/>
                </a:highlight>
                <a:latin typeface="Roboto"/>
                <a:ea typeface="Roboto"/>
                <a:cs typeface="Roboto"/>
                <a:sym typeface="Roboto"/>
              </a:rPr>
              <a:t>(Beginners)</a:t>
            </a:r>
            <a:endParaRPr sz="1200">
              <a:solidFill>
                <a:schemeClr val="accent1"/>
              </a:solidFill>
              <a:highlight>
                <a:srgbClr val="D9EAD3"/>
              </a:highlight>
              <a:latin typeface="Roboto"/>
              <a:ea typeface="Roboto"/>
              <a:cs typeface="Roboto"/>
              <a:sym typeface="Roboto"/>
            </a:endParaRPr>
          </a:p>
          <a:p>
            <a:pPr indent="-304800" lvl="0" marL="457200" rtl="0" algn="l">
              <a:lnSpc>
                <a:spcPct val="150000"/>
              </a:lnSpc>
              <a:spcBef>
                <a:spcPts val="0"/>
              </a:spcBef>
              <a:spcAft>
                <a:spcPts val="0"/>
              </a:spcAft>
              <a:buClr>
                <a:schemeClr val="accent1"/>
              </a:buClr>
              <a:buSzPts val="1200"/>
              <a:buFont typeface="Roboto"/>
              <a:buAutoNum type="arabicPeriod"/>
            </a:pPr>
            <a:r>
              <a:rPr lang="en" sz="1200">
                <a:solidFill>
                  <a:schemeClr val="accent1"/>
                </a:solidFill>
                <a:latin typeface="Roboto"/>
                <a:ea typeface="Roboto"/>
                <a:cs typeface="Roboto"/>
                <a:sym typeface="Roboto"/>
              </a:rPr>
              <a:t>Java for Dummies by Barry A. Burd  </a:t>
            </a:r>
            <a:r>
              <a:rPr lang="en" sz="1200">
                <a:solidFill>
                  <a:schemeClr val="accent1"/>
                </a:solidFill>
                <a:highlight>
                  <a:srgbClr val="D9EAD3"/>
                </a:highlight>
                <a:latin typeface="Roboto"/>
                <a:ea typeface="Roboto"/>
                <a:cs typeface="Roboto"/>
                <a:sym typeface="Roboto"/>
              </a:rPr>
              <a:t>(Beginners)</a:t>
            </a:r>
            <a:endParaRPr sz="1200">
              <a:solidFill>
                <a:schemeClr val="accent1"/>
              </a:solidFill>
              <a:highlight>
                <a:srgbClr val="D9EAD3"/>
              </a:highlight>
              <a:latin typeface="Roboto"/>
              <a:ea typeface="Roboto"/>
              <a:cs typeface="Roboto"/>
              <a:sym typeface="Roboto"/>
            </a:endParaRPr>
          </a:p>
          <a:p>
            <a:pPr indent="-304800" lvl="0" marL="457200" rtl="0" algn="l">
              <a:lnSpc>
                <a:spcPct val="150000"/>
              </a:lnSpc>
              <a:spcBef>
                <a:spcPts val="0"/>
              </a:spcBef>
              <a:spcAft>
                <a:spcPts val="0"/>
              </a:spcAft>
              <a:buClr>
                <a:schemeClr val="accent1"/>
              </a:buClr>
              <a:buSzPts val="1200"/>
              <a:buFont typeface="Roboto"/>
              <a:buAutoNum type="arabicPeriod"/>
            </a:pPr>
            <a:r>
              <a:rPr lang="en" sz="1200">
                <a:solidFill>
                  <a:schemeClr val="accent1"/>
                </a:solidFill>
                <a:latin typeface="Roboto"/>
                <a:ea typeface="Roboto"/>
                <a:cs typeface="Roboto"/>
                <a:sym typeface="Roboto"/>
              </a:rPr>
              <a:t>Operating system concepts by Abraham Silberschatz </a:t>
            </a:r>
            <a:r>
              <a:rPr lang="en" sz="1200">
                <a:solidFill>
                  <a:schemeClr val="accent1"/>
                </a:solidFill>
                <a:highlight>
                  <a:srgbClr val="CFE2F3"/>
                </a:highlight>
                <a:latin typeface="Roboto"/>
                <a:ea typeface="Roboto"/>
                <a:cs typeface="Roboto"/>
                <a:sym typeface="Roboto"/>
              </a:rPr>
              <a:t>(General)</a:t>
            </a:r>
            <a:endParaRPr sz="1200">
              <a:solidFill>
                <a:schemeClr val="accent1"/>
              </a:solidFill>
              <a:highlight>
                <a:srgbClr val="CFE2F3"/>
              </a:highlight>
              <a:latin typeface="Roboto"/>
              <a:ea typeface="Roboto"/>
              <a:cs typeface="Roboto"/>
              <a:sym typeface="Roboto"/>
            </a:endParaRPr>
          </a:p>
          <a:p>
            <a:pPr indent="-304800" lvl="0" marL="457200" rtl="0" algn="l">
              <a:lnSpc>
                <a:spcPct val="150000"/>
              </a:lnSpc>
              <a:spcBef>
                <a:spcPts val="0"/>
              </a:spcBef>
              <a:spcAft>
                <a:spcPts val="0"/>
              </a:spcAft>
              <a:buClr>
                <a:schemeClr val="accent1"/>
              </a:buClr>
              <a:buSzPts val="1200"/>
              <a:buFont typeface="Roboto"/>
              <a:buAutoNum type="arabicPeriod"/>
            </a:pPr>
            <a:r>
              <a:rPr lang="en" sz="1200">
                <a:solidFill>
                  <a:schemeClr val="accent1"/>
                </a:solidFill>
                <a:latin typeface="Roboto"/>
                <a:ea typeface="Roboto"/>
                <a:cs typeface="Roboto"/>
                <a:sym typeface="Roboto"/>
              </a:rPr>
              <a:t>Computer Networking -  ﻿A top down approach </a:t>
            </a:r>
            <a:r>
              <a:rPr lang="en" sz="1200">
                <a:solidFill>
                  <a:schemeClr val="accent1"/>
                </a:solidFill>
                <a:highlight>
                  <a:srgbClr val="CFE2F3"/>
                </a:highlight>
                <a:latin typeface="Roboto"/>
                <a:ea typeface="Roboto"/>
                <a:cs typeface="Roboto"/>
                <a:sym typeface="Roboto"/>
              </a:rPr>
              <a:t>(General)</a:t>
            </a:r>
            <a:endParaRPr sz="1200">
              <a:solidFill>
                <a:schemeClr val="accent1"/>
              </a:solidFill>
              <a:highlight>
                <a:srgbClr val="CFE2F3"/>
              </a:highlight>
              <a:latin typeface="Roboto"/>
              <a:ea typeface="Roboto"/>
              <a:cs typeface="Roboto"/>
              <a:sym typeface="Roboto"/>
            </a:endParaRPr>
          </a:p>
          <a:p>
            <a:pPr indent="0" lvl="0" marL="457200" rtl="0" algn="l">
              <a:lnSpc>
                <a:spcPct val="150000"/>
              </a:lnSpc>
              <a:spcBef>
                <a:spcPts val="0"/>
              </a:spcBef>
              <a:spcAft>
                <a:spcPts val="0"/>
              </a:spcAft>
              <a:buNone/>
            </a:pPr>
            <a:r>
              <a:t/>
            </a:r>
            <a:endParaRPr sz="1200">
              <a:solidFill>
                <a:schemeClr val="accent1"/>
              </a:solidFill>
              <a:latin typeface="Roboto"/>
              <a:ea typeface="Roboto"/>
              <a:cs typeface="Roboto"/>
              <a:sym typeface="Roboto"/>
            </a:endParaRPr>
          </a:p>
          <a:p>
            <a:pPr indent="0" lvl="0" marL="0" rtl="0" algn="l">
              <a:lnSpc>
                <a:spcPct val="150000"/>
              </a:lnSpc>
              <a:spcBef>
                <a:spcPts val="0"/>
              </a:spcBef>
              <a:spcAft>
                <a:spcPts val="0"/>
              </a:spcAft>
              <a:buNone/>
            </a:pPr>
            <a:r>
              <a:rPr lang="en" sz="1200">
                <a:solidFill>
                  <a:schemeClr val="accent1"/>
                </a:solidFill>
                <a:latin typeface="Roboto"/>
                <a:ea typeface="Roboto"/>
                <a:cs typeface="Roboto"/>
                <a:sym typeface="Roboto"/>
              </a:rPr>
              <a:t>  For Android / IOS / Web - refer to the official documentation</a:t>
            </a:r>
            <a:endParaRPr sz="1200">
              <a:solidFill>
                <a:schemeClr val="accent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Comparable, Comparators </a:t>
            </a:r>
            <a:endParaRPr/>
          </a:p>
          <a:p>
            <a:pPr indent="0" lvl="0" marL="0" rtl="0" algn="l">
              <a:spcBef>
                <a:spcPts val="0"/>
              </a:spcBef>
              <a:spcAft>
                <a:spcPts val="0"/>
              </a:spcAft>
              <a:buNone/>
            </a:pPr>
            <a:r>
              <a:rPr lang="en"/>
              <a:t>and Sorting</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Comparable Interface</a:t>
            </a:r>
            <a:endParaRPr/>
          </a:p>
        </p:txBody>
      </p:sp>
      <p:sp>
        <p:nvSpPr>
          <p:cNvPr id="409" name="Google Shape;409;p65"/>
          <p:cNvSpPr txBox="1"/>
          <p:nvPr/>
        </p:nvSpPr>
        <p:spPr>
          <a:xfrm>
            <a:off x="601800" y="2027800"/>
            <a:ext cx="4908600" cy="2819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434343"/>
                </a:solidFill>
                <a:latin typeface="Lato"/>
                <a:ea typeface="Lato"/>
                <a:cs typeface="Lato"/>
                <a:sym typeface="Lato"/>
              </a:rPr>
              <a:t>This interface imposes a total ordering on the objects of each class that implements it. This ordering is referred to as the class's natural ordering, and the class's </a:t>
            </a:r>
            <a:r>
              <a:rPr b="1" lang="en" sz="1200">
                <a:solidFill>
                  <a:srgbClr val="434343"/>
                </a:solidFill>
                <a:latin typeface="Lato"/>
                <a:ea typeface="Lato"/>
                <a:cs typeface="Lato"/>
                <a:sym typeface="Lato"/>
              </a:rPr>
              <a:t>compareTo</a:t>
            </a:r>
            <a:r>
              <a:rPr lang="en" sz="1200">
                <a:solidFill>
                  <a:srgbClr val="434343"/>
                </a:solidFill>
                <a:latin typeface="Lato"/>
                <a:ea typeface="Lato"/>
                <a:cs typeface="Lato"/>
                <a:sym typeface="Lato"/>
              </a:rPr>
              <a:t> method is referred to as its natural comparison method.</a:t>
            </a:r>
            <a:endParaRPr sz="1200">
              <a:solidFill>
                <a:srgbClr val="434343"/>
              </a:solidFill>
              <a:latin typeface="Lato"/>
              <a:ea typeface="Lato"/>
              <a:cs typeface="Lato"/>
              <a:sym typeface="Lato"/>
            </a:endParaRPr>
          </a:p>
          <a:p>
            <a:pPr indent="0" lvl="0" marL="0" rtl="0" algn="just">
              <a:lnSpc>
                <a:spcPct val="115000"/>
              </a:lnSpc>
              <a:spcBef>
                <a:spcPts val="0"/>
              </a:spcBef>
              <a:spcAft>
                <a:spcPts val="0"/>
              </a:spcAft>
              <a:buNone/>
            </a:pPr>
            <a:r>
              <a:t/>
            </a:r>
            <a:endParaRPr sz="1200">
              <a:solidFill>
                <a:srgbClr val="434343"/>
              </a:solidFill>
              <a:latin typeface="Lato"/>
              <a:ea typeface="Lato"/>
              <a:cs typeface="Lato"/>
              <a:sym typeface="Lato"/>
            </a:endParaRPr>
          </a:p>
          <a:p>
            <a:pPr indent="0" lvl="0" marL="0" rtl="0" algn="just">
              <a:lnSpc>
                <a:spcPct val="115000"/>
              </a:lnSpc>
              <a:spcBef>
                <a:spcPts val="0"/>
              </a:spcBef>
              <a:spcAft>
                <a:spcPts val="0"/>
              </a:spcAft>
              <a:buNone/>
            </a:pPr>
            <a:r>
              <a:rPr lang="en" sz="1200">
                <a:solidFill>
                  <a:srgbClr val="434343"/>
                </a:solidFill>
                <a:latin typeface="Lato"/>
                <a:ea typeface="Lato"/>
                <a:cs typeface="Lato"/>
                <a:sym typeface="Lato"/>
              </a:rPr>
              <a:t>Lists (and arrays) of objects that implement this interface can be sorted automatically by </a:t>
            </a:r>
            <a:r>
              <a:rPr b="1" lang="en" sz="1200">
                <a:solidFill>
                  <a:srgbClr val="434343"/>
                </a:solidFill>
                <a:latin typeface="Lato"/>
                <a:ea typeface="Lato"/>
                <a:cs typeface="Lato"/>
                <a:sym typeface="Lato"/>
              </a:rPr>
              <a:t>Collections.sort</a:t>
            </a:r>
            <a:r>
              <a:rPr lang="en" sz="1200">
                <a:solidFill>
                  <a:srgbClr val="434343"/>
                </a:solidFill>
                <a:latin typeface="Lato"/>
                <a:ea typeface="Lato"/>
                <a:cs typeface="Lato"/>
                <a:sym typeface="Lato"/>
              </a:rPr>
              <a:t> (and </a:t>
            </a:r>
            <a:r>
              <a:rPr b="1" lang="en" sz="1200">
                <a:solidFill>
                  <a:srgbClr val="434343"/>
                </a:solidFill>
                <a:latin typeface="Lato"/>
                <a:ea typeface="Lato"/>
                <a:cs typeface="Lato"/>
                <a:sym typeface="Lato"/>
              </a:rPr>
              <a:t>Arrays.sort</a:t>
            </a:r>
            <a:r>
              <a:rPr lang="en" sz="1200">
                <a:solidFill>
                  <a:srgbClr val="434343"/>
                </a:solidFill>
                <a:latin typeface="Lato"/>
                <a:ea typeface="Lato"/>
                <a:cs typeface="Lato"/>
                <a:sym typeface="Lato"/>
              </a:rPr>
              <a:t>). </a:t>
            </a:r>
            <a:endParaRPr sz="1200">
              <a:solidFill>
                <a:srgbClr val="434343"/>
              </a:solidFill>
              <a:latin typeface="Lato"/>
              <a:ea typeface="Lato"/>
              <a:cs typeface="Lato"/>
              <a:sym typeface="Lato"/>
            </a:endParaRPr>
          </a:p>
          <a:p>
            <a:pPr indent="0" lvl="0" marL="0" rtl="0" algn="just">
              <a:lnSpc>
                <a:spcPct val="115000"/>
              </a:lnSpc>
              <a:spcBef>
                <a:spcPts val="0"/>
              </a:spcBef>
              <a:spcAft>
                <a:spcPts val="0"/>
              </a:spcAft>
              <a:buNone/>
            </a:pPr>
            <a:r>
              <a:t/>
            </a:r>
            <a:endParaRPr sz="1200">
              <a:solidFill>
                <a:srgbClr val="434343"/>
              </a:solidFill>
              <a:latin typeface="Lato"/>
              <a:ea typeface="Lato"/>
              <a:cs typeface="Lato"/>
              <a:sym typeface="Lato"/>
            </a:endParaRPr>
          </a:p>
          <a:p>
            <a:pPr indent="0" lvl="0" marL="0" rtl="0" algn="just">
              <a:lnSpc>
                <a:spcPct val="115000"/>
              </a:lnSpc>
              <a:spcBef>
                <a:spcPts val="0"/>
              </a:spcBef>
              <a:spcAft>
                <a:spcPts val="0"/>
              </a:spcAft>
              <a:buNone/>
            </a:pPr>
            <a:r>
              <a:rPr lang="en" sz="1200">
                <a:solidFill>
                  <a:srgbClr val="434343"/>
                </a:solidFill>
                <a:latin typeface="Lato"/>
                <a:ea typeface="Lato"/>
                <a:cs typeface="Lato"/>
                <a:sym typeface="Lato"/>
              </a:rPr>
              <a:t>Objects that implement this interface can be used as keys in a sorted map or as elements in a sorted set, without the need to specify a comparator.</a:t>
            </a:r>
            <a:endParaRPr sz="1200">
              <a:solidFill>
                <a:srgbClr val="434343"/>
              </a:solidFill>
              <a:latin typeface="Lato"/>
              <a:ea typeface="Lato"/>
              <a:cs typeface="Lato"/>
              <a:sym typeface="Lato"/>
            </a:endParaRPr>
          </a:p>
          <a:p>
            <a:pPr indent="0" lvl="0" marL="0" rtl="0" algn="just">
              <a:lnSpc>
                <a:spcPct val="115000"/>
              </a:lnSpc>
              <a:spcBef>
                <a:spcPts val="0"/>
              </a:spcBef>
              <a:spcAft>
                <a:spcPts val="0"/>
              </a:spcAft>
              <a:buNone/>
            </a:pPr>
            <a:r>
              <a:t/>
            </a:r>
            <a:endParaRPr sz="1200">
              <a:solidFill>
                <a:srgbClr val="434343"/>
              </a:solidFill>
              <a:latin typeface="Lato"/>
              <a:ea typeface="Lato"/>
              <a:cs typeface="Lato"/>
              <a:sym typeface="Lato"/>
            </a:endParaRPr>
          </a:p>
          <a:p>
            <a:pPr indent="0" lvl="0" marL="457200" rtl="0" algn="just">
              <a:lnSpc>
                <a:spcPct val="115000"/>
              </a:lnSpc>
              <a:spcBef>
                <a:spcPts val="0"/>
              </a:spcBef>
              <a:spcAft>
                <a:spcPts val="0"/>
              </a:spcAft>
              <a:buNone/>
            </a:pPr>
            <a:r>
              <a:t/>
            </a:r>
            <a:endParaRPr sz="1200">
              <a:solidFill>
                <a:srgbClr val="434343"/>
              </a:solidFill>
              <a:latin typeface="Lato"/>
              <a:ea typeface="Lato"/>
              <a:cs typeface="Lato"/>
              <a:sym typeface="Lato"/>
            </a:endParaRPr>
          </a:p>
        </p:txBody>
      </p:sp>
      <p:pic>
        <p:nvPicPr>
          <p:cNvPr id="410" name="Google Shape;410;p65"/>
          <p:cNvPicPr preferRelativeResize="0"/>
          <p:nvPr/>
        </p:nvPicPr>
        <p:blipFill>
          <a:blip r:embed="rId3">
            <a:alphaModFix/>
          </a:blip>
          <a:stretch>
            <a:fillRect/>
          </a:stretch>
        </p:blipFill>
        <p:spPr>
          <a:xfrm>
            <a:off x="5488875" y="2073725"/>
            <a:ext cx="3350324" cy="1435868"/>
          </a:xfrm>
          <a:prstGeom prst="rect">
            <a:avLst/>
          </a:prstGeom>
          <a:noFill/>
          <a:ln>
            <a:noFill/>
          </a:ln>
        </p:spPr>
      </p:pic>
      <p:sp>
        <p:nvSpPr>
          <p:cNvPr id="411" name="Google Shape;411;p65"/>
          <p:cNvSpPr/>
          <p:nvPr/>
        </p:nvSpPr>
        <p:spPr>
          <a:xfrm>
            <a:off x="8292450" y="2858225"/>
            <a:ext cx="645000" cy="8883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Comparator</a:t>
            </a:r>
            <a:r>
              <a:rPr lang="en"/>
              <a:t> Interface</a:t>
            </a:r>
            <a:endParaRPr/>
          </a:p>
        </p:txBody>
      </p:sp>
      <p:sp>
        <p:nvSpPr>
          <p:cNvPr id="417" name="Google Shape;417;p66"/>
          <p:cNvSpPr txBox="1"/>
          <p:nvPr/>
        </p:nvSpPr>
        <p:spPr>
          <a:xfrm>
            <a:off x="601800" y="2027800"/>
            <a:ext cx="4908600" cy="2819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434343"/>
                </a:solidFill>
                <a:latin typeface="Lato"/>
                <a:ea typeface="Lato"/>
                <a:cs typeface="Lato"/>
                <a:sym typeface="Lato"/>
              </a:rPr>
              <a:t>A comparison function, which imposes a total ordering on some collection of objects.</a:t>
            </a:r>
            <a:endParaRPr sz="1200">
              <a:solidFill>
                <a:srgbClr val="434343"/>
              </a:solidFill>
              <a:latin typeface="Lato"/>
              <a:ea typeface="Lato"/>
              <a:cs typeface="Lato"/>
              <a:sym typeface="Lato"/>
            </a:endParaRPr>
          </a:p>
          <a:p>
            <a:pPr indent="0" lvl="0" marL="0" rtl="0" algn="just">
              <a:lnSpc>
                <a:spcPct val="115000"/>
              </a:lnSpc>
              <a:spcBef>
                <a:spcPts val="0"/>
              </a:spcBef>
              <a:spcAft>
                <a:spcPts val="0"/>
              </a:spcAft>
              <a:buNone/>
            </a:pPr>
            <a:r>
              <a:t/>
            </a:r>
            <a:endParaRPr sz="1200">
              <a:solidFill>
                <a:srgbClr val="434343"/>
              </a:solidFill>
              <a:latin typeface="Lato"/>
              <a:ea typeface="Lato"/>
              <a:cs typeface="Lato"/>
              <a:sym typeface="Lato"/>
            </a:endParaRPr>
          </a:p>
          <a:p>
            <a:pPr indent="0" lvl="0" marL="0" rtl="0" algn="just">
              <a:lnSpc>
                <a:spcPct val="115000"/>
              </a:lnSpc>
              <a:spcBef>
                <a:spcPts val="0"/>
              </a:spcBef>
              <a:spcAft>
                <a:spcPts val="0"/>
              </a:spcAft>
              <a:buNone/>
            </a:pPr>
            <a:r>
              <a:rPr lang="en" sz="1200">
                <a:solidFill>
                  <a:srgbClr val="434343"/>
                </a:solidFill>
                <a:latin typeface="Lato"/>
                <a:ea typeface="Lato"/>
                <a:cs typeface="Lato"/>
                <a:sym typeface="Lato"/>
              </a:rPr>
              <a:t> Comparators can be passed to a sort method (such as </a:t>
            </a:r>
            <a:r>
              <a:rPr b="1" lang="en" sz="1200">
                <a:solidFill>
                  <a:srgbClr val="434343"/>
                </a:solidFill>
                <a:latin typeface="Lato"/>
                <a:ea typeface="Lato"/>
                <a:cs typeface="Lato"/>
                <a:sym typeface="Lato"/>
              </a:rPr>
              <a:t>Collections.sort</a:t>
            </a:r>
            <a:r>
              <a:rPr lang="en" sz="1200">
                <a:solidFill>
                  <a:srgbClr val="434343"/>
                </a:solidFill>
                <a:latin typeface="Lato"/>
                <a:ea typeface="Lato"/>
                <a:cs typeface="Lato"/>
                <a:sym typeface="Lato"/>
              </a:rPr>
              <a:t> or </a:t>
            </a:r>
            <a:r>
              <a:rPr b="1" lang="en" sz="1200">
                <a:solidFill>
                  <a:srgbClr val="434343"/>
                </a:solidFill>
                <a:latin typeface="Lato"/>
                <a:ea typeface="Lato"/>
                <a:cs typeface="Lato"/>
                <a:sym typeface="Lato"/>
              </a:rPr>
              <a:t>Arrays.sort</a:t>
            </a:r>
            <a:r>
              <a:rPr lang="en" sz="1200">
                <a:solidFill>
                  <a:srgbClr val="434343"/>
                </a:solidFill>
                <a:latin typeface="Lato"/>
                <a:ea typeface="Lato"/>
                <a:cs typeface="Lato"/>
                <a:sym typeface="Lato"/>
              </a:rPr>
              <a:t>) to allow precise control over the sort order. </a:t>
            </a:r>
            <a:endParaRPr sz="1200">
              <a:solidFill>
                <a:srgbClr val="434343"/>
              </a:solidFill>
              <a:latin typeface="Lato"/>
              <a:ea typeface="Lato"/>
              <a:cs typeface="Lato"/>
              <a:sym typeface="Lato"/>
            </a:endParaRPr>
          </a:p>
          <a:p>
            <a:pPr indent="0" lvl="0" marL="0" rtl="0" algn="just">
              <a:lnSpc>
                <a:spcPct val="115000"/>
              </a:lnSpc>
              <a:spcBef>
                <a:spcPts val="0"/>
              </a:spcBef>
              <a:spcAft>
                <a:spcPts val="0"/>
              </a:spcAft>
              <a:buNone/>
            </a:pPr>
            <a:r>
              <a:t/>
            </a:r>
            <a:endParaRPr sz="1200">
              <a:solidFill>
                <a:srgbClr val="434343"/>
              </a:solidFill>
              <a:latin typeface="Lato"/>
              <a:ea typeface="Lato"/>
              <a:cs typeface="Lato"/>
              <a:sym typeface="Lato"/>
            </a:endParaRPr>
          </a:p>
          <a:p>
            <a:pPr indent="0" lvl="0" marL="0" rtl="0" algn="just">
              <a:lnSpc>
                <a:spcPct val="115000"/>
              </a:lnSpc>
              <a:spcBef>
                <a:spcPts val="0"/>
              </a:spcBef>
              <a:spcAft>
                <a:spcPts val="0"/>
              </a:spcAft>
              <a:buNone/>
            </a:pPr>
            <a:r>
              <a:rPr lang="en" sz="1200">
                <a:solidFill>
                  <a:srgbClr val="434343"/>
                </a:solidFill>
                <a:latin typeface="Lato"/>
                <a:ea typeface="Lato"/>
                <a:cs typeface="Lato"/>
                <a:sym typeface="Lato"/>
              </a:rPr>
              <a:t>Comparators can also be used to control the order of certain data structures (such as sorted sets or sorted maps), or to provide an ordering for collections of objects that don't have a natural ordering.</a:t>
            </a:r>
            <a:endParaRPr sz="1200">
              <a:solidFill>
                <a:srgbClr val="434343"/>
              </a:solidFill>
              <a:latin typeface="Lato"/>
              <a:ea typeface="Lato"/>
              <a:cs typeface="Lato"/>
              <a:sym typeface="Lato"/>
            </a:endParaRPr>
          </a:p>
        </p:txBody>
      </p:sp>
      <p:pic>
        <p:nvPicPr>
          <p:cNvPr id="418" name="Google Shape;418;p66"/>
          <p:cNvPicPr preferRelativeResize="0"/>
          <p:nvPr/>
        </p:nvPicPr>
        <p:blipFill>
          <a:blip r:embed="rId3">
            <a:alphaModFix/>
          </a:blip>
          <a:stretch>
            <a:fillRect/>
          </a:stretch>
        </p:blipFill>
        <p:spPr>
          <a:xfrm>
            <a:off x="5574775" y="1989150"/>
            <a:ext cx="3446924" cy="1477253"/>
          </a:xfrm>
          <a:prstGeom prst="rect">
            <a:avLst/>
          </a:prstGeom>
          <a:noFill/>
          <a:ln>
            <a:noFill/>
          </a:ln>
        </p:spPr>
      </p:pic>
      <p:sp>
        <p:nvSpPr>
          <p:cNvPr id="419" name="Google Shape;419;p66"/>
          <p:cNvSpPr/>
          <p:nvPr/>
        </p:nvSpPr>
        <p:spPr>
          <a:xfrm>
            <a:off x="8453375" y="2813175"/>
            <a:ext cx="645000" cy="8883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6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Various Sorting </a:t>
            </a:r>
            <a:r>
              <a:rPr lang="en"/>
              <a:t>Techniques</a:t>
            </a:r>
            <a:endParaRPr/>
          </a:p>
        </p:txBody>
      </p:sp>
      <p:sp>
        <p:nvSpPr>
          <p:cNvPr id="425" name="Google Shape;425;p67"/>
          <p:cNvSpPr txBox="1"/>
          <p:nvPr/>
        </p:nvSpPr>
        <p:spPr>
          <a:xfrm>
            <a:off x="601800" y="2027800"/>
            <a:ext cx="7688400" cy="28197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434343"/>
              </a:buClr>
              <a:buSzPts val="1200"/>
              <a:buFont typeface="Lato"/>
              <a:buAutoNum type="arabicPeriod"/>
            </a:pPr>
            <a:r>
              <a:rPr lang="en" sz="1200">
                <a:solidFill>
                  <a:srgbClr val="434343"/>
                </a:solidFill>
                <a:latin typeface="Lato"/>
                <a:ea typeface="Lato"/>
                <a:cs typeface="Lato"/>
                <a:sym typeface="Lato"/>
              </a:rPr>
              <a:t>Comparable Objects</a:t>
            </a:r>
            <a:endParaRPr sz="1200">
              <a:solidFill>
                <a:srgbClr val="434343"/>
              </a:solidFill>
              <a:latin typeface="Lato"/>
              <a:ea typeface="Lato"/>
              <a:cs typeface="Lato"/>
              <a:sym typeface="Lato"/>
            </a:endParaRPr>
          </a:p>
          <a:p>
            <a:pPr indent="-304800" lvl="0" marL="457200" rtl="0" algn="just">
              <a:lnSpc>
                <a:spcPct val="115000"/>
              </a:lnSpc>
              <a:spcBef>
                <a:spcPts val="0"/>
              </a:spcBef>
              <a:spcAft>
                <a:spcPts val="0"/>
              </a:spcAft>
              <a:buClr>
                <a:srgbClr val="434343"/>
              </a:buClr>
              <a:buSzPts val="1200"/>
              <a:buFont typeface="Lato"/>
              <a:buAutoNum type="arabicPeriod"/>
            </a:pPr>
            <a:r>
              <a:rPr lang="en" sz="1200">
                <a:solidFill>
                  <a:srgbClr val="434343"/>
                </a:solidFill>
                <a:latin typeface="Lato"/>
                <a:ea typeface="Lato"/>
                <a:cs typeface="Lato"/>
                <a:sym typeface="Lato"/>
              </a:rPr>
              <a:t>Comparator Objects</a:t>
            </a:r>
            <a:endParaRPr sz="1200">
              <a:solidFill>
                <a:srgbClr val="434343"/>
              </a:solidFill>
              <a:latin typeface="Lato"/>
              <a:ea typeface="Lato"/>
              <a:cs typeface="Lato"/>
              <a:sym typeface="Lato"/>
            </a:endParaRPr>
          </a:p>
          <a:p>
            <a:pPr indent="-304800" lvl="0" marL="457200" rtl="0" algn="just">
              <a:lnSpc>
                <a:spcPct val="115000"/>
              </a:lnSpc>
              <a:spcBef>
                <a:spcPts val="0"/>
              </a:spcBef>
              <a:spcAft>
                <a:spcPts val="0"/>
              </a:spcAft>
              <a:buClr>
                <a:srgbClr val="434343"/>
              </a:buClr>
              <a:buSzPts val="1200"/>
              <a:buFont typeface="Lato"/>
              <a:buAutoNum type="arabicPeriod"/>
            </a:pPr>
            <a:r>
              <a:rPr lang="en" sz="1200">
                <a:solidFill>
                  <a:srgbClr val="434343"/>
                </a:solidFill>
                <a:latin typeface="Lato"/>
                <a:ea typeface="Lato"/>
                <a:cs typeface="Lato"/>
                <a:sym typeface="Lato"/>
              </a:rPr>
              <a:t>Anonymous Comparator Classes</a:t>
            </a:r>
            <a:endParaRPr sz="1200">
              <a:solidFill>
                <a:srgbClr val="434343"/>
              </a:solidFill>
              <a:latin typeface="Lato"/>
              <a:ea typeface="Lato"/>
              <a:cs typeface="Lato"/>
              <a:sym typeface="Lato"/>
            </a:endParaRPr>
          </a:p>
          <a:p>
            <a:pPr indent="-304800" lvl="0" marL="457200" rtl="0" algn="just">
              <a:lnSpc>
                <a:spcPct val="115000"/>
              </a:lnSpc>
              <a:spcBef>
                <a:spcPts val="0"/>
              </a:spcBef>
              <a:spcAft>
                <a:spcPts val="0"/>
              </a:spcAft>
              <a:buClr>
                <a:srgbClr val="434343"/>
              </a:buClr>
              <a:buSzPts val="1200"/>
              <a:buFont typeface="Lato"/>
              <a:buAutoNum type="arabicPeriod"/>
            </a:pPr>
            <a:r>
              <a:rPr lang="en" sz="1200">
                <a:solidFill>
                  <a:srgbClr val="434343"/>
                </a:solidFill>
                <a:latin typeface="Lato"/>
                <a:ea typeface="Lato"/>
                <a:cs typeface="Lato"/>
                <a:sym typeface="Lato"/>
              </a:rPr>
              <a:t>Comparator.comparing() -&gt; thenComparing() -&gt; reverseOrder()</a:t>
            </a:r>
            <a:endParaRPr sz="1200">
              <a:solidFill>
                <a:srgbClr val="434343"/>
              </a:solidFill>
              <a:latin typeface="Lato"/>
              <a:ea typeface="Lato"/>
              <a:cs typeface="Lato"/>
              <a:sym typeface="Lato"/>
            </a:endParaRPr>
          </a:p>
        </p:txBody>
      </p:sp>
      <p:sp>
        <p:nvSpPr>
          <p:cNvPr id="426" name="Google Shape;426;p67"/>
          <p:cNvSpPr/>
          <p:nvPr/>
        </p:nvSpPr>
        <p:spPr>
          <a:xfrm>
            <a:off x="8453375" y="2813175"/>
            <a:ext cx="645000" cy="8883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t>
            </a:r>
            <a:r>
              <a:rPr lang="en"/>
              <a:t> Interface</a:t>
            </a:r>
            <a:endParaRPr/>
          </a:p>
        </p:txBody>
      </p:sp>
      <p:sp>
        <p:nvSpPr>
          <p:cNvPr id="117" name="Google Shape;117;p18"/>
          <p:cNvSpPr txBox="1"/>
          <p:nvPr/>
        </p:nvSpPr>
        <p:spPr>
          <a:xfrm>
            <a:off x="826150" y="1954350"/>
            <a:ext cx="4175100" cy="3055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accent1"/>
                </a:solidFill>
                <a:latin typeface="Lato"/>
                <a:ea typeface="Lato"/>
                <a:cs typeface="Lato"/>
                <a:sym typeface="Lato"/>
              </a:rPr>
              <a:t>In Java, the List interface is an ordered collection that allows us to store and access elements sequentially. It extends the Collection interface.</a:t>
            </a:r>
            <a:endParaRPr sz="1300">
              <a:solidFill>
                <a:schemeClr val="accent1"/>
              </a:solidFill>
              <a:latin typeface="Lato"/>
              <a:ea typeface="Lato"/>
              <a:cs typeface="Lato"/>
              <a:sym typeface="Lato"/>
            </a:endParaRPr>
          </a:p>
          <a:p>
            <a:pPr indent="0" lvl="0" marL="0" rtl="0" algn="just">
              <a:lnSpc>
                <a:spcPct val="115000"/>
              </a:lnSpc>
              <a:spcBef>
                <a:spcPts val="1800"/>
              </a:spcBef>
              <a:spcAft>
                <a:spcPts val="0"/>
              </a:spcAft>
              <a:buNone/>
            </a:pPr>
            <a:r>
              <a:rPr lang="en" sz="1300">
                <a:solidFill>
                  <a:schemeClr val="accent1"/>
                </a:solidFill>
                <a:latin typeface="Lato"/>
                <a:ea typeface="Lato"/>
                <a:cs typeface="Lato"/>
                <a:sym typeface="Lato"/>
              </a:rPr>
              <a:t>Since List is an interface, we cannot create objects from it.In order to use functionalities of the List interface, we can use these </a:t>
            </a:r>
            <a:r>
              <a:rPr lang="en" sz="1300">
                <a:solidFill>
                  <a:schemeClr val="accent1"/>
                </a:solidFill>
                <a:latin typeface="Lato"/>
                <a:ea typeface="Lato"/>
                <a:cs typeface="Lato"/>
                <a:sym typeface="Lato"/>
              </a:rPr>
              <a:t>classes:</a:t>
            </a:r>
            <a:endParaRPr sz="1300">
              <a:solidFill>
                <a:schemeClr val="accent1"/>
              </a:solidFill>
              <a:latin typeface="Lato"/>
              <a:ea typeface="Lato"/>
              <a:cs typeface="Lato"/>
              <a:sym typeface="Lato"/>
            </a:endParaRPr>
          </a:p>
          <a:p>
            <a:pPr indent="-311150" lvl="0" marL="457200" rtl="0" algn="just">
              <a:lnSpc>
                <a:spcPct val="115000"/>
              </a:lnSpc>
              <a:spcBef>
                <a:spcPts val="3500"/>
              </a:spcBef>
              <a:spcAft>
                <a:spcPts val="0"/>
              </a:spcAft>
              <a:buClr>
                <a:schemeClr val="accent1"/>
              </a:buClr>
              <a:buSzPts val="1300"/>
              <a:buFont typeface="Lato"/>
              <a:buChar char="●"/>
            </a:pPr>
            <a:r>
              <a:rPr lang="en" sz="1300">
                <a:solidFill>
                  <a:schemeClr val="accent1"/>
                </a:solidFill>
                <a:latin typeface="Lato"/>
                <a:ea typeface="Lato"/>
                <a:cs typeface="Lato"/>
                <a:sym typeface="Lato"/>
              </a:rPr>
              <a:t>ArrayList</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LinkedList</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Vector</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Stack</a:t>
            </a:r>
            <a:endParaRPr sz="1300">
              <a:solidFill>
                <a:schemeClr val="accent1"/>
              </a:solidFill>
              <a:latin typeface="Lato"/>
              <a:ea typeface="Lato"/>
              <a:cs typeface="Lato"/>
              <a:sym typeface="Lato"/>
            </a:endParaRPr>
          </a:p>
          <a:p>
            <a:pPr indent="0" lvl="0" marL="0" rtl="0" algn="just">
              <a:spcBef>
                <a:spcPts val="3500"/>
              </a:spcBef>
              <a:spcAft>
                <a:spcPts val="0"/>
              </a:spcAft>
              <a:buNone/>
            </a:pPr>
            <a:r>
              <a:t/>
            </a:r>
            <a:endParaRPr sz="1300">
              <a:solidFill>
                <a:schemeClr val="accent1"/>
              </a:solidFill>
              <a:latin typeface="Lato"/>
              <a:ea typeface="Lato"/>
              <a:cs typeface="Lato"/>
              <a:sym typeface="Lato"/>
            </a:endParaRPr>
          </a:p>
        </p:txBody>
      </p:sp>
      <p:pic>
        <p:nvPicPr>
          <p:cNvPr descr="Classes implementing the List interface in Java" id="118" name="Google Shape;118;p18" title="Java List interface"/>
          <p:cNvPicPr preferRelativeResize="0"/>
          <p:nvPr/>
        </p:nvPicPr>
        <p:blipFill>
          <a:blip r:embed="rId3">
            <a:alphaModFix/>
          </a:blip>
          <a:stretch>
            <a:fillRect/>
          </a:stretch>
        </p:blipFill>
        <p:spPr>
          <a:xfrm>
            <a:off x="5052450" y="2043175"/>
            <a:ext cx="4053050" cy="125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
            </a:r>
            <a:r>
              <a:rPr lang="en"/>
              <a:t> Interface</a:t>
            </a:r>
            <a:endParaRPr/>
          </a:p>
        </p:txBody>
      </p:sp>
      <p:sp>
        <p:nvSpPr>
          <p:cNvPr id="124" name="Google Shape;124;p19"/>
          <p:cNvSpPr txBox="1"/>
          <p:nvPr/>
        </p:nvSpPr>
        <p:spPr>
          <a:xfrm>
            <a:off x="826150" y="1725750"/>
            <a:ext cx="4175100" cy="305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lang="en" sz="1300">
                <a:solidFill>
                  <a:schemeClr val="accent1"/>
                </a:solidFill>
                <a:latin typeface="Lato"/>
                <a:ea typeface="Lato"/>
                <a:cs typeface="Lato"/>
                <a:sym typeface="Lato"/>
              </a:rPr>
              <a:t>The Set interface of the Java Collections framework provides the features of the mathematical set in Java. It </a:t>
            </a:r>
            <a:r>
              <a:rPr lang="en" sz="1300">
                <a:solidFill>
                  <a:schemeClr val="accent1"/>
                </a:solidFill>
                <a:latin typeface="Lato"/>
                <a:ea typeface="Lato"/>
                <a:cs typeface="Lato"/>
                <a:sym typeface="Lato"/>
              </a:rPr>
              <a:t>extends the Collection interface.</a:t>
            </a:r>
            <a:r>
              <a:rPr lang="en" sz="1300">
                <a:solidFill>
                  <a:schemeClr val="accent1"/>
                </a:solidFill>
                <a:latin typeface="Lato"/>
                <a:ea typeface="Lato"/>
                <a:cs typeface="Lato"/>
                <a:sym typeface="Lato"/>
              </a:rPr>
              <a:t>Unlike the List interface, sets cannot contain duplicate elements.</a:t>
            </a:r>
            <a:endParaRPr sz="1300">
              <a:solidFill>
                <a:schemeClr val="accent1"/>
              </a:solidFill>
              <a:latin typeface="Lato"/>
              <a:ea typeface="Lato"/>
              <a:cs typeface="Lato"/>
              <a:sym typeface="Lato"/>
            </a:endParaRPr>
          </a:p>
          <a:p>
            <a:pPr indent="0" lvl="0" marL="0" rtl="0" algn="just">
              <a:lnSpc>
                <a:spcPct val="115000"/>
              </a:lnSpc>
              <a:spcBef>
                <a:spcPts val="1800"/>
              </a:spcBef>
              <a:spcAft>
                <a:spcPts val="0"/>
              </a:spcAft>
              <a:buNone/>
            </a:pPr>
            <a:r>
              <a:rPr lang="en" sz="1300">
                <a:solidFill>
                  <a:schemeClr val="accent1"/>
                </a:solidFill>
                <a:latin typeface="Lato"/>
                <a:ea typeface="Lato"/>
                <a:cs typeface="Lato"/>
                <a:sym typeface="Lato"/>
              </a:rPr>
              <a:t>In order to use functionalities of the Set interface, we can use these classes:</a:t>
            </a:r>
            <a:endParaRPr sz="1300">
              <a:solidFill>
                <a:schemeClr val="accent1"/>
              </a:solidFill>
              <a:latin typeface="Lato"/>
              <a:ea typeface="Lato"/>
              <a:cs typeface="Lato"/>
              <a:sym typeface="Lato"/>
            </a:endParaRPr>
          </a:p>
          <a:p>
            <a:pPr indent="-311150" lvl="0" marL="457200" rtl="0" algn="just">
              <a:lnSpc>
                <a:spcPct val="115000"/>
              </a:lnSpc>
              <a:spcBef>
                <a:spcPts val="3500"/>
              </a:spcBef>
              <a:spcAft>
                <a:spcPts val="0"/>
              </a:spcAft>
              <a:buClr>
                <a:schemeClr val="accent1"/>
              </a:buClr>
              <a:buSzPts val="1300"/>
              <a:buFont typeface="Lato"/>
              <a:buChar char="●"/>
            </a:pPr>
            <a:r>
              <a:rPr lang="en" sz="1300">
                <a:solidFill>
                  <a:schemeClr val="accent1"/>
                </a:solidFill>
                <a:latin typeface="Lato"/>
                <a:ea typeface="Lato"/>
                <a:cs typeface="Lato"/>
                <a:sym typeface="Lato"/>
              </a:rPr>
              <a:t>HashSet</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LinkedHashSet</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EnumSet</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TreeSet</a:t>
            </a:r>
            <a:endParaRPr sz="1300">
              <a:solidFill>
                <a:schemeClr val="accent1"/>
              </a:solidFill>
              <a:latin typeface="Lato"/>
              <a:ea typeface="Lato"/>
              <a:cs typeface="Lato"/>
              <a:sym typeface="Lato"/>
            </a:endParaRPr>
          </a:p>
          <a:p>
            <a:pPr indent="0" lvl="0" marL="0" rtl="0" algn="just">
              <a:spcBef>
                <a:spcPts val="3500"/>
              </a:spcBef>
              <a:spcAft>
                <a:spcPts val="0"/>
              </a:spcAft>
              <a:buNone/>
            </a:pPr>
            <a:r>
              <a:t/>
            </a:r>
            <a:endParaRPr sz="1300">
              <a:solidFill>
                <a:schemeClr val="accent1"/>
              </a:solidFill>
              <a:latin typeface="Lato"/>
              <a:ea typeface="Lato"/>
              <a:cs typeface="Lato"/>
              <a:sym typeface="Lato"/>
            </a:endParaRPr>
          </a:p>
        </p:txBody>
      </p:sp>
      <p:pic>
        <p:nvPicPr>
          <p:cNvPr descr="Interfaces SortedSet and NavigableSet extends the Set interface." id="125" name="Google Shape;125;p19"/>
          <p:cNvPicPr preferRelativeResize="0"/>
          <p:nvPr/>
        </p:nvPicPr>
        <p:blipFill>
          <a:blip r:embed="rId3">
            <a:alphaModFix/>
          </a:blip>
          <a:stretch>
            <a:fillRect/>
          </a:stretch>
        </p:blipFill>
        <p:spPr>
          <a:xfrm>
            <a:off x="5084800" y="2162800"/>
            <a:ext cx="4104324" cy="113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Queue</a:t>
            </a:r>
            <a:r>
              <a:rPr lang="en"/>
              <a:t> Interface</a:t>
            </a:r>
            <a:endParaRPr/>
          </a:p>
        </p:txBody>
      </p:sp>
      <p:sp>
        <p:nvSpPr>
          <p:cNvPr id="131" name="Google Shape;131;p20"/>
          <p:cNvSpPr txBox="1"/>
          <p:nvPr/>
        </p:nvSpPr>
        <p:spPr>
          <a:xfrm>
            <a:off x="826150" y="1954350"/>
            <a:ext cx="4175100" cy="305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solidFill>
                  <a:schemeClr val="accent1"/>
                </a:solidFill>
                <a:highlight>
                  <a:srgbClr val="FFFFFF"/>
                </a:highlight>
                <a:latin typeface="Lato"/>
                <a:ea typeface="Lato"/>
                <a:cs typeface="Lato"/>
                <a:sym typeface="Lato"/>
              </a:rPr>
              <a:t>The </a:t>
            </a:r>
            <a:r>
              <a:rPr lang="en" sz="1300">
                <a:solidFill>
                  <a:schemeClr val="accent1"/>
                </a:solidFill>
                <a:highlight>
                  <a:srgbClr val="EFF0F1"/>
                </a:highlight>
                <a:latin typeface="Lato"/>
                <a:ea typeface="Lato"/>
                <a:cs typeface="Lato"/>
                <a:sym typeface="Lato"/>
              </a:rPr>
              <a:t>Queue</a:t>
            </a:r>
            <a:r>
              <a:rPr lang="en" sz="1300">
                <a:solidFill>
                  <a:schemeClr val="accent1"/>
                </a:solidFill>
                <a:highlight>
                  <a:srgbClr val="FFFFFF"/>
                </a:highlight>
                <a:latin typeface="Lato"/>
                <a:ea typeface="Lato"/>
                <a:cs typeface="Lato"/>
                <a:sym typeface="Lato"/>
              </a:rPr>
              <a:t> interface of the Java collections framework provides the functionality of the queue data structure. It extends the </a:t>
            </a:r>
            <a:r>
              <a:rPr lang="en" sz="1300">
                <a:solidFill>
                  <a:schemeClr val="accent1"/>
                </a:solidFill>
                <a:highlight>
                  <a:srgbClr val="EFF0F1"/>
                </a:highlight>
                <a:latin typeface="Lato"/>
                <a:ea typeface="Lato"/>
                <a:cs typeface="Lato"/>
                <a:sym typeface="Lato"/>
              </a:rPr>
              <a:t>Collection</a:t>
            </a:r>
            <a:r>
              <a:rPr lang="en" sz="1300">
                <a:solidFill>
                  <a:schemeClr val="accent1"/>
                </a:solidFill>
                <a:highlight>
                  <a:srgbClr val="FFFFFF"/>
                </a:highlight>
                <a:latin typeface="Lato"/>
                <a:ea typeface="Lato"/>
                <a:cs typeface="Lato"/>
                <a:sym typeface="Lato"/>
              </a:rPr>
              <a:t> interface.</a:t>
            </a:r>
            <a:endParaRPr sz="1300">
              <a:solidFill>
                <a:schemeClr val="accent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t/>
            </a:r>
            <a:endParaRPr sz="1300">
              <a:solidFill>
                <a:schemeClr val="accent1"/>
              </a:solidFill>
              <a:highlight>
                <a:srgbClr val="FFFFFF"/>
              </a:highlight>
              <a:latin typeface="Lato"/>
              <a:ea typeface="Lato"/>
              <a:cs typeface="Lato"/>
              <a:sym typeface="Lato"/>
            </a:endParaRPr>
          </a:p>
          <a:p>
            <a:pPr indent="0" lvl="0" marL="0" rtl="0" algn="l">
              <a:lnSpc>
                <a:spcPct val="115000"/>
              </a:lnSpc>
              <a:spcBef>
                <a:spcPts val="1800"/>
              </a:spcBef>
              <a:spcAft>
                <a:spcPts val="0"/>
              </a:spcAft>
              <a:buNone/>
            </a:pPr>
            <a:r>
              <a:rPr lang="en" sz="1300">
                <a:solidFill>
                  <a:schemeClr val="accent1"/>
                </a:solidFill>
                <a:highlight>
                  <a:srgbClr val="FFFFFF"/>
                </a:highlight>
                <a:latin typeface="Lato"/>
                <a:ea typeface="Lato"/>
                <a:cs typeface="Lato"/>
                <a:sym typeface="Lato"/>
              </a:rPr>
              <a:t>In order to use the functionalities of </a:t>
            </a:r>
            <a:r>
              <a:rPr lang="en" sz="1300">
                <a:solidFill>
                  <a:schemeClr val="accent1"/>
                </a:solidFill>
                <a:highlight>
                  <a:srgbClr val="EFF0F1"/>
                </a:highlight>
                <a:latin typeface="Lato"/>
                <a:ea typeface="Lato"/>
                <a:cs typeface="Lato"/>
                <a:sym typeface="Lato"/>
              </a:rPr>
              <a:t>Queue</a:t>
            </a:r>
            <a:r>
              <a:rPr lang="en" sz="1300">
                <a:solidFill>
                  <a:schemeClr val="accent1"/>
                </a:solidFill>
                <a:highlight>
                  <a:srgbClr val="FFFFFF"/>
                </a:highlight>
                <a:latin typeface="Lato"/>
                <a:ea typeface="Lato"/>
                <a:cs typeface="Lato"/>
                <a:sym typeface="Lato"/>
              </a:rPr>
              <a:t>, we need to use classes that implement it:</a:t>
            </a:r>
            <a:endParaRPr sz="1300">
              <a:solidFill>
                <a:schemeClr val="accent1"/>
              </a:solidFill>
              <a:highlight>
                <a:srgbClr val="FFFFFF"/>
              </a:highlight>
              <a:latin typeface="Lato"/>
              <a:ea typeface="Lato"/>
              <a:cs typeface="Lato"/>
              <a:sym typeface="Lato"/>
            </a:endParaRPr>
          </a:p>
          <a:p>
            <a:pPr indent="-311150" lvl="0" marL="457200" rtl="0" algn="l">
              <a:lnSpc>
                <a:spcPct val="115000"/>
              </a:lnSpc>
              <a:spcBef>
                <a:spcPts val="3500"/>
              </a:spcBef>
              <a:spcAft>
                <a:spcPts val="0"/>
              </a:spcAft>
              <a:buClr>
                <a:schemeClr val="accent1"/>
              </a:buClr>
              <a:buSzPts val="1300"/>
              <a:buFont typeface="Lato"/>
              <a:buChar char="●"/>
            </a:pPr>
            <a:r>
              <a:rPr lang="en" sz="1300">
                <a:solidFill>
                  <a:schemeClr val="accent1"/>
                </a:solidFill>
                <a:highlight>
                  <a:srgbClr val="FFFFFF"/>
                </a:highlight>
                <a:latin typeface="Lato"/>
                <a:ea typeface="Lato"/>
                <a:cs typeface="Lato"/>
                <a:sym typeface="Lato"/>
              </a:rPr>
              <a:t>ArrayDeque</a:t>
            </a:r>
            <a:endParaRPr sz="1300">
              <a:solidFill>
                <a:schemeClr val="accent1"/>
              </a:solidFill>
              <a:highlight>
                <a:srgbClr val="FFFFFF"/>
              </a:highlight>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highlight>
                  <a:srgbClr val="FFFFFF"/>
                </a:highlight>
                <a:latin typeface="Lato"/>
                <a:ea typeface="Lato"/>
                <a:cs typeface="Lato"/>
                <a:sym typeface="Lato"/>
              </a:rPr>
              <a:t>LinkedList</a:t>
            </a:r>
            <a:endParaRPr sz="1300">
              <a:solidFill>
                <a:schemeClr val="accent1"/>
              </a:solidFill>
              <a:highlight>
                <a:srgbClr val="FFFFFF"/>
              </a:highlight>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highlight>
                  <a:srgbClr val="FFFFFF"/>
                </a:highlight>
                <a:latin typeface="Lato"/>
                <a:ea typeface="Lato"/>
                <a:cs typeface="Lato"/>
                <a:sym typeface="Lato"/>
              </a:rPr>
              <a:t>PriorityQueue</a:t>
            </a:r>
            <a:endParaRPr sz="1300">
              <a:solidFill>
                <a:schemeClr val="accent1"/>
              </a:solidFill>
              <a:highlight>
                <a:srgbClr val="FFFFFF"/>
              </a:highlight>
              <a:latin typeface="Lato"/>
              <a:ea typeface="Lato"/>
              <a:cs typeface="Lato"/>
              <a:sym typeface="Lato"/>
            </a:endParaRPr>
          </a:p>
        </p:txBody>
      </p:sp>
      <p:pic>
        <p:nvPicPr>
          <p:cNvPr descr="ArrayDeque, LinkedList and PriorityQueue implements the Queue interface in Java." id="132" name="Google Shape;132;p20"/>
          <p:cNvPicPr preferRelativeResize="0"/>
          <p:nvPr/>
        </p:nvPicPr>
        <p:blipFill>
          <a:blip r:embed="rId3">
            <a:alphaModFix/>
          </a:blip>
          <a:stretch>
            <a:fillRect/>
          </a:stretch>
        </p:blipFill>
        <p:spPr>
          <a:xfrm>
            <a:off x="5001250" y="2007650"/>
            <a:ext cx="4005250" cy="162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a:t>
            </a:r>
            <a:r>
              <a:rPr lang="en"/>
              <a:t> Interface</a:t>
            </a:r>
            <a:endParaRPr/>
          </a:p>
        </p:txBody>
      </p:sp>
      <p:sp>
        <p:nvSpPr>
          <p:cNvPr id="138" name="Google Shape;138;p21"/>
          <p:cNvSpPr txBox="1"/>
          <p:nvPr/>
        </p:nvSpPr>
        <p:spPr>
          <a:xfrm>
            <a:off x="826150" y="1725750"/>
            <a:ext cx="7688400" cy="30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300">
                <a:solidFill>
                  <a:schemeClr val="accent1"/>
                </a:solidFill>
                <a:latin typeface="Lato"/>
                <a:ea typeface="Lato"/>
                <a:cs typeface="Lato"/>
                <a:sym typeface="Lato"/>
              </a:rPr>
              <a:t>The Map interface of the Java collections framework provides the functionality of the map data structure.</a:t>
            </a:r>
            <a:endParaRPr sz="1300">
              <a:solidFill>
                <a:schemeClr val="accent1"/>
              </a:solidFill>
              <a:latin typeface="Lato"/>
              <a:ea typeface="Lato"/>
              <a:cs typeface="Lato"/>
              <a:sym typeface="Lato"/>
            </a:endParaRPr>
          </a:p>
          <a:p>
            <a:pPr indent="0" lvl="0" marL="0" rtl="0" algn="l">
              <a:lnSpc>
                <a:spcPct val="115000"/>
              </a:lnSpc>
              <a:spcBef>
                <a:spcPts val="1800"/>
              </a:spcBef>
              <a:spcAft>
                <a:spcPts val="0"/>
              </a:spcAft>
              <a:buNone/>
            </a:pPr>
            <a:r>
              <a:rPr lang="en" sz="1300">
                <a:solidFill>
                  <a:schemeClr val="accent1"/>
                </a:solidFill>
                <a:latin typeface="Lato"/>
                <a:ea typeface="Lato"/>
                <a:cs typeface="Lato"/>
                <a:sym typeface="Lato"/>
              </a:rPr>
              <a:t>Since Map is an interface, we cannot create objects from it.</a:t>
            </a:r>
            <a:endParaRPr sz="1300">
              <a:solidFill>
                <a:schemeClr val="accent1"/>
              </a:solidFill>
              <a:latin typeface="Lato"/>
              <a:ea typeface="Lato"/>
              <a:cs typeface="Lato"/>
              <a:sym typeface="Lato"/>
            </a:endParaRPr>
          </a:p>
          <a:p>
            <a:pPr indent="0" lvl="0" marL="0" rtl="0" algn="l">
              <a:lnSpc>
                <a:spcPct val="115000"/>
              </a:lnSpc>
              <a:spcBef>
                <a:spcPts val="1800"/>
              </a:spcBef>
              <a:spcAft>
                <a:spcPts val="0"/>
              </a:spcAft>
              <a:buNone/>
            </a:pPr>
            <a:r>
              <a:rPr lang="en" sz="1300">
                <a:solidFill>
                  <a:schemeClr val="accent1"/>
                </a:solidFill>
                <a:latin typeface="Lato"/>
                <a:ea typeface="Lato"/>
                <a:cs typeface="Lato"/>
                <a:sym typeface="Lato"/>
              </a:rPr>
              <a:t>In order to use functionalities of the Map interface, we can use these classes:</a:t>
            </a:r>
            <a:endParaRPr sz="1300">
              <a:solidFill>
                <a:schemeClr val="accent1"/>
              </a:solidFill>
              <a:latin typeface="Lato"/>
              <a:ea typeface="Lato"/>
              <a:cs typeface="Lato"/>
              <a:sym typeface="Lato"/>
            </a:endParaRPr>
          </a:p>
          <a:p>
            <a:pPr indent="-311150" lvl="0" marL="457200" rtl="0" algn="l">
              <a:lnSpc>
                <a:spcPct val="115000"/>
              </a:lnSpc>
              <a:spcBef>
                <a:spcPts val="3500"/>
              </a:spcBef>
              <a:spcAft>
                <a:spcPts val="0"/>
              </a:spcAft>
              <a:buClr>
                <a:schemeClr val="accent1"/>
              </a:buClr>
              <a:buSzPts val="1300"/>
              <a:buFont typeface="Lato"/>
              <a:buChar char="●"/>
            </a:pPr>
            <a:r>
              <a:rPr lang="en" sz="1300">
                <a:solidFill>
                  <a:schemeClr val="accent1"/>
                </a:solidFill>
                <a:latin typeface="Lato"/>
                <a:ea typeface="Lato"/>
                <a:cs typeface="Lato"/>
                <a:sym typeface="Lato"/>
              </a:rPr>
              <a:t>HashMap</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EnumMap</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LinkedHashMap</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WeakHashMap</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TreeMap</a:t>
            </a:r>
            <a:endParaRPr sz="1300">
              <a:solidFill>
                <a:schemeClr val="accent1"/>
              </a:solidFill>
              <a:latin typeface="Lato"/>
              <a:ea typeface="Lato"/>
              <a:cs typeface="Lato"/>
              <a:sym typeface="Lato"/>
            </a:endParaRPr>
          </a:p>
          <a:p>
            <a:pPr indent="0" lvl="0" marL="0" rtl="0" algn="l">
              <a:lnSpc>
                <a:spcPct val="115000"/>
              </a:lnSpc>
              <a:spcBef>
                <a:spcPts val="3500"/>
              </a:spcBef>
              <a:spcAft>
                <a:spcPts val="1800"/>
              </a:spcAft>
              <a:buNone/>
            </a:pPr>
            <a:r>
              <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