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C07A2-2A77-4557-9DF2-E8F0DC87BD2E}" v="316" dt="2021-12-05T04:03:05.814"/>
    <p1510:client id="{B36A50DA-3D43-8FFC-1338-F62D71436217}" v="185" dt="2021-12-05T05:42:16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DSO 510 Final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Benjamin Zhao, Lisa Xiao, En-Ning Chiang, </a:t>
            </a:r>
          </a:p>
          <a:p>
            <a:r>
              <a:rPr lang="en-US" dirty="0"/>
              <a:t>Mridula Singhal, Himani Desai, </a:t>
            </a:r>
            <a:r>
              <a:rPr lang="en-US" dirty="0" err="1"/>
              <a:t>Suwara</a:t>
            </a:r>
            <a:r>
              <a:rPr lang="en-US" dirty="0"/>
              <a:t> </a:t>
            </a:r>
            <a:r>
              <a:rPr lang="en-US" dirty="0" err="1"/>
              <a:t>Thianrungrot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00D498-B43B-4149-91F9-135A7967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sz="7200">
              <a:solidFill>
                <a:schemeClr val="accent1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BBEB7EA-E623-4783-BAF0-DBFEADF0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596900"/>
            <a:ext cx="9569449" cy="56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0B8A63-FD4E-4997-BF93-BEA5D712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sz="7200">
              <a:solidFill>
                <a:schemeClr val="accent1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8F0716A7-B08C-47A7-BA13-14844EED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1" y="425185"/>
            <a:ext cx="8616949" cy="59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6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977D13-4E17-4ACB-91CB-53629CB2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sz="7200">
              <a:solidFill>
                <a:schemeClr val="accent1"/>
              </a:solidFill>
            </a:endParaRPr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58EA09B9-E72D-462D-8270-A831CFBD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17" y="443084"/>
            <a:ext cx="8341783" cy="56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2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F478A4-044E-4978-9C4A-587827F5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cs typeface="Calibri Light"/>
              </a:rPr>
              <a:t>Do Twitter Mentions impact Stock Prices?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6B51-BA87-4C2C-8CCA-6A356B20D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badi Extra Light"/>
                <a:cs typeface="TH SarabunPSK"/>
              </a:rPr>
              <a:t>David Wallach's </a:t>
            </a:r>
            <a:r>
              <a:rPr lang="en-US" sz="2400" dirty="0" err="1">
                <a:latin typeface="Abadi Extra Light"/>
                <a:cs typeface="TH SarabunPSK"/>
              </a:rPr>
              <a:t>Stockerbot</a:t>
            </a:r>
            <a:endParaRPr lang="en-US" sz="2400" dirty="0">
              <a:latin typeface="Abadi Extra Light"/>
              <a:cs typeface="TH SarabunPSK"/>
            </a:endParaRPr>
          </a:p>
          <a:p>
            <a:r>
              <a:rPr lang="en-US" sz="2400" dirty="0">
                <a:latin typeface="Abadi Extra Light"/>
                <a:cs typeface="TH SarabunPSK"/>
              </a:rPr>
              <a:t>API tracked tweets from 7/6/2018-7/18/2018 for stock mentions</a:t>
            </a:r>
          </a:p>
          <a:p>
            <a:r>
              <a:rPr lang="en-US" sz="2400" dirty="0">
                <a:latin typeface="Abadi Extra Light"/>
                <a:cs typeface="TH SarabunPSK"/>
              </a:rPr>
              <a:t>Tracked from sources such as MarketWatch, WSJ, Yahoo Finance, the Federal Reserve, Ben Bernanke, </a:t>
            </a:r>
            <a:r>
              <a:rPr lang="en-US" sz="2400" dirty="0" err="1">
                <a:latin typeface="Abadi Extra Light"/>
                <a:cs typeface="TH SarabunPSK"/>
              </a:rPr>
              <a:t>StockTwits</a:t>
            </a:r>
          </a:p>
        </p:txBody>
      </p:sp>
    </p:spTree>
    <p:extLst>
      <p:ext uri="{BB962C8B-B14F-4D97-AF65-F5344CB8AC3E}">
        <p14:creationId xmlns:p14="http://schemas.microsoft.com/office/powerpoint/2010/main" val="161968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64EB99-8794-4A6C-AEBD-0AD45B98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sz="7200">
              <a:solidFill>
                <a:schemeClr val="accent1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2015814-80F2-4F3A-B523-83B5D6D1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83" y="898511"/>
            <a:ext cx="10204449" cy="526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3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979FFE-F70B-41CB-8A1E-2ABB0651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cs typeface="Calibri Light"/>
              </a:rPr>
              <a:t>Do Twitter Mentions Impact Stock Prices?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7AF9-75E7-49B8-9D5E-169D235A1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badi Extra Light"/>
              </a:rPr>
              <a:t>Collected stock data for mentioned stocks over same period</a:t>
            </a:r>
          </a:p>
          <a:p>
            <a:r>
              <a:rPr lang="en-US" sz="2400" dirty="0">
                <a:latin typeface="Abadi Extra Light"/>
              </a:rPr>
              <a:t>Tracked day-to-day stock change</a:t>
            </a:r>
          </a:p>
          <a:p>
            <a:r>
              <a:rPr lang="en-US" sz="2400" dirty="0">
                <a:latin typeface="Abadi Extra Light"/>
              </a:rPr>
              <a:t>Compared number of twitter mentions to stock performance and mention by source type to stock performance</a:t>
            </a:r>
          </a:p>
        </p:txBody>
      </p:sp>
    </p:spTree>
    <p:extLst>
      <p:ext uri="{BB962C8B-B14F-4D97-AF65-F5344CB8AC3E}">
        <p14:creationId xmlns:p14="http://schemas.microsoft.com/office/powerpoint/2010/main" val="37736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F953-3D08-4E57-9658-DC94668C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Key Facts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AF50-1ED9-4F4D-8467-AA323C39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badi Extra Light"/>
              </a:rPr>
              <a:t>396 Stocks</a:t>
            </a:r>
          </a:p>
          <a:p>
            <a:r>
              <a:rPr lang="en-US" sz="2400" dirty="0">
                <a:latin typeface="Abadi Extra Light"/>
              </a:rPr>
              <a:t>24753 Tweets</a:t>
            </a:r>
          </a:p>
          <a:p>
            <a:r>
              <a:rPr lang="en-US" sz="2400" dirty="0">
                <a:latin typeface="Abadi Extra Light"/>
              </a:rPr>
              <a:t>Prominent representation by major stocks such as Apple, FB, Google, Amazon, Netflix, etc.</a:t>
            </a:r>
          </a:p>
          <a:p>
            <a:r>
              <a:rPr lang="en-US" sz="2400" dirty="0">
                <a:latin typeface="Abadi Extra Light"/>
              </a:rPr>
              <a:t>Sources include Yahoo Finance, Federal Reserve, Jim Cramer, Goldman Sachs, Morgan Stanley, Mark Cuban, Ben Bernanke, Forbe, The Economist, etc.</a:t>
            </a:r>
          </a:p>
        </p:txBody>
      </p:sp>
    </p:spTree>
    <p:extLst>
      <p:ext uri="{BB962C8B-B14F-4D97-AF65-F5344CB8AC3E}">
        <p14:creationId xmlns:p14="http://schemas.microsoft.com/office/powerpoint/2010/main" val="114644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38629-169D-424A-93E0-41976AC3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endParaRPr lang="en-US" sz="3600">
              <a:solidFill>
                <a:schemeClr val="accent1"/>
              </a:solidFill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EFA6C3B4-BC6D-486B-B30E-856E6B2BA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592" y="188384"/>
            <a:ext cx="2152650" cy="3771900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60F573E-9242-45D5-AB21-841883FC6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406824"/>
            <a:ext cx="4394200" cy="4129268"/>
          </a:xfrm>
          <a:prstGeom prst="rect">
            <a:avLst/>
          </a:prstGeom>
        </p:spPr>
      </p:pic>
      <p:pic>
        <p:nvPicPr>
          <p:cNvPr id="30" name="Picture 31" descr="Table&#10;&#10;Description automatically generated">
            <a:extLst>
              <a:ext uri="{FF2B5EF4-FFF2-40B4-BE49-F238E27FC236}">
                <a16:creationId xmlns:a16="http://schemas.microsoft.com/office/drawing/2014/main" id="{3630AE8C-A2CC-43EB-9DA2-B59027253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4758" y="329226"/>
            <a:ext cx="5048250" cy="1857375"/>
          </a:xfrm>
        </p:spPr>
      </p:pic>
      <p:pic>
        <p:nvPicPr>
          <p:cNvPr id="32" name="Picture 32" descr="Text&#10;&#10;Description automatically generated">
            <a:extLst>
              <a:ext uri="{FF2B5EF4-FFF2-40B4-BE49-F238E27FC236}">
                <a16:creationId xmlns:a16="http://schemas.microsoft.com/office/drawing/2014/main" id="{4740511B-2CBE-4DE1-9DAE-F020BFFF7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700" y="4945063"/>
            <a:ext cx="25146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43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7EFA9B-906B-4177-AF01-C633A170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sz="7200">
              <a:solidFill>
                <a:schemeClr val="accent1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1DCCC7B-A274-40A2-9425-D354FE54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66" y="197307"/>
            <a:ext cx="8024282" cy="61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DEC38C-4327-4EC3-A1E8-5E257A8C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sz="7200">
              <a:solidFill>
                <a:schemeClr val="accent1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05EE6D8-2803-4765-8C40-C23B406B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610927"/>
            <a:ext cx="7611532" cy="55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6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AEDB67-F08F-43F5-AC70-746B6E33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sz="7200">
              <a:solidFill>
                <a:schemeClr val="accent1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1C917D6-2092-4DC9-BB76-4148F017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918814"/>
            <a:ext cx="10193866" cy="47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290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Atlas</vt:lpstr>
      <vt:lpstr>DSO 510 Final Project</vt:lpstr>
      <vt:lpstr>Do Twitter Mentions impact Stock Prices?</vt:lpstr>
      <vt:lpstr>PowerPoint Presentation</vt:lpstr>
      <vt:lpstr>Do Twitter Mentions Impact Stock Prices?</vt:lpstr>
      <vt:lpstr>Key Facts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/>
  <cp:lastModifiedBy/>
  <cp:revision>134</cp:revision>
  <dcterms:created xsi:type="dcterms:W3CDTF">2021-12-05T03:35:47Z</dcterms:created>
  <dcterms:modified xsi:type="dcterms:W3CDTF">2021-12-05T05:43:11Z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