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8000" y="1122480"/>
            <a:ext cx="8938080" cy="15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Emotion From Text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4821840"/>
            <a:ext cx="799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latin typeface="Arial"/>
              </a:rPr>
              <a:t>Submitted By:     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Padma Dhar (2018201011)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Divyanshi Kushwaha(2018201046)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Priya Upadhyay(2018202012)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Himani Gupta(2018202014)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51" name="Group 2"/>
          <p:cNvGrpSpPr/>
          <p:nvPr/>
        </p:nvGrpSpPr>
        <p:grpSpPr>
          <a:xfrm>
            <a:off x="297360" y="3457440"/>
            <a:ext cx="11675160" cy="1059840"/>
            <a:chOff x="297360" y="3457440"/>
            <a:chExt cx="11675160" cy="1059840"/>
          </a:xfrm>
        </p:grpSpPr>
        <p:sp>
          <p:nvSpPr>
            <p:cNvPr id="152" name="CustomShape 3"/>
            <p:cNvSpPr/>
            <p:nvPr/>
          </p:nvSpPr>
          <p:spPr>
            <a:xfrm>
              <a:off x="2973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3" name="CustomShape 4"/>
            <p:cNvSpPr/>
            <p:nvPr/>
          </p:nvSpPr>
          <p:spPr>
            <a:xfrm>
              <a:off x="22435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27741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5" name="CustomShape 6"/>
            <p:cNvSpPr/>
            <p:nvPr/>
          </p:nvSpPr>
          <p:spPr>
            <a:xfrm>
              <a:off x="47203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52509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7" name="CustomShape 8"/>
            <p:cNvSpPr/>
            <p:nvPr/>
          </p:nvSpPr>
          <p:spPr>
            <a:xfrm>
              <a:off x="71974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77281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9" name="CustomShape 10"/>
            <p:cNvSpPr/>
            <p:nvPr/>
          </p:nvSpPr>
          <p:spPr>
            <a:xfrm>
              <a:off x="96742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1"/>
            <p:cNvSpPr/>
            <p:nvPr/>
          </p:nvSpPr>
          <p:spPr>
            <a:xfrm>
              <a:off x="102049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61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2" name="CustomShape 13"/>
          <p:cNvSpPr/>
          <p:nvPr/>
        </p:nvSpPr>
        <p:spPr>
          <a:xfrm>
            <a:off x="5155200" y="3332160"/>
            <a:ext cx="1959480" cy="1310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Word Embedding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 Representation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representation for similar words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represented as a vector in predefined vector space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word embedding</a:t>
            </a:r>
            <a:endParaRPr b="0" lang="en-IN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Sparse: </a:t>
            </a:r>
            <a:endParaRPr b="0" lang="en-IN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words(TF-IDF)</a:t>
            </a:r>
            <a:endParaRPr b="0" lang="en-IN" sz="20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Dense: </a:t>
            </a:r>
            <a:endParaRPr b="0" lang="en-IN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Tokenizer API by Keras</a:t>
            </a:r>
            <a:endParaRPr b="0" lang="en-IN" sz="20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GloVe(Global Vectors for Word Representation)</a:t>
            </a:r>
            <a:endParaRPr b="0" lang="en-IN" sz="20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etc 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Bag of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6" name="Content Placeholder 4" descr=""/>
          <p:cNvPicPr/>
          <p:nvPr/>
        </p:nvPicPr>
        <p:blipFill>
          <a:blip r:embed="rId1"/>
          <a:stretch/>
        </p:blipFill>
        <p:spPr>
          <a:xfrm>
            <a:off x="1311840" y="1770120"/>
            <a:ext cx="932400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Tokenizer API by Keras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1272240" y="1690560"/>
            <a:ext cx="836028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Vector Space for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1285560" y="1783080"/>
            <a:ext cx="8114760" cy="39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72" name="Group 2"/>
          <p:cNvGrpSpPr/>
          <p:nvPr/>
        </p:nvGrpSpPr>
        <p:grpSpPr>
          <a:xfrm>
            <a:off x="297360" y="3457440"/>
            <a:ext cx="11675160" cy="1059840"/>
            <a:chOff x="297360" y="3457440"/>
            <a:chExt cx="11675160" cy="1059840"/>
          </a:xfrm>
        </p:grpSpPr>
        <p:sp>
          <p:nvSpPr>
            <p:cNvPr id="173" name="CustomShape 3"/>
            <p:cNvSpPr/>
            <p:nvPr/>
          </p:nvSpPr>
          <p:spPr>
            <a:xfrm>
              <a:off x="2973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4" name="CustomShape 4"/>
            <p:cNvSpPr/>
            <p:nvPr/>
          </p:nvSpPr>
          <p:spPr>
            <a:xfrm>
              <a:off x="22435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27741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6" name="CustomShape 6"/>
            <p:cNvSpPr/>
            <p:nvPr/>
          </p:nvSpPr>
          <p:spPr>
            <a:xfrm>
              <a:off x="47203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52509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8" name="CustomShape 8"/>
            <p:cNvSpPr/>
            <p:nvPr/>
          </p:nvSpPr>
          <p:spPr>
            <a:xfrm>
              <a:off x="71974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77281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80" name="CustomShape 10"/>
            <p:cNvSpPr/>
            <p:nvPr/>
          </p:nvSpPr>
          <p:spPr>
            <a:xfrm>
              <a:off x="96742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102049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8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3" name="CustomShape 13"/>
          <p:cNvSpPr/>
          <p:nvPr/>
        </p:nvSpPr>
        <p:spPr>
          <a:xfrm>
            <a:off x="7646400" y="3332160"/>
            <a:ext cx="1959480" cy="1310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Models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roup 3"/>
          <p:cNvGrpSpPr/>
          <p:nvPr/>
        </p:nvGrpSpPr>
        <p:grpSpPr>
          <a:xfrm>
            <a:off x="-5080680" y="478080"/>
            <a:ext cx="16786440" cy="7044480"/>
            <a:chOff x="-5080680" y="478080"/>
            <a:chExt cx="16786440" cy="7044480"/>
          </a:xfrm>
        </p:grpSpPr>
        <p:sp>
          <p:nvSpPr>
            <p:cNvPr id="187" name="CustomShape 4"/>
            <p:cNvSpPr/>
            <p:nvPr/>
          </p:nvSpPr>
          <p:spPr>
            <a:xfrm>
              <a:off x="-5080680" y="478080"/>
              <a:ext cx="7044480" cy="7044480"/>
            </a:xfrm>
            <a:prstGeom prst="blockArc">
              <a:avLst>
                <a:gd name="adj1" fmla="val 18900000"/>
                <a:gd name="adj2" fmla="val 2700000"/>
                <a:gd name="adj3" fmla="val 307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330920" y="1711080"/>
              <a:ext cx="10374840" cy="652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K- Nearest Neighbours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9" name="CustomShape 6"/>
            <p:cNvSpPr/>
            <p:nvPr/>
          </p:nvSpPr>
          <p:spPr>
            <a:xfrm>
              <a:off x="921960" y="1629360"/>
              <a:ext cx="816480" cy="81648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0" name="CustomShape 7"/>
            <p:cNvSpPr/>
            <p:nvPr/>
          </p:nvSpPr>
          <p:spPr>
            <a:xfrm>
              <a:off x="1800000" y="2692440"/>
              <a:ext cx="9905760" cy="652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Naive Bayes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1" name="CustomShape 8"/>
            <p:cNvSpPr/>
            <p:nvPr/>
          </p:nvSpPr>
          <p:spPr>
            <a:xfrm>
              <a:off x="1390680" y="2610720"/>
              <a:ext cx="816480" cy="81648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1944000" y="3674160"/>
              <a:ext cx="9761760" cy="652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Long Short Term Memory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3" name="CustomShape 10"/>
            <p:cNvSpPr/>
            <p:nvPr/>
          </p:nvSpPr>
          <p:spPr>
            <a:xfrm>
              <a:off x="1534680" y="3592080"/>
              <a:ext cx="816480" cy="81648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4" name="CustomShape 11"/>
            <p:cNvSpPr/>
            <p:nvPr/>
          </p:nvSpPr>
          <p:spPr>
            <a:xfrm>
              <a:off x="1800000" y="4655520"/>
              <a:ext cx="9905760" cy="652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CNN LSTM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5" name="CustomShape 12"/>
            <p:cNvSpPr/>
            <p:nvPr/>
          </p:nvSpPr>
          <p:spPr>
            <a:xfrm>
              <a:off x="1390680" y="4573800"/>
              <a:ext cx="816480" cy="81648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1330920" y="5636880"/>
              <a:ext cx="10374840" cy="652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LSTM CNN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7" name="CustomShape 14"/>
            <p:cNvSpPr/>
            <p:nvPr/>
          </p:nvSpPr>
          <p:spPr>
            <a:xfrm>
              <a:off x="921960" y="5555160"/>
              <a:ext cx="816480" cy="81648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98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KNN using TFIDF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used for clustering text with similar emotions.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Before applying KNN we pre-processed the text with the technique of TFIDF(Term frequency inverse document frequency)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Using TFIDF, a text can be represented as vector in a vector space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metric used in KNN is the distance  between the two points in the vector space.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Naïve Bayes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41691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emotion, we calculate the prior probability.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likelihood probability with each phrase for each emotion.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Put this in Bayes formula and calculate posterior probability.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5103720" y="1690560"/>
            <a:ext cx="6833520" cy="40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LSTM(Long Short Term Memory)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LSTM has a memory that remembers previous data from input and makes decision based on that knowledge.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property of LSTM makes it a good candidate for extracting emotion from text.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data pre-processing, we cleaned the data, and embedded it using tokenizer API of keras.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ontent Placeholder 5" descr=""/>
          <p:cNvPicPr/>
          <p:nvPr/>
        </p:nvPicPr>
        <p:blipFill>
          <a:blip r:embed="rId1"/>
          <a:stretch/>
        </p:blipFill>
        <p:spPr>
          <a:xfrm>
            <a:off x="1947960" y="451440"/>
            <a:ext cx="8525880" cy="613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CNN LSTM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1508400" y="1690560"/>
            <a:ext cx="8805960" cy="51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 CNN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9" name="Content Placeholder 4" descr=""/>
          <p:cNvPicPr/>
          <p:nvPr/>
        </p:nvPicPr>
        <p:blipFill>
          <a:blip r:embed="rId1"/>
          <a:stretch/>
        </p:blipFill>
        <p:spPr>
          <a:xfrm>
            <a:off x="1169640" y="1521360"/>
            <a:ext cx="9218520" cy="54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Multi-label Classification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Naïve Bayes</a:t>
            </a:r>
            <a:endParaRPr b="0" lang="en-IN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One vs Rest approach with Naïve Bayes, to classify text into multiple emotion classes.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K-nearest neighbour</a:t>
            </a:r>
            <a:endParaRPr b="0" lang="en-IN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Predicts multiple emotion for a given text based on its neighbours.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2137680" y="2169720"/>
          <a:ext cx="7847280" cy="2992680"/>
        </p:xfrm>
        <a:graphic>
          <a:graphicData uri="http://schemas.openxmlformats.org/drawingml/2006/table">
            <a:tbl>
              <a:tblPr/>
              <a:tblGrid>
                <a:gridCol w="2615400"/>
                <a:gridCol w="2615760"/>
                <a:gridCol w="2616480"/>
              </a:tblGrid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Model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Training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Testing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Naive Bayes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53.1%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CNN-LSTM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49.11%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LSTM-CNN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68.9%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48.0%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0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K-nearest neighbour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65.8%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38.6%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2664000" y="936000"/>
            <a:ext cx="893844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Performance of various models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000" y="1597680"/>
            <a:ext cx="10170720" cy="34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http://konukoii.com/blog/2018/02/19/twitter-sentiment-analysis-using-combined-lstm-cnn-models/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https://towardsdatascience.com/machine-learning-text-processing-1d5a2d638958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https://towardsdatascience.com/multi-label-text-classification-with-scikit-learn-30714b7819c5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https://nlp.stanford.edu/projects/glove/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https://realpython.com/python-keras-text-classification/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https://sebastianraschka.com/Articles/2014_naive_bayes_1.html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https://towardsdatascience.com/text-classification-using-k-nearest-neighbors-46fa8a77acc5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03800" y="36000"/>
            <a:ext cx="8762760" cy="583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80" name="Group 2"/>
          <p:cNvGrpSpPr/>
          <p:nvPr/>
        </p:nvGrpSpPr>
        <p:grpSpPr>
          <a:xfrm>
            <a:off x="297360" y="3457440"/>
            <a:ext cx="11675160" cy="1059840"/>
            <a:chOff x="297360" y="3457440"/>
            <a:chExt cx="11675160" cy="1059840"/>
          </a:xfrm>
        </p:grpSpPr>
        <p:sp>
          <p:nvSpPr>
            <p:cNvPr id="81" name="CustomShape 3"/>
            <p:cNvSpPr/>
            <p:nvPr/>
          </p:nvSpPr>
          <p:spPr>
            <a:xfrm>
              <a:off x="2973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" name="CustomShape 4"/>
            <p:cNvSpPr/>
            <p:nvPr/>
          </p:nvSpPr>
          <p:spPr>
            <a:xfrm>
              <a:off x="22435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5"/>
            <p:cNvSpPr/>
            <p:nvPr/>
          </p:nvSpPr>
          <p:spPr>
            <a:xfrm>
              <a:off x="27741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4" name="CustomShape 6"/>
            <p:cNvSpPr/>
            <p:nvPr/>
          </p:nvSpPr>
          <p:spPr>
            <a:xfrm>
              <a:off x="47203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7"/>
            <p:cNvSpPr/>
            <p:nvPr/>
          </p:nvSpPr>
          <p:spPr>
            <a:xfrm>
              <a:off x="52509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" name="CustomShape 8"/>
            <p:cNvSpPr/>
            <p:nvPr/>
          </p:nvSpPr>
          <p:spPr>
            <a:xfrm>
              <a:off x="71974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9"/>
            <p:cNvSpPr/>
            <p:nvPr/>
          </p:nvSpPr>
          <p:spPr>
            <a:xfrm>
              <a:off x="77281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8" name="CustomShape 10"/>
            <p:cNvSpPr/>
            <p:nvPr/>
          </p:nvSpPr>
          <p:spPr>
            <a:xfrm>
              <a:off x="96742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1"/>
            <p:cNvSpPr/>
            <p:nvPr/>
          </p:nvSpPr>
          <p:spPr>
            <a:xfrm>
              <a:off x="102049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0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96000" y="792000"/>
            <a:ext cx="698364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Dataset Visualization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32000" y="1440000"/>
            <a:ext cx="6983640" cy="45741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672000" y="5967000"/>
            <a:ext cx="49676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Dataset for single emotion classification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00000" y="1584000"/>
            <a:ext cx="6515640" cy="42674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672000" y="5967360"/>
            <a:ext cx="49676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Dataset for multiple emotion classification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52000" y="360000"/>
            <a:ext cx="503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Dataset Visualization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297360" y="3457440"/>
            <a:ext cx="11675160" cy="1059840"/>
            <a:chOff x="297360" y="3457440"/>
            <a:chExt cx="11675160" cy="1059840"/>
          </a:xfrm>
        </p:grpSpPr>
        <p:sp>
          <p:nvSpPr>
            <p:cNvPr id="99" name="CustomShape 3"/>
            <p:cNvSpPr/>
            <p:nvPr/>
          </p:nvSpPr>
          <p:spPr>
            <a:xfrm>
              <a:off x="2973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22435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27741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2" name="CustomShape 6"/>
            <p:cNvSpPr/>
            <p:nvPr/>
          </p:nvSpPr>
          <p:spPr>
            <a:xfrm>
              <a:off x="472032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525096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" name="CustomShape 8"/>
            <p:cNvSpPr/>
            <p:nvPr/>
          </p:nvSpPr>
          <p:spPr>
            <a:xfrm>
              <a:off x="71974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77281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6" name="CustomShape 10"/>
            <p:cNvSpPr/>
            <p:nvPr/>
          </p:nvSpPr>
          <p:spPr>
            <a:xfrm>
              <a:off x="9674280" y="3768480"/>
              <a:ext cx="373320" cy="4370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10204920" y="3457440"/>
              <a:ext cx="1767600" cy="105984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9" name="CustomShape 13"/>
          <p:cNvSpPr/>
          <p:nvPr/>
        </p:nvSpPr>
        <p:spPr>
          <a:xfrm>
            <a:off x="2703600" y="3326400"/>
            <a:ext cx="1959480" cy="1310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537200"/>
            <a:ext cx="11351880" cy="52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Pre-processing of data involves cleaning of dataset, using various techniques.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Dealt with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numeric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in English language(the, and, etc)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NaN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Characters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Lemmatization/ Stemming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14" name="Group 3"/>
          <p:cNvGrpSpPr/>
          <p:nvPr/>
        </p:nvGrpSpPr>
        <p:grpSpPr>
          <a:xfrm>
            <a:off x="2005920" y="3232440"/>
            <a:ext cx="6720840" cy="770760"/>
            <a:chOff x="2005920" y="3232440"/>
            <a:chExt cx="6720840" cy="770760"/>
          </a:xfrm>
        </p:grpSpPr>
        <p:sp>
          <p:nvSpPr>
            <p:cNvPr id="115" name="CustomShape 4"/>
            <p:cNvSpPr/>
            <p:nvPr/>
          </p:nvSpPr>
          <p:spPr>
            <a:xfrm>
              <a:off x="2005920" y="3239280"/>
              <a:ext cx="2865600" cy="756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Running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16" name="CustomShape 5"/>
            <p:cNvSpPr/>
            <p:nvPr/>
          </p:nvSpPr>
          <p:spPr>
            <a:xfrm>
              <a:off x="5120280" y="3263040"/>
              <a:ext cx="521640" cy="709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6"/>
            <p:cNvSpPr/>
            <p:nvPr/>
          </p:nvSpPr>
          <p:spPr>
            <a:xfrm>
              <a:off x="5861160" y="3232440"/>
              <a:ext cx="2865600" cy="7707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18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19" name="Group 8"/>
          <p:cNvGrpSpPr/>
          <p:nvPr/>
        </p:nvGrpSpPr>
        <p:grpSpPr>
          <a:xfrm>
            <a:off x="2072160" y="4645800"/>
            <a:ext cx="6654600" cy="770760"/>
            <a:chOff x="2072160" y="4645800"/>
            <a:chExt cx="6654600" cy="770760"/>
          </a:xfrm>
        </p:grpSpPr>
        <p:sp>
          <p:nvSpPr>
            <p:cNvPr id="120" name="CustomShape 9"/>
            <p:cNvSpPr/>
            <p:nvPr/>
          </p:nvSpPr>
          <p:spPr>
            <a:xfrm>
              <a:off x="2072160" y="4653000"/>
              <a:ext cx="2865600" cy="756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Danced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21" name="CustomShape 10"/>
            <p:cNvSpPr/>
            <p:nvPr/>
          </p:nvSpPr>
          <p:spPr>
            <a:xfrm>
              <a:off x="5169960" y="4676760"/>
              <a:ext cx="486720" cy="709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1"/>
            <p:cNvSpPr/>
            <p:nvPr/>
          </p:nvSpPr>
          <p:spPr>
            <a:xfrm>
              <a:off x="5861160" y="4645800"/>
              <a:ext cx="2865600" cy="7707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1908720" y="1416240"/>
            <a:ext cx="8518680" cy="4586400"/>
            <a:chOff x="1908720" y="1416240"/>
            <a:chExt cx="8518680" cy="4586400"/>
          </a:xfrm>
        </p:grpSpPr>
        <p:sp>
          <p:nvSpPr>
            <p:cNvPr id="126" name="CustomShape 3"/>
            <p:cNvSpPr/>
            <p:nvPr/>
          </p:nvSpPr>
          <p:spPr>
            <a:xfrm>
              <a:off x="1908720" y="330048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5640" rIns="11520" tIns="35640" bIns="3528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 is an amazing  car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 rot="17351400">
              <a:off x="2876400" y="2755080"/>
              <a:ext cx="1993320" cy="2484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4202640" y="141624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9" name="CustomShape 6"/>
            <p:cNvSpPr/>
            <p:nvPr/>
          </p:nvSpPr>
          <p:spPr>
            <a:xfrm rot="18289200">
              <a:off x="3299760" y="3226320"/>
              <a:ext cx="1145880" cy="2484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4202640" y="235836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3547080" y="3696840"/>
              <a:ext cx="653760" cy="2484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4202640" y="330048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3" name="CustomShape 10"/>
            <p:cNvSpPr/>
            <p:nvPr/>
          </p:nvSpPr>
          <p:spPr>
            <a:xfrm rot="3310800">
              <a:off x="3301200" y="4166640"/>
              <a:ext cx="1145880" cy="2484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4202640" y="424296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5841000" y="4639320"/>
              <a:ext cx="653760" cy="2484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13"/>
            <p:cNvSpPr/>
            <p:nvPr/>
          </p:nvSpPr>
          <p:spPr>
            <a:xfrm>
              <a:off x="6496560" y="424296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8135280" y="4639320"/>
              <a:ext cx="653760" cy="2484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8" name="CustomShape 15"/>
            <p:cNvSpPr/>
            <p:nvPr/>
          </p:nvSpPr>
          <p:spPr>
            <a:xfrm>
              <a:off x="8790480" y="424296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Amaze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4249200">
              <a:off x="2877840" y="4637880"/>
              <a:ext cx="1993320" cy="2484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0" name="CustomShape 17"/>
            <p:cNvSpPr/>
            <p:nvPr/>
          </p:nvSpPr>
          <p:spPr>
            <a:xfrm>
              <a:off x="4202640" y="518508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5841000" y="5581440"/>
              <a:ext cx="653760" cy="2484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2" name="CustomShape 19"/>
            <p:cNvSpPr/>
            <p:nvPr/>
          </p:nvSpPr>
          <p:spPr>
            <a:xfrm>
              <a:off x="6496560" y="518508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43" name="CustomShape 20"/>
            <p:cNvSpPr/>
            <p:nvPr/>
          </p:nvSpPr>
          <p:spPr>
            <a:xfrm>
              <a:off x="8135280" y="5581440"/>
              <a:ext cx="653760" cy="2484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4" name="CustomShape 21"/>
            <p:cNvSpPr/>
            <p:nvPr/>
          </p:nvSpPr>
          <p:spPr>
            <a:xfrm>
              <a:off x="8790480" y="5185080"/>
              <a:ext cx="1636920" cy="817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</p:grpSp>
      <p:grpSp>
        <p:nvGrpSpPr>
          <p:cNvPr id="145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6" name="CustomShape 23"/>
          <p:cNvSpPr/>
          <p:nvPr/>
        </p:nvSpPr>
        <p:spPr>
          <a:xfrm>
            <a:off x="2146680" y="4479120"/>
            <a:ext cx="1217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24"/>
          <p:cNvSpPr/>
          <p:nvPr/>
        </p:nvSpPr>
        <p:spPr>
          <a:xfrm>
            <a:off x="4227480" y="6023160"/>
            <a:ext cx="15552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25"/>
          <p:cNvSpPr/>
          <p:nvPr/>
        </p:nvSpPr>
        <p:spPr>
          <a:xfrm>
            <a:off x="6679080" y="6023160"/>
            <a:ext cx="142596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Removing stop 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26"/>
          <p:cNvSpPr/>
          <p:nvPr/>
        </p:nvSpPr>
        <p:spPr>
          <a:xfrm>
            <a:off x="8812800" y="6048000"/>
            <a:ext cx="17874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  <Words>379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2019-04-29T06:56:41Z</dcterms:created>
  <dc:creator>Padma Dhar</dc:creator>
  <dc:description/>
  <dc:language>en-IN</dc:language>
  <cp:lastModifiedBy/>
  <dcterms:modified xsi:type="dcterms:W3CDTF">2019-04-29T22:43:09Z</dcterms:modified>
  <cp:revision>29</cp:revision>
  <dc:subject/>
  <dc:title>Emotion From 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