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jpeg" ContentType="image/jpeg"/>
  <Override PartName="/ppt/media/image7.jpeg" ContentType="image/jpeg"/>
  <Override PartName="/ppt/media/image2.jpeg" ContentType="image/jpeg"/>
  <Override PartName="/ppt/media/image1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Emotion From Text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0" y="439200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Submitted By: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Padma Dhar (2018201011)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Divyanshi Kushwaha(2018201046)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Priya Upadhyay(2018202012)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Himani Gupta(2018202014)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Bag of Words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60" name="Content Placeholder 4" descr=""/>
          <p:cNvPicPr/>
          <p:nvPr/>
        </p:nvPicPr>
        <p:blipFill>
          <a:blip r:embed="rId1"/>
          <a:stretch/>
        </p:blipFill>
        <p:spPr>
          <a:xfrm>
            <a:off x="1311840" y="1770120"/>
            <a:ext cx="9324720" cy="431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Tokenizer API by Keras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62" name="Content Placeholder 4" descr=""/>
          <p:cNvPicPr/>
          <p:nvPr/>
        </p:nvPicPr>
        <p:blipFill>
          <a:blip r:embed="rId1"/>
          <a:stretch/>
        </p:blipFill>
        <p:spPr>
          <a:xfrm>
            <a:off x="1272240" y="1690560"/>
            <a:ext cx="8361000" cy="480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Vector Space for Words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64" name="Content Placeholder 4" descr=""/>
          <p:cNvPicPr/>
          <p:nvPr/>
        </p:nvPicPr>
        <p:blipFill>
          <a:blip r:embed="rId1"/>
          <a:stretch/>
        </p:blipFill>
        <p:spPr>
          <a:xfrm>
            <a:off x="1285560" y="1783080"/>
            <a:ext cx="8115480" cy="398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Machine Learning approach for text classification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166" name="Group 2"/>
          <p:cNvGrpSpPr/>
          <p:nvPr/>
        </p:nvGrpSpPr>
        <p:grpSpPr>
          <a:xfrm>
            <a:off x="297360" y="3457440"/>
            <a:ext cx="11675880" cy="1060560"/>
            <a:chOff x="297360" y="3457440"/>
            <a:chExt cx="11675880" cy="1060560"/>
          </a:xfrm>
        </p:grpSpPr>
        <p:sp>
          <p:nvSpPr>
            <p:cNvPr id="167" name="CustomShape 3"/>
            <p:cNvSpPr/>
            <p:nvPr/>
          </p:nvSpPr>
          <p:spPr>
            <a:xfrm>
              <a:off x="297360" y="3457440"/>
              <a:ext cx="1768320" cy="106056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Input Text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68" name="CustomShape 4"/>
            <p:cNvSpPr/>
            <p:nvPr/>
          </p:nvSpPr>
          <p:spPr>
            <a:xfrm>
              <a:off x="2243520" y="3768480"/>
              <a:ext cx="374040" cy="437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5"/>
            <p:cNvSpPr/>
            <p:nvPr/>
          </p:nvSpPr>
          <p:spPr>
            <a:xfrm>
              <a:off x="2774160" y="3457440"/>
              <a:ext cx="1768320" cy="106056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Pre-processing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0" name="CustomShape 6"/>
            <p:cNvSpPr/>
            <p:nvPr/>
          </p:nvSpPr>
          <p:spPr>
            <a:xfrm>
              <a:off x="4720320" y="3768480"/>
              <a:ext cx="374040" cy="437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7"/>
            <p:cNvSpPr/>
            <p:nvPr/>
          </p:nvSpPr>
          <p:spPr>
            <a:xfrm>
              <a:off x="5250960" y="3457440"/>
              <a:ext cx="1768320" cy="106056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Word Embedding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2" name="CustomShape 8"/>
            <p:cNvSpPr/>
            <p:nvPr/>
          </p:nvSpPr>
          <p:spPr>
            <a:xfrm>
              <a:off x="7197480" y="3768480"/>
              <a:ext cx="374040" cy="437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9"/>
            <p:cNvSpPr/>
            <p:nvPr/>
          </p:nvSpPr>
          <p:spPr>
            <a:xfrm>
              <a:off x="7728120" y="3457440"/>
              <a:ext cx="1768320" cy="106056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Machine Learning Model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74" name="CustomShape 10"/>
            <p:cNvSpPr/>
            <p:nvPr/>
          </p:nvSpPr>
          <p:spPr>
            <a:xfrm>
              <a:off x="9674280" y="3768480"/>
              <a:ext cx="374040" cy="437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11"/>
            <p:cNvSpPr/>
            <p:nvPr/>
          </p:nvSpPr>
          <p:spPr>
            <a:xfrm>
              <a:off x="10204920" y="3457440"/>
              <a:ext cx="1768320" cy="106056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Emotion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176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77" name="CustomShape 13"/>
          <p:cNvSpPr/>
          <p:nvPr/>
        </p:nvSpPr>
        <p:spPr>
          <a:xfrm>
            <a:off x="7646400" y="3332160"/>
            <a:ext cx="1960200" cy="131076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Machine Learning Models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0" name="Group 3"/>
          <p:cNvGrpSpPr/>
          <p:nvPr/>
        </p:nvGrpSpPr>
        <p:grpSpPr>
          <a:xfrm>
            <a:off x="-5080680" y="478080"/>
            <a:ext cx="16787160" cy="7045200"/>
            <a:chOff x="-5080680" y="478080"/>
            <a:chExt cx="16787160" cy="7045200"/>
          </a:xfrm>
        </p:grpSpPr>
        <p:sp>
          <p:nvSpPr>
            <p:cNvPr id="181" name="CustomShape 4"/>
            <p:cNvSpPr/>
            <p:nvPr/>
          </p:nvSpPr>
          <p:spPr>
            <a:xfrm>
              <a:off x="-5080680" y="478080"/>
              <a:ext cx="7045200" cy="7045200"/>
            </a:xfrm>
            <a:prstGeom prst="blockArc">
              <a:avLst>
                <a:gd name="adj1" fmla="val 18900000"/>
                <a:gd name="adj2" fmla="val 2700000"/>
                <a:gd name="adj3" fmla="val 307"/>
              </a:avLst>
            </a:pr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82" name="CustomShape 5"/>
            <p:cNvSpPr/>
            <p:nvPr/>
          </p:nvSpPr>
          <p:spPr>
            <a:xfrm>
              <a:off x="1330920" y="1711080"/>
              <a:ext cx="10375560" cy="6534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19480" rIns="86400" tIns="86400" bIns="86400" anchor="ctr"/>
            <a:p>
              <a:pPr>
                <a:lnSpc>
                  <a:spcPct val="90000"/>
                </a:lnSpc>
                <a:spcAft>
                  <a:spcPts val="1191"/>
                </a:spcAft>
              </a:pPr>
              <a:r>
                <a:rPr b="0" lang="en-IN" sz="3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K- Nearest Neighbours</a:t>
              </a:r>
              <a:endParaRPr b="0" lang="en-IN" sz="3400" spc="-1" strike="noStrike">
                <a:latin typeface="Arial"/>
              </a:endParaRPr>
            </a:p>
          </p:txBody>
        </p:sp>
        <p:sp>
          <p:nvSpPr>
            <p:cNvPr id="183" name="CustomShape 6"/>
            <p:cNvSpPr/>
            <p:nvPr/>
          </p:nvSpPr>
          <p:spPr>
            <a:xfrm>
              <a:off x="921960" y="1629360"/>
              <a:ext cx="817200" cy="81720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84" name="CustomShape 7"/>
            <p:cNvSpPr/>
            <p:nvPr/>
          </p:nvSpPr>
          <p:spPr>
            <a:xfrm>
              <a:off x="1800000" y="2692440"/>
              <a:ext cx="9906480" cy="6534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19480" rIns="86400" tIns="86400" bIns="86400" anchor="ctr"/>
            <a:p>
              <a:pPr>
                <a:lnSpc>
                  <a:spcPct val="90000"/>
                </a:lnSpc>
                <a:spcAft>
                  <a:spcPts val="1191"/>
                </a:spcAft>
              </a:pPr>
              <a:r>
                <a:rPr b="0" lang="en-IN" sz="3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Naive Bayes</a:t>
              </a:r>
              <a:endParaRPr b="0" lang="en-IN" sz="3400" spc="-1" strike="noStrike">
                <a:latin typeface="Arial"/>
              </a:endParaRPr>
            </a:p>
          </p:txBody>
        </p:sp>
        <p:sp>
          <p:nvSpPr>
            <p:cNvPr id="185" name="CustomShape 8"/>
            <p:cNvSpPr/>
            <p:nvPr/>
          </p:nvSpPr>
          <p:spPr>
            <a:xfrm>
              <a:off x="1390680" y="2610720"/>
              <a:ext cx="817200" cy="81720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86" name="CustomShape 9"/>
            <p:cNvSpPr/>
            <p:nvPr/>
          </p:nvSpPr>
          <p:spPr>
            <a:xfrm>
              <a:off x="1944000" y="3674160"/>
              <a:ext cx="9762480" cy="6534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19480" rIns="86400" tIns="86400" bIns="86400" anchor="ctr"/>
            <a:p>
              <a:pPr>
                <a:lnSpc>
                  <a:spcPct val="90000"/>
                </a:lnSpc>
                <a:spcAft>
                  <a:spcPts val="1191"/>
                </a:spcAft>
              </a:pPr>
              <a:r>
                <a:rPr b="0" lang="en-IN" sz="3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Long Short Term Memory</a:t>
              </a:r>
              <a:endParaRPr b="0" lang="en-IN" sz="3400" spc="-1" strike="noStrike">
                <a:latin typeface="Arial"/>
              </a:endParaRPr>
            </a:p>
          </p:txBody>
        </p:sp>
        <p:sp>
          <p:nvSpPr>
            <p:cNvPr id="187" name="CustomShape 10"/>
            <p:cNvSpPr/>
            <p:nvPr/>
          </p:nvSpPr>
          <p:spPr>
            <a:xfrm>
              <a:off x="1534680" y="3592080"/>
              <a:ext cx="817200" cy="81720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88" name="CustomShape 11"/>
            <p:cNvSpPr/>
            <p:nvPr/>
          </p:nvSpPr>
          <p:spPr>
            <a:xfrm>
              <a:off x="1800000" y="4655520"/>
              <a:ext cx="9906480" cy="6534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19480" rIns="86400" tIns="86400" bIns="86400" anchor="ctr"/>
            <a:p>
              <a:pPr>
                <a:lnSpc>
                  <a:spcPct val="90000"/>
                </a:lnSpc>
                <a:spcAft>
                  <a:spcPts val="1191"/>
                </a:spcAft>
              </a:pPr>
              <a:r>
                <a:rPr b="0" lang="en-IN" sz="3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CNN LSTM</a:t>
              </a:r>
              <a:endParaRPr b="0" lang="en-IN" sz="3400" spc="-1" strike="noStrike">
                <a:latin typeface="Arial"/>
              </a:endParaRPr>
            </a:p>
          </p:txBody>
        </p:sp>
        <p:sp>
          <p:nvSpPr>
            <p:cNvPr id="189" name="CustomShape 12"/>
            <p:cNvSpPr/>
            <p:nvPr/>
          </p:nvSpPr>
          <p:spPr>
            <a:xfrm>
              <a:off x="1390680" y="4573800"/>
              <a:ext cx="817200" cy="81720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90" name="CustomShape 13"/>
            <p:cNvSpPr/>
            <p:nvPr/>
          </p:nvSpPr>
          <p:spPr>
            <a:xfrm>
              <a:off x="1330920" y="5636880"/>
              <a:ext cx="10375560" cy="65340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519480" rIns="86400" tIns="86400" bIns="86400" anchor="ctr"/>
            <a:p>
              <a:pPr>
                <a:lnSpc>
                  <a:spcPct val="90000"/>
                </a:lnSpc>
                <a:spcAft>
                  <a:spcPts val="1191"/>
                </a:spcAft>
              </a:pPr>
              <a:r>
                <a:rPr b="0" lang="en-IN" sz="34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LSTM CNN</a:t>
              </a:r>
              <a:endParaRPr b="0" lang="en-IN" sz="3400" spc="-1" strike="noStrike">
                <a:latin typeface="Arial"/>
              </a:endParaRPr>
            </a:p>
          </p:txBody>
        </p:sp>
        <p:sp>
          <p:nvSpPr>
            <p:cNvPr id="191" name="CustomShape 14"/>
            <p:cNvSpPr/>
            <p:nvPr/>
          </p:nvSpPr>
          <p:spPr>
            <a:xfrm>
              <a:off x="921960" y="5555160"/>
              <a:ext cx="817200" cy="81720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</p:grpSp>
      <p:grpSp>
        <p:nvGrpSpPr>
          <p:cNvPr id="192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KNN using TFIDF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be used for clustering text with similar emotions.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Before applying KNN we pre-processed the text with the technique of TFIDF(Term frequency inverse document frequency)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Using TFIDF, a text can be represented as vector in a vector space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Similarity metric used in KNN is the distance  between the two points in the vector space.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Naïve Bayes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38080" y="1825560"/>
            <a:ext cx="416988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 every emotion, we calculate the prior probability.</a:t>
            </a:r>
            <a:endParaRPr b="0" lang="en-I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Find the likelihood probability with each phrase for each emotion.</a:t>
            </a:r>
            <a:endParaRPr b="0" lang="en-I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Put this in Bayes formula and calculate posterior probability.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197" name="Picture 4" descr=""/>
          <p:cNvPicPr/>
          <p:nvPr/>
        </p:nvPicPr>
        <p:blipFill>
          <a:blip r:embed="rId1"/>
          <a:stretch/>
        </p:blipFill>
        <p:spPr>
          <a:xfrm>
            <a:off x="5103720" y="1690560"/>
            <a:ext cx="6834240" cy="407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LSTM(Long Short Term Memory)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LSTM has a memory that remembers previous data from input and makes decision based on that knowledge.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property of LSTM makes it a good candidate for extracting emotion from text.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data pre-processing, we cleaned the data, and embedded it using tokenizer API of keras.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CNN LSTM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01" name="Content Placeholder 4" descr=""/>
          <p:cNvPicPr/>
          <p:nvPr/>
        </p:nvPicPr>
        <p:blipFill>
          <a:blip r:embed="rId1"/>
          <a:stretch/>
        </p:blipFill>
        <p:spPr>
          <a:xfrm>
            <a:off x="1508400" y="1690560"/>
            <a:ext cx="8806680" cy="514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LSTM CNN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03" name="Content Placeholder 4" descr=""/>
          <p:cNvPicPr/>
          <p:nvPr/>
        </p:nvPicPr>
        <p:blipFill>
          <a:blip r:embed="rId1"/>
          <a:stretch/>
        </p:blipFill>
        <p:spPr>
          <a:xfrm>
            <a:off x="1169640" y="1521360"/>
            <a:ext cx="9219240" cy="546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Content Placeholder 5" descr=""/>
          <p:cNvPicPr/>
          <p:nvPr/>
        </p:nvPicPr>
        <p:blipFill>
          <a:blip r:embed="rId1"/>
          <a:stretch/>
        </p:blipFill>
        <p:spPr>
          <a:xfrm>
            <a:off x="1947960" y="451440"/>
            <a:ext cx="8526600" cy="614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Multi-label Classification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IN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Naïve Bayes</a:t>
            </a:r>
            <a:endParaRPr b="0" lang="en-IN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Combined One vs Rest approach with Naïve Bayes, to classify text into multiple emotion classes.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IN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K-nearest neighbour</a:t>
            </a:r>
            <a:endParaRPr b="0" lang="en-IN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Predicts multiple emotion for a given text based on its neighbours.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Table 1"/>
          <p:cNvGraphicFramePr/>
          <p:nvPr/>
        </p:nvGraphicFramePr>
        <p:xfrm>
          <a:off x="2137680" y="2169720"/>
          <a:ext cx="7847280" cy="2992680"/>
        </p:xfrm>
        <a:graphic>
          <a:graphicData uri="http://schemas.openxmlformats.org/drawingml/2006/table">
            <a:tbl>
              <a:tblPr/>
              <a:tblGrid>
                <a:gridCol w="2615400"/>
                <a:gridCol w="2615760"/>
                <a:gridCol w="2616480"/>
              </a:tblGrid>
              <a:tr h="44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latin typeface="Arial"/>
                        </a:rPr>
                        <a:t>Model 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latin typeface="Arial"/>
                        </a:rPr>
                        <a:t>Training Accuracy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latin typeface="Arial"/>
                        </a:rPr>
                        <a:t>Testing Accuracy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4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LSTM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82%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52%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Naive Bayes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80%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53.1%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CNN-LSTM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82%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49.11%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460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LSTM-CNN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68.9%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48.0%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0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K-nearest neighbour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65.8%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latin typeface="Arial"/>
                        </a:rPr>
                        <a:t>38.6%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07" name="CustomShape 2"/>
          <p:cNvSpPr/>
          <p:nvPr/>
        </p:nvSpPr>
        <p:spPr>
          <a:xfrm>
            <a:off x="2664000" y="936000"/>
            <a:ext cx="8939160" cy="5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Calibri Light"/>
              </a:rPr>
              <a:t>Performance of various models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References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64000" y="1597680"/>
            <a:ext cx="10171440" cy="34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http://konukoii.com/blog/2018/02/19/twitter-sentiment-analysis-using-combined-lstm-cnn-models/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https://towardsdatascience.com/machine-learning-text-processing-1d5a2d638958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https://towardsdatascience.com/multi-label-text-classification-with-scikit-learn-30714b7819c5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4. https://nlp.stanford.edu/projects/glove/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 https://realpython.com/python-keras-text-classification/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6. https://sebastianraschka.com/Articles/2014_naive_bayes_1.html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7. https://towardsdatascience.com/text-classification-using-k-nearest-neighbors-46fa8a77acc5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603800" y="36000"/>
            <a:ext cx="8763480" cy="583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Machine Learning approach for text classification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80" name="Group 2"/>
          <p:cNvGrpSpPr/>
          <p:nvPr/>
        </p:nvGrpSpPr>
        <p:grpSpPr>
          <a:xfrm>
            <a:off x="297360" y="3457440"/>
            <a:ext cx="11675880" cy="1060560"/>
            <a:chOff x="297360" y="3457440"/>
            <a:chExt cx="11675880" cy="1060560"/>
          </a:xfrm>
        </p:grpSpPr>
        <p:sp>
          <p:nvSpPr>
            <p:cNvPr id="81" name="CustomShape 3"/>
            <p:cNvSpPr/>
            <p:nvPr/>
          </p:nvSpPr>
          <p:spPr>
            <a:xfrm>
              <a:off x="297360" y="3457440"/>
              <a:ext cx="1768320" cy="106056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Input Text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2" name="CustomShape 4"/>
            <p:cNvSpPr/>
            <p:nvPr/>
          </p:nvSpPr>
          <p:spPr>
            <a:xfrm>
              <a:off x="2243520" y="3768480"/>
              <a:ext cx="374040" cy="437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5"/>
            <p:cNvSpPr/>
            <p:nvPr/>
          </p:nvSpPr>
          <p:spPr>
            <a:xfrm>
              <a:off x="2774160" y="3457440"/>
              <a:ext cx="1768320" cy="106056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Pre-processing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4" name="CustomShape 6"/>
            <p:cNvSpPr/>
            <p:nvPr/>
          </p:nvSpPr>
          <p:spPr>
            <a:xfrm>
              <a:off x="4720320" y="3768480"/>
              <a:ext cx="374040" cy="437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7"/>
            <p:cNvSpPr/>
            <p:nvPr/>
          </p:nvSpPr>
          <p:spPr>
            <a:xfrm>
              <a:off x="5250960" y="3457440"/>
              <a:ext cx="1768320" cy="106056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Word Embedding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6" name="CustomShape 8"/>
            <p:cNvSpPr/>
            <p:nvPr/>
          </p:nvSpPr>
          <p:spPr>
            <a:xfrm>
              <a:off x="7197480" y="3768480"/>
              <a:ext cx="374040" cy="437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9"/>
            <p:cNvSpPr/>
            <p:nvPr/>
          </p:nvSpPr>
          <p:spPr>
            <a:xfrm>
              <a:off x="7728120" y="3457440"/>
              <a:ext cx="1768320" cy="106056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Machine Learning Model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88" name="CustomShape 10"/>
            <p:cNvSpPr/>
            <p:nvPr/>
          </p:nvSpPr>
          <p:spPr>
            <a:xfrm>
              <a:off x="9674280" y="3768480"/>
              <a:ext cx="374040" cy="437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11"/>
            <p:cNvSpPr/>
            <p:nvPr/>
          </p:nvSpPr>
          <p:spPr>
            <a:xfrm>
              <a:off x="10204920" y="3457440"/>
              <a:ext cx="1768320" cy="106056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Emotion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90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Machine Learning approach for text classification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92" name="Group 2"/>
          <p:cNvGrpSpPr/>
          <p:nvPr/>
        </p:nvGrpSpPr>
        <p:grpSpPr>
          <a:xfrm>
            <a:off x="297360" y="3457440"/>
            <a:ext cx="11675880" cy="1060560"/>
            <a:chOff x="297360" y="3457440"/>
            <a:chExt cx="11675880" cy="1060560"/>
          </a:xfrm>
        </p:grpSpPr>
        <p:sp>
          <p:nvSpPr>
            <p:cNvPr id="93" name="CustomShape 3"/>
            <p:cNvSpPr/>
            <p:nvPr/>
          </p:nvSpPr>
          <p:spPr>
            <a:xfrm>
              <a:off x="297360" y="3457440"/>
              <a:ext cx="1768320" cy="106056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Input Text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94" name="CustomShape 4"/>
            <p:cNvSpPr/>
            <p:nvPr/>
          </p:nvSpPr>
          <p:spPr>
            <a:xfrm>
              <a:off x="2243520" y="3768480"/>
              <a:ext cx="374040" cy="437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5"/>
            <p:cNvSpPr/>
            <p:nvPr/>
          </p:nvSpPr>
          <p:spPr>
            <a:xfrm>
              <a:off x="2774160" y="3457440"/>
              <a:ext cx="1768320" cy="106056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Pre-processing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96" name="CustomShape 6"/>
            <p:cNvSpPr/>
            <p:nvPr/>
          </p:nvSpPr>
          <p:spPr>
            <a:xfrm>
              <a:off x="4720320" y="3768480"/>
              <a:ext cx="374040" cy="437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7"/>
            <p:cNvSpPr/>
            <p:nvPr/>
          </p:nvSpPr>
          <p:spPr>
            <a:xfrm>
              <a:off x="5250960" y="3457440"/>
              <a:ext cx="1768320" cy="106056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Word Embedding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98" name="CustomShape 8"/>
            <p:cNvSpPr/>
            <p:nvPr/>
          </p:nvSpPr>
          <p:spPr>
            <a:xfrm>
              <a:off x="7197480" y="3768480"/>
              <a:ext cx="374040" cy="437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9"/>
            <p:cNvSpPr/>
            <p:nvPr/>
          </p:nvSpPr>
          <p:spPr>
            <a:xfrm>
              <a:off x="7728120" y="3457440"/>
              <a:ext cx="1768320" cy="106056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Machine Learning Model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00" name="CustomShape 10"/>
            <p:cNvSpPr/>
            <p:nvPr/>
          </p:nvSpPr>
          <p:spPr>
            <a:xfrm>
              <a:off x="9674280" y="3768480"/>
              <a:ext cx="374040" cy="437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1"/>
            <p:cNvSpPr/>
            <p:nvPr/>
          </p:nvSpPr>
          <p:spPr>
            <a:xfrm>
              <a:off x="10204920" y="3457440"/>
              <a:ext cx="1768320" cy="106056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Emotion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102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03" name="CustomShape 13"/>
          <p:cNvSpPr/>
          <p:nvPr/>
        </p:nvSpPr>
        <p:spPr>
          <a:xfrm>
            <a:off x="2703600" y="3326400"/>
            <a:ext cx="1960200" cy="131076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Pre-processing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537200"/>
            <a:ext cx="11352600" cy="52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Pre-processing of data involves cleaning of dataset, using various techniques.</a:t>
            </a:r>
            <a:endParaRPr b="0" lang="en-I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Dealt with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numeric values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words in English language(the, and, etc)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NaN Values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Special Characters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etc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Pre-processing(Contd.)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Lemmatization/ Stemming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latin typeface="Arial"/>
            </a:endParaRPr>
          </a:p>
        </p:txBody>
      </p:sp>
      <p:grpSp>
        <p:nvGrpSpPr>
          <p:cNvPr id="108" name="Group 3"/>
          <p:cNvGrpSpPr/>
          <p:nvPr/>
        </p:nvGrpSpPr>
        <p:grpSpPr>
          <a:xfrm>
            <a:off x="2005920" y="3232440"/>
            <a:ext cx="6721560" cy="771480"/>
            <a:chOff x="2005920" y="3232440"/>
            <a:chExt cx="6721560" cy="771480"/>
          </a:xfrm>
        </p:grpSpPr>
        <p:sp>
          <p:nvSpPr>
            <p:cNvPr id="109" name="CustomShape 4"/>
            <p:cNvSpPr/>
            <p:nvPr/>
          </p:nvSpPr>
          <p:spPr>
            <a:xfrm>
              <a:off x="2005920" y="3239280"/>
              <a:ext cx="2866320" cy="7574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7960" rIns="125640" tIns="147960" bIns="147600" anchor="ctr"/>
            <a:p>
              <a:pPr algn="ctr">
                <a:lnSpc>
                  <a:spcPct val="90000"/>
                </a:lnSpc>
                <a:spcAft>
                  <a:spcPts val="1154"/>
                </a:spcAft>
              </a:pPr>
              <a:r>
                <a:rPr b="0" lang="en-IN" sz="33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Running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110" name="CustomShape 5"/>
            <p:cNvSpPr/>
            <p:nvPr/>
          </p:nvSpPr>
          <p:spPr>
            <a:xfrm>
              <a:off x="5120280" y="3263040"/>
              <a:ext cx="522360" cy="70992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6"/>
            <p:cNvSpPr/>
            <p:nvPr/>
          </p:nvSpPr>
          <p:spPr>
            <a:xfrm>
              <a:off x="5861160" y="3232440"/>
              <a:ext cx="2866320" cy="7714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8320" rIns="125640" tIns="148320" bIns="148320" anchor="ctr"/>
            <a:p>
              <a:pPr algn="ctr">
                <a:lnSpc>
                  <a:spcPct val="90000"/>
                </a:lnSpc>
                <a:spcAft>
                  <a:spcPts val="1154"/>
                </a:spcAft>
              </a:pPr>
              <a:r>
                <a:rPr b="0" lang="en-IN" sz="33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Run</a:t>
              </a:r>
              <a:endParaRPr b="0" lang="en-IN" sz="3300" spc="-1" strike="noStrike">
                <a:latin typeface="Arial"/>
              </a:endParaRPr>
            </a:p>
          </p:txBody>
        </p:sp>
      </p:grpSp>
      <p:grpSp>
        <p:nvGrpSpPr>
          <p:cNvPr id="112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13" name="Group 8"/>
          <p:cNvGrpSpPr/>
          <p:nvPr/>
        </p:nvGrpSpPr>
        <p:grpSpPr>
          <a:xfrm>
            <a:off x="2072160" y="4645800"/>
            <a:ext cx="6655320" cy="771480"/>
            <a:chOff x="2072160" y="4645800"/>
            <a:chExt cx="6655320" cy="771480"/>
          </a:xfrm>
        </p:grpSpPr>
        <p:sp>
          <p:nvSpPr>
            <p:cNvPr id="114" name="CustomShape 9"/>
            <p:cNvSpPr/>
            <p:nvPr/>
          </p:nvSpPr>
          <p:spPr>
            <a:xfrm>
              <a:off x="2072160" y="4653000"/>
              <a:ext cx="2866320" cy="7574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7960" rIns="125640" tIns="147960" bIns="147600" anchor="ctr"/>
            <a:p>
              <a:pPr algn="ctr">
                <a:lnSpc>
                  <a:spcPct val="90000"/>
                </a:lnSpc>
                <a:spcAft>
                  <a:spcPts val="1154"/>
                </a:spcAft>
              </a:pPr>
              <a:r>
                <a:rPr b="0" lang="en-IN" sz="33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Danced</a:t>
              </a:r>
              <a:endParaRPr b="0" lang="en-IN" sz="3300" spc="-1" strike="noStrike">
                <a:latin typeface="Arial"/>
              </a:endParaRPr>
            </a:p>
          </p:txBody>
        </p:sp>
        <p:sp>
          <p:nvSpPr>
            <p:cNvPr id="115" name="CustomShape 10"/>
            <p:cNvSpPr/>
            <p:nvPr/>
          </p:nvSpPr>
          <p:spPr>
            <a:xfrm>
              <a:off x="5169960" y="4676760"/>
              <a:ext cx="487440" cy="70992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1"/>
            <p:cNvSpPr/>
            <p:nvPr/>
          </p:nvSpPr>
          <p:spPr>
            <a:xfrm>
              <a:off x="5861160" y="4645800"/>
              <a:ext cx="2866320" cy="7714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8320" rIns="125640" tIns="148320" bIns="148320" anchor="ctr"/>
            <a:p>
              <a:pPr algn="ctr">
                <a:lnSpc>
                  <a:spcPct val="90000"/>
                </a:lnSpc>
                <a:spcAft>
                  <a:spcPts val="1154"/>
                </a:spcAft>
              </a:pPr>
              <a:r>
                <a:rPr b="0" lang="en-IN" sz="33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Dance</a:t>
              </a:r>
              <a:endParaRPr b="0" lang="en-IN" sz="3300" spc="-1" strike="noStrike">
                <a:latin typeface="Arial"/>
              </a:endParaRPr>
            </a:p>
          </p:txBody>
        </p:sp>
      </p:grpSp>
      <p:grpSp>
        <p:nvGrpSpPr>
          <p:cNvPr id="117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520" cy="90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Pre-processing(Contd.)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119" name="Group 2"/>
          <p:cNvGrpSpPr/>
          <p:nvPr/>
        </p:nvGrpSpPr>
        <p:grpSpPr>
          <a:xfrm>
            <a:off x="1908720" y="1416240"/>
            <a:ext cx="8519400" cy="4587120"/>
            <a:chOff x="1908720" y="1416240"/>
            <a:chExt cx="8519400" cy="4587120"/>
          </a:xfrm>
        </p:grpSpPr>
        <p:sp>
          <p:nvSpPr>
            <p:cNvPr id="120" name="CustomShape 3"/>
            <p:cNvSpPr/>
            <p:nvPr/>
          </p:nvSpPr>
          <p:spPr>
            <a:xfrm>
              <a:off x="1908720" y="3300480"/>
              <a:ext cx="1637640" cy="81828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35640" rIns="11520" tIns="35640" bIns="35280" anchor="ctr"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b="0" lang="en-IN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This is an amazing  car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1" name="CustomShape 4"/>
            <p:cNvSpPr/>
            <p:nvPr/>
          </p:nvSpPr>
          <p:spPr>
            <a:xfrm rot="17351400">
              <a:off x="2876400" y="2754720"/>
              <a:ext cx="1994040" cy="25560"/>
            </a:xfrm>
            <a:custGeom>
              <a:avLst/>
              <a:gdLst/>
              <a:ahLst/>
              <a:rect l="l" t="t" r="r" b="b"/>
              <a:pathLst>
                <a:path w="1995112" h="0">
                  <a:moveTo>
                    <a:pt x="0" y="13249"/>
                  </a:moveTo>
                  <a:lnTo>
                    <a:pt x="1995112" y="1324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2" name="CustomShape 5"/>
            <p:cNvSpPr/>
            <p:nvPr/>
          </p:nvSpPr>
          <p:spPr>
            <a:xfrm>
              <a:off x="4202640" y="1416240"/>
              <a:ext cx="1637640" cy="81828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This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23" name="CustomShape 6"/>
            <p:cNvSpPr/>
            <p:nvPr/>
          </p:nvSpPr>
          <p:spPr>
            <a:xfrm rot="18289200">
              <a:off x="3300480" y="3225960"/>
              <a:ext cx="1146600" cy="25560"/>
            </a:xfrm>
            <a:custGeom>
              <a:avLst/>
              <a:gdLst/>
              <a:ahLst/>
              <a:rect l="l" t="t" r="r" b="b"/>
              <a:pathLst>
                <a:path w="1147743" h="0">
                  <a:moveTo>
                    <a:pt x="0" y="13249"/>
                  </a:moveTo>
                  <a:lnTo>
                    <a:pt x="1147743" y="1324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7"/>
            <p:cNvSpPr/>
            <p:nvPr/>
          </p:nvSpPr>
          <p:spPr>
            <a:xfrm>
              <a:off x="4202640" y="2358360"/>
              <a:ext cx="1637640" cy="81828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is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25" name="CustomShape 8"/>
            <p:cNvSpPr/>
            <p:nvPr/>
          </p:nvSpPr>
          <p:spPr>
            <a:xfrm>
              <a:off x="3547080" y="3696840"/>
              <a:ext cx="654480" cy="25560"/>
            </a:xfrm>
            <a:custGeom>
              <a:avLst/>
              <a:gdLst/>
              <a:ahLst/>
              <a:rect l="l" t="t" r="r" b="b"/>
              <a:pathLst>
                <a:path w="655435" h="0">
                  <a:moveTo>
                    <a:pt x="0" y="13249"/>
                  </a:moveTo>
                  <a:lnTo>
                    <a:pt x="655435" y="1324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6" name="CustomShape 9"/>
            <p:cNvSpPr/>
            <p:nvPr/>
          </p:nvSpPr>
          <p:spPr>
            <a:xfrm>
              <a:off x="4202640" y="3300480"/>
              <a:ext cx="1637640" cy="81828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an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27" name="CustomShape 10"/>
            <p:cNvSpPr/>
            <p:nvPr/>
          </p:nvSpPr>
          <p:spPr>
            <a:xfrm rot="3310800">
              <a:off x="3301200" y="4167360"/>
              <a:ext cx="1146600" cy="25560"/>
            </a:xfrm>
            <a:custGeom>
              <a:avLst/>
              <a:gdLst/>
              <a:ahLst/>
              <a:rect l="l" t="t" r="r" b="b"/>
              <a:pathLst>
                <a:path w="1147743" h="0">
                  <a:moveTo>
                    <a:pt x="0" y="13249"/>
                  </a:moveTo>
                  <a:lnTo>
                    <a:pt x="1147743" y="1324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8" name="CustomShape 11"/>
            <p:cNvSpPr/>
            <p:nvPr/>
          </p:nvSpPr>
          <p:spPr>
            <a:xfrm>
              <a:off x="4202640" y="4242960"/>
              <a:ext cx="1637640" cy="81828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Amazing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29" name="CustomShape 12"/>
            <p:cNvSpPr/>
            <p:nvPr/>
          </p:nvSpPr>
          <p:spPr>
            <a:xfrm>
              <a:off x="5841000" y="4639320"/>
              <a:ext cx="654480" cy="25560"/>
            </a:xfrm>
            <a:custGeom>
              <a:avLst/>
              <a:gdLst/>
              <a:ahLst/>
              <a:rect l="l" t="t" r="r" b="b"/>
              <a:pathLst>
                <a:path w="655435" h="0">
                  <a:moveTo>
                    <a:pt x="0" y="13249"/>
                  </a:moveTo>
                  <a:lnTo>
                    <a:pt x="655435" y="13249"/>
                  </a:lnTo>
                </a:path>
              </a:pathLst>
            </a:custGeom>
            <a:noFill/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0" name="CustomShape 13"/>
            <p:cNvSpPr/>
            <p:nvPr/>
          </p:nvSpPr>
          <p:spPr>
            <a:xfrm>
              <a:off x="6496560" y="4242960"/>
              <a:ext cx="1637640" cy="81828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Amazing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31" name="CustomShape 14"/>
            <p:cNvSpPr/>
            <p:nvPr/>
          </p:nvSpPr>
          <p:spPr>
            <a:xfrm>
              <a:off x="8135280" y="4639320"/>
              <a:ext cx="654480" cy="25560"/>
            </a:xfrm>
            <a:custGeom>
              <a:avLst/>
              <a:gdLst/>
              <a:ahLst/>
              <a:rect l="l" t="t" r="r" b="b"/>
              <a:pathLst>
                <a:path w="655435" h="0">
                  <a:moveTo>
                    <a:pt x="0" y="13249"/>
                  </a:moveTo>
                  <a:lnTo>
                    <a:pt x="655435" y="13249"/>
                  </a:lnTo>
                </a:path>
              </a:pathLst>
            </a:custGeom>
            <a:noFill/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2" name="CustomShape 15"/>
            <p:cNvSpPr/>
            <p:nvPr/>
          </p:nvSpPr>
          <p:spPr>
            <a:xfrm>
              <a:off x="8790480" y="4242960"/>
              <a:ext cx="1637640" cy="81828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Amaze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33" name="CustomShape 16"/>
            <p:cNvSpPr/>
            <p:nvPr/>
          </p:nvSpPr>
          <p:spPr>
            <a:xfrm rot="4249200">
              <a:off x="2877840" y="4638600"/>
              <a:ext cx="1994040" cy="25560"/>
            </a:xfrm>
            <a:custGeom>
              <a:avLst/>
              <a:gdLst/>
              <a:ahLst/>
              <a:rect l="l" t="t" r="r" b="b"/>
              <a:pathLst>
                <a:path w="1995112" h="0">
                  <a:moveTo>
                    <a:pt x="0" y="13249"/>
                  </a:moveTo>
                  <a:lnTo>
                    <a:pt x="1995112" y="13249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4" name="CustomShape 17"/>
            <p:cNvSpPr/>
            <p:nvPr/>
          </p:nvSpPr>
          <p:spPr>
            <a:xfrm>
              <a:off x="4202640" y="5185080"/>
              <a:ext cx="1637640" cy="81828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Car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35" name="CustomShape 18"/>
            <p:cNvSpPr/>
            <p:nvPr/>
          </p:nvSpPr>
          <p:spPr>
            <a:xfrm>
              <a:off x="5841000" y="5581440"/>
              <a:ext cx="654480" cy="25560"/>
            </a:xfrm>
            <a:custGeom>
              <a:avLst/>
              <a:gdLst/>
              <a:ahLst/>
              <a:rect l="l" t="t" r="r" b="b"/>
              <a:pathLst>
                <a:path w="655435" h="0">
                  <a:moveTo>
                    <a:pt x="0" y="13249"/>
                  </a:moveTo>
                  <a:lnTo>
                    <a:pt x="655435" y="13249"/>
                  </a:lnTo>
                </a:path>
              </a:pathLst>
            </a:custGeom>
            <a:noFill/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6" name="CustomShape 19"/>
            <p:cNvSpPr/>
            <p:nvPr/>
          </p:nvSpPr>
          <p:spPr>
            <a:xfrm>
              <a:off x="6496560" y="5185080"/>
              <a:ext cx="1637640" cy="81828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Car</a:t>
              </a:r>
              <a:endParaRPr b="0" lang="en-IN" sz="3500" spc="-1" strike="noStrike">
                <a:latin typeface="Arial"/>
              </a:endParaRPr>
            </a:p>
          </p:txBody>
        </p:sp>
        <p:sp>
          <p:nvSpPr>
            <p:cNvPr id="137" name="CustomShape 20"/>
            <p:cNvSpPr/>
            <p:nvPr/>
          </p:nvSpPr>
          <p:spPr>
            <a:xfrm>
              <a:off x="8135280" y="5581440"/>
              <a:ext cx="654480" cy="25560"/>
            </a:xfrm>
            <a:custGeom>
              <a:avLst/>
              <a:gdLst/>
              <a:ahLst/>
              <a:rect l="l" t="t" r="r" b="b"/>
              <a:pathLst>
                <a:path w="655435" h="0">
                  <a:moveTo>
                    <a:pt x="0" y="13249"/>
                  </a:moveTo>
                  <a:lnTo>
                    <a:pt x="655435" y="13249"/>
                  </a:lnTo>
                </a:path>
              </a:pathLst>
            </a:custGeom>
            <a:noFill/>
            <a:ln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38" name="CustomShape 21"/>
            <p:cNvSpPr/>
            <p:nvPr/>
          </p:nvSpPr>
          <p:spPr>
            <a:xfrm>
              <a:off x="8790480" y="5185080"/>
              <a:ext cx="1637640" cy="81828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46440" rIns="22320" tIns="46440" bIns="46080" anchor="ctr"/>
            <a:p>
              <a:pPr algn="ctr">
                <a:lnSpc>
                  <a:spcPct val="90000"/>
                </a:lnSpc>
                <a:spcAft>
                  <a:spcPts val="1225"/>
                </a:spcAft>
              </a:pPr>
              <a:r>
                <a:rPr b="0" lang="en-IN" sz="35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Car</a:t>
              </a:r>
              <a:endParaRPr b="0" lang="en-IN" sz="3500" spc="-1" strike="noStrike">
                <a:latin typeface="Arial"/>
              </a:endParaRPr>
            </a:p>
          </p:txBody>
        </p:sp>
      </p:grpSp>
      <p:grpSp>
        <p:nvGrpSpPr>
          <p:cNvPr id="139" name="Group 2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40" name="CustomShape 23"/>
          <p:cNvSpPr/>
          <p:nvPr/>
        </p:nvSpPr>
        <p:spPr>
          <a:xfrm>
            <a:off x="2146680" y="4479120"/>
            <a:ext cx="12182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Input Text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1" name="CustomShape 24"/>
          <p:cNvSpPr/>
          <p:nvPr/>
        </p:nvSpPr>
        <p:spPr>
          <a:xfrm>
            <a:off x="4227480" y="6023160"/>
            <a:ext cx="15559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Tokenization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2" name="CustomShape 25"/>
          <p:cNvSpPr/>
          <p:nvPr/>
        </p:nvSpPr>
        <p:spPr>
          <a:xfrm>
            <a:off x="6679080" y="6023160"/>
            <a:ext cx="1426680" cy="9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Removing stop words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3" name="CustomShape 26"/>
          <p:cNvSpPr/>
          <p:nvPr/>
        </p:nvSpPr>
        <p:spPr>
          <a:xfrm>
            <a:off x="8812800" y="6048000"/>
            <a:ext cx="17881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Lemmatization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Machine Learning approach for text classification</a:t>
            </a:r>
            <a:endParaRPr b="0" lang="en-IN" sz="4400" spc="-1" strike="noStrike">
              <a:latin typeface="Arial"/>
            </a:endParaRPr>
          </a:p>
        </p:txBody>
      </p:sp>
      <p:grpSp>
        <p:nvGrpSpPr>
          <p:cNvPr id="145" name="Group 2"/>
          <p:cNvGrpSpPr/>
          <p:nvPr/>
        </p:nvGrpSpPr>
        <p:grpSpPr>
          <a:xfrm>
            <a:off x="297360" y="3457440"/>
            <a:ext cx="11675880" cy="1060560"/>
            <a:chOff x="297360" y="3457440"/>
            <a:chExt cx="11675880" cy="1060560"/>
          </a:xfrm>
        </p:grpSpPr>
        <p:sp>
          <p:nvSpPr>
            <p:cNvPr id="146" name="CustomShape 3"/>
            <p:cNvSpPr/>
            <p:nvPr/>
          </p:nvSpPr>
          <p:spPr>
            <a:xfrm>
              <a:off x="297360" y="3457440"/>
              <a:ext cx="1768320" cy="106056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Input Text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47" name="CustomShape 4"/>
            <p:cNvSpPr/>
            <p:nvPr/>
          </p:nvSpPr>
          <p:spPr>
            <a:xfrm>
              <a:off x="2243520" y="3768480"/>
              <a:ext cx="374040" cy="437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5"/>
            <p:cNvSpPr/>
            <p:nvPr/>
          </p:nvSpPr>
          <p:spPr>
            <a:xfrm>
              <a:off x="2774160" y="3457440"/>
              <a:ext cx="1768320" cy="106056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Pre-processing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49" name="CustomShape 6"/>
            <p:cNvSpPr/>
            <p:nvPr/>
          </p:nvSpPr>
          <p:spPr>
            <a:xfrm>
              <a:off x="4720320" y="3768480"/>
              <a:ext cx="374040" cy="437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7"/>
            <p:cNvSpPr/>
            <p:nvPr/>
          </p:nvSpPr>
          <p:spPr>
            <a:xfrm>
              <a:off x="5250960" y="3457440"/>
              <a:ext cx="1768320" cy="1060560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Word Embedding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51" name="CustomShape 8"/>
            <p:cNvSpPr/>
            <p:nvPr/>
          </p:nvSpPr>
          <p:spPr>
            <a:xfrm>
              <a:off x="7197480" y="3768480"/>
              <a:ext cx="374040" cy="437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9"/>
            <p:cNvSpPr/>
            <p:nvPr/>
          </p:nvSpPr>
          <p:spPr>
            <a:xfrm>
              <a:off x="7728120" y="3457440"/>
              <a:ext cx="1768320" cy="106056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Machine Learning Model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153" name="CustomShape 10"/>
            <p:cNvSpPr/>
            <p:nvPr/>
          </p:nvSpPr>
          <p:spPr>
            <a:xfrm>
              <a:off x="9674280" y="3768480"/>
              <a:ext cx="374040" cy="437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11"/>
            <p:cNvSpPr/>
            <p:nvPr/>
          </p:nvSpPr>
          <p:spPr>
            <a:xfrm>
              <a:off x="10204920" y="3457440"/>
              <a:ext cx="1768320" cy="106056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7280" rIns="76320" tIns="107280" bIns="107640" anchor="ctr"/>
            <a:p>
              <a:pPr algn="ctr">
                <a:lnSpc>
                  <a:spcPct val="90000"/>
                </a:lnSpc>
                <a:spcAft>
                  <a:spcPts val="700"/>
                </a:spcAft>
              </a:pPr>
              <a:r>
                <a:rPr b="0" lang="en-IN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Emotion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155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56" name="CustomShape 13"/>
          <p:cNvSpPr/>
          <p:nvPr/>
        </p:nvSpPr>
        <p:spPr>
          <a:xfrm>
            <a:off x="5155200" y="3332160"/>
            <a:ext cx="1960200" cy="1310760"/>
          </a:xfrm>
          <a:prstGeom prst="rect">
            <a:avLst/>
          </a:prstGeom>
          <a:noFill/>
          <a:ln w="7632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Word Embedding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Word Representation</a:t>
            </a:r>
            <a:endParaRPr b="0" lang="en-I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Similar representation for similar words</a:t>
            </a:r>
            <a:endParaRPr b="0" lang="en-I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Words represented as a vector in predefined vector space</a:t>
            </a:r>
            <a:endParaRPr b="0" lang="en-I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Types of word embedding</a:t>
            </a:r>
            <a:endParaRPr b="0" lang="en-IN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Sparse: </a:t>
            </a:r>
            <a:endParaRPr b="0" lang="en-IN" sz="24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Bag of words(TF-IDF)</a:t>
            </a:r>
            <a:endParaRPr b="0" lang="en-IN" sz="20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Dense: </a:t>
            </a:r>
            <a:endParaRPr b="0" lang="en-IN" sz="24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Tokenizer API by Keras</a:t>
            </a:r>
            <a:endParaRPr b="0" lang="en-IN" sz="20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GloVe(Global Vectors for Word Representation)</a:t>
            </a:r>
            <a:endParaRPr b="0" lang="en-IN" sz="2000" spc="-1" strike="noStrike">
              <a:latin typeface="Arial"/>
            </a:endParaRPr>
          </a:p>
          <a:p>
            <a:pPr lvl="2" marL="11430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etc </a:t>
            </a:r>
            <a:endParaRPr b="0" lang="en-IN" sz="20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LibreOffice/6.0.7.3$Linux_X86_64 LibreOffice_project/00m0$Build-3</Application>
  <Words>379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2019-04-29T06:56:41Z</dcterms:created>
  <dc:creator>Padma Dhar</dc:creator>
  <dc:description/>
  <dc:language>en-IN</dc:language>
  <cp:lastModifiedBy/>
  <dcterms:modified xsi:type="dcterms:W3CDTF">2019-04-29T21:46:39Z</dcterms:modified>
  <cp:revision>27</cp:revision>
  <dc:subject/>
  <dc:title>Emotion From Text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