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86" r:id="rId14"/>
    <p:sldId id="287" r:id="rId15"/>
    <p:sldId id="288" r:id="rId16"/>
    <p:sldId id="290" r:id="rId17"/>
    <p:sldId id="289" r:id="rId18"/>
    <p:sldId id="282" r:id="rId19"/>
    <p:sldId id="28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D6"/>
    <a:srgbClr val="FF0000"/>
    <a:srgbClr val="FB8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B766-17F3-4D79-823A-5E5590D23E23}" type="datetimeFigureOut">
              <a:rPr lang="en-IN" smtClean="0"/>
              <a:t>25-04-2017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9DDF-84A7-4C64-A9B7-AEA182783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72696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B766-17F3-4D79-823A-5E5590D23E23}" type="datetimeFigureOut">
              <a:rPr lang="en-IN" smtClean="0"/>
              <a:t>25-04-2017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9DDF-84A7-4C64-A9B7-AEA182783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30937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B766-17F3-4D79-823A-5E5590D23E23}" type="datetimeFigureOut">
              <a:rPr lang="en-IN" smtClean="0"/>
              <a:t>25-04-2017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9DDF-84A7-4C64-A9B7-AEA182783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82245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B766-17F3-4D79-823A-5E5590D23E23}" type="datetimeFigureOut">
              <a:rPr lang="en-IN" smtClean="0"/>
              <a:t>25-04-2017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9DDF-84A7-4C64-A9B7-AEA182783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97887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B766-17F3-4D79-823A-5E5590D23E23}" type="datetimeFigureOut">
              <a:rPr lang="en-IN" smtClean="0"/>
              <a:t>25-04-2017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9DDF-84A7-4C64-A9B7-AEA182783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49343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B766-17F3-4D79-823A-5E5590D23E23}" type="datetimeFigureOut">
              <a:rPr lang="en-IN" smtClean="0"/>
              <a:t>25-04-2017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9DDF-84A7-4C64-A9B7-AEA182783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56669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B766-17F3-4D79-823A-5E5590D23E23}" type="datetimeFigureOut">
              <a:rPr lang="en-IN" smtClean="0"/>
              <a:t>25-04-2017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9DDF-84A7-4C64-A9B7-AEA182783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90533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B766-17F3-4D79-823A-5E5590D23E23}" type="datetimeFigureOut">
              <a:rPr lang="en-IN" smtClean="0"/>
              <a:t>25-04-2017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9DDF-84A7-4C64-A9B7-AEA182783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71829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B766-17F3-4D79-823A-5E5590D23E23}" type="datetimeFigureOut">
              <a:rPr lang="en-IN" smtClean="0"/>
              <a:t>25-04-2017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9DDF-84A7-4C64-A9B7-AEA182783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66115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B766-17F3-4D79-823A-5E5590D23E23}" type="datetimeFigureOut">
              <a:rPr lang="en-IN" smtClean="0"/>
              <a:t>25-04-2017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9DDF-84A7-4C64-A9B7-AEA182783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922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B766-17F3-4D79-823A-5E5590D23E23}" type="datetimeFigureOut">
              <a:rPr lang="en-IN" smtClean="0"/>
              <a:t>25-04-2017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9DDF-84A7-4C64-A9B7-AEA182783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6620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EB766-17F3-4D79-823A-5E5590D23E23}" type="datetimeFigureOut">
              <a:rPr lang="en-IN" smtClean="0"/>
              <a:t>25-04-2017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29DDF-84A7-4C64-A9B7-AEA182783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464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850" y="645484"/>
            <a:ext cx="9144000" cy="1106328"/>
          </a:xfrm>
        </p:spPr>
        <p:txBody>
          <a:bodyPr>
            <a:normAutofit/>
          </a:bodyPr>
          <a:lstStyle/>
          <a:p>
            <a:r>
              <a:rPr lang="en-IN" sz="6600" b="1" dirty="0">
                <a:solidFill>
                  <a:schemeClr val="bg1"/>
                </a:solidFill>
              </a:rPr>
              <a:t>SPAM FILTER using SVM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501" y="2940340"/>
            <a:ext cx="3635619" cy="1674056"/>
          </a:xfrm>
        </p:spPr>
        <p:txBody>
          <a:bodyPr>
            <a:normAutofit lnSpcReduction="10000"/>
          </a:bodyPr>
          <a:lstStyle/>
          <a:p>
            <a:pPr algn="l"/>
            <a:r>
              <a:rPr lang="en-IN" dirty="0">
                <a:solidFill>
                  <a:schemeClr val="bg1"/>
                </a:solidFill>
              </a:rPr>
              <a:t>KAPIL BHATT</a:t>
            </a:r>
          </a:p>
          <a:p>
            <a:pPr algn="l"/>
            <a:r>
              <a:rPr lang="en-IN" dirty="0">
                <a:solidFill>
                  <a:schemeClr val="bg1"/>
                </a:solidFill>
              </a:rPr>
              <a:t>KapilBhatt5796@gmail.com</a:t>
            </a:r>
          </a:p>
          <a:p>
            <a:pPr algn="l"/>
            <a:r>
              <a:rPr lang="en-IN" sz="2000" dirty="0">
                <a:solidFill>
                  <a:schemeClr val="bg1"/>
                </a:solidFill>
              </a:rPr>
              <a:t>01196043113</a:t>
            </a:r>
          </a:p>
          <a:p>
            <a:pPr algn="l"/>
            <a:r>
              <a:rPr lang="en-IN" sz="2000" dirty="0">
                <a:solidFill>
                  <a:schemeClr val="bg1"/>
                </a:solidFill>
              </a:rPr>
              <a:t>+91 - 7531880819</a:t>
            </a:r>
          </a:p>
        </p:txBody>
      </p:sp>
      <p:pic>
        <p:nvPicPr>
          <p:cNvPr id="1026" name="Picture 2" descr="139-h_main-w.png (620×28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467" y="4047417"/>
            <a:ext cx="6628089" cy="300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73501" y="4861531"/>
            <a:ext cx="3537108" cy="1909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>
                <a:solidFill>
                  <a:schemeClr val="bg1"/>
                </a:solidFill>
              </a:rPr>
              <a:t>LALIT KUMAR</a:t>
            </a:r>
          </a:p>
          <a:p>
            <a:pPr algn="l"/>
            <a:r>
              <a:rPr lang="en-IN" dirty="0">
                <a:solidFill>
                  <a:schemeClr val="bg1"/>
                </a:solidFill>
              </a:rPr>
              <a:t>LalitGulia397@gmail.com</a:t>
            </a:r>
          </a:p>
          <a:p>
            <a:pPr algn="l"/>
            <a:r>
              <a:rPr lang="en-IN" sz="2000" dirty="0">
                <a:solidFill>
                  <a:schemeClr val="bg1"/>
                </a:solidFill>
              </a:rPr>
              <a:t>03296043113</a:t>
            </a:r>
          </a:p>
          <a:p>
            <a:pPr algn="l"/>
            <a:r>
              <a:rPr lang="en-IN" sz="2000" dirty="0">
                <a:solidFill>
                  <a:schemeClr val="bg1"/>
                </a:solidFill>
              </a:rPr>
              <a:t>+91 - 9911167441</a:t>
            </a:r>
            <a:r>
              <a:rPr lang="en-IN" dirty="0">
                <a:solidFill>
                  <a:schemeClr val="bg1"/>
                </a:solidFill>
              </a:rPr>
              <a:t> 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809120" y="5672899"/>
            <a:ext cx="3635619" cy="949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b="1" dirty="0">
                <a:solidFill>
                  <a:schemeClr val="bg1"/>
                </a:solidFill>
              </a:rPr>
              <a:t>PROJECT MENTOR :</a:t>
            </a:r>
          </a:p>
          <a:p>
            <a:pPr algn="l"/>
            <a:r>
              <a:rPr lang="en-IN" b="1" dirty="0">
                <a:solidFill>
                  <a:schemeClr val="bg1"/>
                </a:solidFill>
              </a:rPr>
              <a:t>Mr. Ajay Kaushik</a:t>
            </a:r>
          </a:p>
        </p:txBody>
      </p:sp>
    </p:spTree>
    <p:extLst>
      <p:ext uri="{BB962C8B-B14F-4D97-AF65-F5344CB8AC3E}">
        <p14:creationId xmlns:p14="http://schemas.microsoft.com/office/powerpoint/2010/main" val="274313115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chemeClr val="bg1"/>
                </a:solidFill>
              </a:rP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34449" cy="4351338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map input vector to a higher dimensional space where a maximal separating hyperplane is constructed</a:t>
            </a:r>
          </a:p>
          <a:p>
            <a:r>
              <a:rPr lang="en-IN" dirty="0">
                <a:solidFill>
                  <a:schemeClr val="bg1"/>
                </a:solidFill>
              </a:rPr>
              <a:t>two parallel hyperplanes are constructed on each side of the hyperplane that separate the data</a:t>
            </a:r>
          </a:p>
          <a:p>
            <a:r>
              <a:rPr lang="en-IN" dirty="0">
                <a:solidFill>
                  <a:schemeClr val="bg1"/>
                </a:solidFill>
              </a:rPr>
              <a:t>separating hyperplane is the hyperplane that maximize the distance between the two parallel hyperplanes</a:t>
            </a:r>
          </a:p>
        </p:txBody>
      </p:sp>
      <p:sp>
        <p:nvSpPr>
          <p:cNvPr id="4" name="Oval 3"/>
          <p:cNvSpPr/>
          <p:nvPr/>
        </p:nvSpPr>
        <p:spPr>
          <a:xfrm>
            <a:off x="8237838" y="2974825"/>
            <a:ext cx="222422" cy="222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9263449" y="3008687"/>
            <a:ext cx="222422" cy="222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8664747" y="2582562"/>
            <a:ext cx="222422" cy="222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8756821" y="3107489"/>
            <a:ext cx="222422" cy="222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8106032" y="3890083"/>
            <a:ext cx="222422" cy="222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 rot="6352107">
            <a:off x="8126627" y="3296046"/>
            <a:ext cx="222422" cy="222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8645610" y="3707027"/>
            <a:ext cx="222422" cy="222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8583827" y="4390767"/>
            <a:ext cx="222422" cy="222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8975124" y="3680018"/>
            <a:ext cx="222422" cy="222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7636475" y="3422822"/>
            <a:ext cx="222422" cy="222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/>
          <p:cNvSpPr/>
          <p:nvPr/>
        </p:nvSpPr>
        <p:spPr>
          <a:xfrm>
            <a:off x="10613410" y="2974825"/>
            <a:ext cx="222422" cy="2224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10323673" y="3457596"/>
            <a:ext cx="222422" cy="2224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/>
          <p:cNvSpPr/>
          <p:nvPr/>
        </p:nvSpPr>
        <p:spPr>
          <a:xfrm>
            <a:off x="10888964" y="3171385"/>
            <a:ext cx="222422" cy="2224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11000175" y="3558563"/>
            <a:ext cx="222422" cy="2224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/>
          <p:cNvSpPr/>
          <p:nvPr/>
        </p:nvSpPr>
        <p:spPr>
          <a:xfrm>
            <a:off x="10938993" y="4044596"/>
            <a:ext cx="222422" cy="2224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/>
          <p:cNvSpPr/>
          <p:nvPr/>
        </p:nvSpPr>
        <p:spPr>
          <a:xfrm>
            <a:off x="10301877" y="4259287"/>
            <a:ext cx="222422" cy="2224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/>
          <p:cNvSpPr/>
          <p:nvPr/>
        </p:nvSpPr>
        <p:spPr>
          <a:xfrm>
            <a:off x="11498564" y="3780985"/>
            <a:ext cx="222422" cy="2224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/>
          <p:cNvSpPr/>
          <p:nvPr/>
        </p:nvSpPr>
        <p:spPr>
          <a:xfrm>
            <a:off x="11387353" y="3269875"/>
            <a:ext cx="222422" cy="2224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/>
          <p:cNvSpPr/>
          <p:nvPr/>
        </p:nvSpPr>
        <p:spPr>
          <a:xfrm>
            <a:off x="10754244" y="4608888"/>
            <a:ext cx="222422" cy="2224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>
          <a:xfrm flipH="1">
            <a:off x="9001295" y="1932062"/>
            <a:ext cx="1609200" cy="3697845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 flipV="1">
            <a:off x="8248577" y="2268706"/>
            <a:ext cx="2923991" cy="30245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 flipH="1" flipV="1">
            <a:off x="9392592" y="2268706"/>
            <a:ext cx="1249110" cy="34849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/>
          </p:cNvCxnSpPr>
          <p:nvPr/>
        </p:nvCxnSpPr>
        <p:spPr>
          <a:xfrm flipH="1">
            <a:off x="9280019" y="2080526"/>
            <a:ext cx="1609200" cy="3697845"/>
          </a:xfrm>
          <a:prstGeom prst="line">
            <a:avLst/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</p:cNvCxnSpPr>
          <p:nvPr/>
        </p:nvCxnSpPr>
        <p:spPr>
          <a:xfrm flipH="1">
            <a:off x="8616950" y="1878868"/>
            <a:ext cx="1609200" cy="3697845"/>
          </a:xfrm>
          <a:prstGeom prst="line">
            <a:avLst/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11558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>
                <a:solidFill>
                  <a:schemeClr val="bg1"/>
                </a:solidFill>
              </a:rPr>
              <a:t>PROs and </a:t>
            </a:r>
            <a:r>
              <a:rPr lang="en-IN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CONs</a:t>
            </a:r>
            <a:r>
              <a:rPr lang="en-IN" sz="4800" b="1" dirty="0">
                <a:solidFill>
                  <a:schemeClr val="bg1"/>
                </a:solidFill>
              </a:rPr>
              <a:t> of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78395" cy="484702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It works really well with clear margin of separation</a:t>
            </a:r>
          </a:p>
          <a:p>
            <a:r>
              <a:rPr lang="en-IN" dirty="0">
                <a:solidFill>
                  <a:schemeClr val="bg1"/>
                </a:solidFill>
              </a:rPr>
              <a:t>It is effective in high dimensional spaces.</a:t>
            </a:r>
          </a:p>
          <a:p>
            <a:r>
              <a:rPr lang="en-IN" dirty="0">
                <a:solidFill>
                  <a:schemeClr val="bg1"/>
                </a:solidFill>
              </a:rPr>
              <a:t>It is effective in cases where number of dimensions is greater than the number of samples.</a:t>
            </a:r>
          </a:p>
          <a:p>
            <a:r>
              <a:rPr lang="en-IN" dirty="0">
                <a:solidFill>
                  <a:schemeClr val="bg1"/>
                </a:solidFill>
              </a:rPr>
              <a:t>It uses a subset of training points in the decision function (called support vectors), so it is also memory efficient.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02860" y="1690688"/>
            <a:ext cx="5278395" cy="4847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 doesn’t perform well, when we have large data set because the required training time is higher</a:t>
            </a: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also doesn’t perform very well, when the data set has more noise i.e. target classes are overlapping</a:t>
            </a: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SVM doesn’t directly provide probability estimates, these are calculated using an expensive five-fold cross-validation.</a:t>
            </a:r>
          </a:p>
        </p:txBody>
      </p:sp>
    </p:spTree>
    <p:extLst>
      <p:ext uri="{BB962C8B-B14F-4D97-AF65-F5344CB8AC3E}">
        <p14:creationId xmlns:p14="http://schemas.microsoft.com/office/powerpoint/2010/main" val="249903739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939" y="190148"/>
            <a:ext cx="10515600" cy="1114447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SPAM FILTERATION Summary….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2918898" y="1515711"/>
            <a:ext cx="2393013" cy="1236326"/>
          </a:xfrm>
          <a:prstGeom prst="roundRect">
            <a:avLst/>
          </a:prstGeom>
          <a:solidFill>
            <a:srgbClr val="0078D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Collecting the email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2782912" y="3163687"/>
            <a:ext cx="2664986" cy="1243189"/>
          </a:xfrm>
          <a:prstGeom prst="roundRect">
            <a:avLst/>
          </a:prstGeom>
          <a:solidFill>
            <a:srgbClr val="0078D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Processing &amp; Mapping mail to Vocabulary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4101341" y="4710113"/>
            <a:ext cx="0" cy="69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2408704" y="571148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4425911" y="567958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4115405" y="4426738"/>
            <a:ext cx="0" cy="39178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5447898" y="5401994"/>
            <a:ext cx="1320505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6" idx="2"/>
            <a:endCxn id="7" idx="0"/>
          </p:cNvCxnSpPr>
          <p:nvPr/>
        </p:nvCxnSpPr>
        <p:spPr>
          <a:xfrm>
            <a:off x="4115405" y="2752037"/>
            <a:ext cx="0" cy="4116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/>
          <p:cNvSpPr/>
          <p:nvPr/>
        </p:nvSpPr>
        <p:spPr>
          <a:xfrm>
            <a:off x="2782912" y="4818526"/>
            <a:ext cx="2664986" cy="1243189"/>
          </a:xfrm>
          <a:prstGeom prst="roundRect">
            <a:avLst/>
          </a:prstGeom>
          <a:solidFill>
            <a:srgbClr val="0078D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Training SVM using Kernel</a:t>
            </a:r>
          </a:p>
        </p:txBody>
      </p:sp>
      <p:sp>
        <p:nvSpPr>
          <p:cNvPr id="23" name="Rectangle: Rounded Corners 22"/>
          <p:cNvSpPr/>
          <p:nvPr/>
        </p:nvSpPr>
        <p:spPr>
          <a:xfrm>
            <a:off x="6794454" y="4780399"/>
            <a:ext cx="2664986" cy="1243189"/>
          </a:xfrm>
          <a:prstGeom prst="roundRect">
            <a:avLst/>
          </a:prstGeom>
          <a:solidFill>
            <a:srgbClr val="0078D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Predicting spam or not</a:t>
            </a: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 flipH="1" flipV="1">
            <a:off x="6573078" y="3485322"/>
            <a:ext cx="1452369" cy="128355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 flipV="1">
            <a:off x="8025446" y="3485322"/>
            <a:ext cx="1741406" cy="129507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itle 1"/>
          <p:cNvSpPr txBox="1">
            <a:spLocks/>
          </p:cNvSpPr>
          <p:nvPr/>
        </p:nvSpPr>
        <p:spPr>
          <a:xfrm rot="2543026">
            <a:off x="6786854" y="3558462"/>
            <a:ext cx="1666461" cy="453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000" b="1" dirty="0">
                <a:solidFill>
                  <a:schemeClr val="bg1"/>
                </a:solidFill>
              </a:rPr>
              <a:t>If y &gt;0.5</a:t>
            </a: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 rot="19173128">
            <a:off x="7973449" y="3530899"/>
            <a:ext cx="1666461" cy="453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000" b="1" dirty="0">
                <a:solidFill>
                  <a:schemeClr val="bg1"/>
                </a:solidFill>
              </a:rPr>
              <a:t>If y &lt;0.5</a:t>
            </a:r>
          </a:p>
        </p:txBody>
      </p:sp>
      <p:sp>
        <p:nvSpPr>
          <p:cNvPr id="32" name="Rectangle: Rounded Corners 31"/>
          <p:cNvSpPr/>
          <p:nvPr/>
        </p:nvSpPr>
        <p:spPr>
          <a:xfrm>
            <a:off x="6000731" y="2609813"/>
            <a:ext cx="1298531" cy="755901"/>
          </a:xfrm>
          <a:prstGeom prst="roundRect">
            <a:avLst/>
          </a:prstGeom>
          <a:solidFill>
            <a:srgbClr val="0078D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SPAM</a:t>
            </a:r>
          </a:p>
        </p:txBody>
      </p:sp>
      <p:sp>
        <p:nvSpPr>
          <p:cNvPr id="33" name="Rectangle: Rounded Corners 32"/>
          <p:cNvSpPr/>
          <p:nvPr/>
        </p:nvSpPr>
        <p:spPr>
          <a:xfrm>
            <a:off x="8388445" y="2596468"/>
            <a:ext cx="2094674" cy="755901"/>
          </a:xfrm>
          <a:prstGeom prst="roundRect">
            <a:avLst/>
          </a:prstGeom>
          <a:solidFill>
            <a:srgbClr val="0078D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Non-SPAM</a:t>
            </a:r>
          </a:p>
        </p:txBody>
      </p:sp>
    </p:spTree>
    <p:extLst>
      <p:ext uri="{BB962C8B-B14F-4D97-AF65-F5344CB8AC3E}">
        <p14:creationId xmlns:p14="http://schemas.microsoft.com/office/powerpoint/2010/main" val="396539565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5422"/>
            <a:ext cx="10515600" cy="945100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solidFill>
                  <a:schemeClr val="bg1"/>
                </a:solidFill>
              </a:rPr>
              <a:t>How Spam Filter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24221"/>
            <a:ext cx="10515600" cy="4052741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emails would contain similar types of entities (</a:t>
            </a:r>
            <a:r>
              <a:rPr lang="en-IN" dirty="0" err="1">
                <a:solidFill>
                  <a:schemeClr val="bg1"/>
                </a:solidFill>
              </a:rPr>
              <a:t>e.g.,numbers</a:t>
            </a:r>
            <a:r>
              <a:rPr lang="en-IN" dirty="0">
                <a:solidFill>
                  <a:schemeClr val="bg1"/>
                </a:solidFill>
              </a:rPr>
              <a:t>, other URLs, or other email addresses), the specific entities (</a:t>
            </a:r>
            <a:r>
              <a:rPr lang="en-IN" dirty="0" err="1">
                <a:solidFill>
                  <a:schemeClr val="bg1"/>
                </a:solidFill>
              </a:rPr>
              <a:t>e.g.,the</a:t>
            </a:r>
            <a:r>
              <a:rPr lang="en-IN" dirty="0">
                <a:solidFill>
                  <a:schemeClr val="bg1"/>
                </a:solidFill>
              </a:rPr>
              <a:t> specific URL or specific dollar amount)</a:t>
            </a:r>
          </a:p>
          <a:p>
            <a:r>
              <a:rPr lang="en-IN" dirty="0">
                <a:solidFill>
                  <a:schemeClr val="bg1"/>
                </a:solidFill>
              </a:rPr>
              <a:t>“normalize” these values, so that all URLs are treated the same, all numbers are treated the same, etc.</a:t>
            </a:r>
          </a:p>
          <a:p>
            <a:r>
              <a:rPr lang="en-IN" dirty="0">
                <a:solidFill>
                  <a:schemeClr val="bg1"/>
                </a:solidFill>
              </a:rPr>
              <a:t>E.g. lower-casing, Stripping HTML, removing non-words and Normalizing URLs, email addresses, numbers etc.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1774658" y="0"/>
            <a:ext cx="0" cy="1392702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984738"/>
            <a:ext cx="10515600" cy="945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000" dirty="0">
                <a:solidFill>
                  <a:schemeClr val="bg1"/>
                </a:solidFill>
              </a:rPr>
              <a:t>Processing the mail</a:t>
            </a:r>
          </a:p>
        </p:txBody>
      </p:sp>
    </p:spTree>
    <p:extLst>
      <p:ext uri="{BB962C8B-B14F-4D97-AF65-F5344CB8AC3E}">
        <p14:creationId xmlns:p14="http://schemas.microsoft.com/office/powerpoint/2010/main" val="20924631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5422"/>
            <a:ext cx="10515600" cy="945100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solidFill>
                  <a:schemeClr val="bg1"/>
                </a:solidFill>
              </a:rPr>
              <a:t>How Spam Filter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24221"/>
            <a:ext cx="10515600" cy="405274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Our vocabulary list was selected by choosing all words which occur at least a 100 times in the spam corpus, resulting in a list of 1899 words. In practice, a vocabulary list with about 10,000 to 50,000 words is often used.</a:t>
            </a:r>
          </a:p>
          <a:p>
            <a:r>
              <a:rPr lang="en-IN" dirty="0">
                <a:solidFill>
                  <a:schemeClr val="bg1"/>
                </a:solidFill>
              </a:rPr>
              <a:t>we now map each word in the pre-processed emails into a list of word indices that contains the index of the word in the vocabulary list.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984738"/>
            <a:ext cx="10515600" cy="945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000" dirty="0">
                <a:solidFill>
                  <a:schemeClr val="bg1"/>
                </a:solidFill>
              </a:rPr>
              <a:t>Word Mapping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11774658" y="0"/>
            <a:ext cx="0" cy="1392702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11774658" y="1362221"/>
            <a:ext cx="0" cy="1392702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78401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5422"/>
            <a:ext cx="10515600" cy="945100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solidFill>
                  <a:schemeClr val="bg1"/>
                </a:solidFill>
              </a:rPr>
              <a:t>How Spam Filter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24221"/>
            <a:ext cx="10515600" cy="405274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implement the feature extraction that converts each email into a vector in R</a:t>
            </a:r>
            <a:r>
              <a:rPr lang="en-IN" baseline="30000" dirty="0">
                <a:solidFill>
                  <a:schemeClr val="bg1"/>
                </a:solidFill>
              </a:rPr>
              <a:t>n</a:t>
            </a:r>
            <a:r>
              <a:rPr lang="en-IN" dirty="0">
                <a:solidFill>
                  <a:schemeClr val="bg1"/>
                </a:solidFill>
              </a:rPr>
              <a:t> where n = #words in vocabulary list. </a:t>
            </a:r>
          </a:p>
          <a:p>
            <a:r>
              <a:rPr lang="en-IN" dirty="0">
                <a:solidFill>
                  <a:schemeClr val="bg1"/>
                </a:solidFill>
              </a:rPr>
              <a:t>Specifically, the feature x</a:t>
            </a:r>
            <a:r>
              <a:rPr lang="en-IN" baseline="-25000" dirty="0">
                <a:solidFill>
                  <a:schemeClr val="bg1"/>
                </a:solidFill>
              </a:rPr>
              <a:t>i</a:t>
            </a:r>
            <a:r>
              <a:rPr lang="en-IN" dirty="0">
                <a:solidFill>
                  <a:schemeClr val="bg1"/>
                </a:solidFill>
              </a:rPr>
              <a:t> ∈ {0, 1} for an email corresponds to whether the </a:t>
            </a:r>
            <a:r>
              <a:rPr lang="en-IN" dirty="0" err="1">
                <a:solidFill>
                  <a:schemeClr val="bg1"/>
                </a:solidFill>
              </a:rPr>
              <a:t>i</a:t>
            </a:r>
            <a:r>
              <a:rPr lang="en-IN" baseline="30000" dirty="0" err="1">
                <a:solidFill>
                  <a:schemeClr val="bg1"/>
                </a:solidFill>
              </a:rPr>
              <a:t>th</a:t>
            </a:r>
            <a:r>
              <a:rPr lang="en-IN" dirty="0">
                <a:solidFill>
                  <a:schemeClr val="bg1"/>
                </a:solidFill>
              </a:rPr>
              <a:t>  word in the dictionary occurs in the email i.e.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x</a:t>
            </a:r>
            <a:r>
              <a:rPr lang="en-IN" baseline="-25000" dirty="0">
                <a:solidFill>
                  <a:schemeClr val="bg1"/>
                </a:solidFill>
              </a:rPr>
              <a:t>i</a:t>
            </a:r>
            <a:r>
              <a:rPr lang="en-IN" dirty="0">
                <a:solidFill>
                  <a:schemeClr val="bg1"/>
                </a:solidFill>
              </a:rPr>
              <a:t> = 1 if the </a:t>
            </a:r>
            <a:r>
              <a:rPr lang="en-IN" dirty="0" err="1">
                <a:solidFill>
                  <a:schemeClr val="bg1"/>
                </a:solidFill>
              </a:rPr>
              <a:t>i</a:t>
            </a:r>
            <a:r>
              <a:rPr lang="en-IN" baseline="30000" dirty="0" err="1">
                <a:solidFill>
                  <a:schemeClr val="bg1"/>
                </a:solidFill>
              </a:rPr>
              <a:t>th</a:t>
            </a:r>
            <a:r>
              <a:rPr lang="en-IN" dirty="0">
                <a:solidFill>
                  <a:schemeClr val="bg1"/>
                </a:solidFill>
              </a:rPr>
              <a:t> word is in the email and 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x</a:t>
            </a:r>
            <a:r>
              <a:rPr lang="en-IN" baseline="-25000" dirty="0">
                <a:solidFill>
                  <a:schemeClr val="bg1"/>
                </a:solidFill>
              </a:rPr>
              <a:t>i</a:t>
            </a:r>
            <a:r>
              <a:rPr lang="en-IN" dirty="0">
                <a:solidFill>
                  <a:schemeClr val="bg1"/>
                </a:solidFill>
              </a:rPr>
              <a:t> = 0 if the </a:t>
            </a:r>
            <a:r>
              <a:rPr lang="en-IN" dirty="0" err="1">
                <a:solidFill>
                  <a:schemeClr val="bg1"/>
                </a:solidFill>
              </a:rPr>
              <a:t>i-th</a:t>
            </a:r>
            <a:r>
              <a:rPr lang="en-IN" dirty="0">
                <a:solidFill>
                  <a:schemeClr val="bg1"/>
                </a:solidFill>
              </a:rPr>
              <a:t> word is not present in the email.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984738"/>
            <a:ext cx="10515600" cy="945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000" dirty="0">
                <a:solidFill>
                  <a:schemeClr val="bg1"/>
                </a:solidFill>
              </a:rPr>
              <a:t>Extracting Features from mail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11774658" y="-14068"/>
            <a:ext cx="0" cy="1392702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11774658" y="1378634"/>
            <a:ext cx="0" cy="1392702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4658" y="2771336"/>
            <a:ext cx="0" cy="1392702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71688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5422"/>
            <a:ext cx="10515600" cy="945100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solidFill>
                  <a:schemeClr val="bg1"/>
                </a:solidFill>
              </a:rPr>
              <a:t>How Spam Filter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05575"/>
            <a:ext cx="10515600" cy="299641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load a pre-processed training dataset that will be used to train a SVM classifier and test the accuracy.</a:t>
            </a:r>
          </a:p>
          <a:p>
            <a:r>
              <a:rPr lang="en-IN" dirty="0">
                <a:solidFill>
                  <a:schemeClr val="bg1"/>
                </a:solidFill>
              </a:rPr>
              <a:t>we have a dataset of 5000 examples of training examples of spam and non- spam emails out of which 4000 examples are used to train the SVM and the rest are used to predict the accuracy of the trained SVM.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984738"/>
            <a:ext cx="10515600" cy="945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000" dirty="0">
                <a:solidFill>
                  <a:schemeClr val="bg1"/>
                </a:solidFill>
              </a:rPr>
              <a:t>Training SVM for Spams Classification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11774658" y="-14068"/>
            <a:ext cx="0" cy="1392702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11774658" y="1378634"/>
            <a:ext cx="0" cy="1392702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4658" y="2771336"/>
            <a:ext cx="0" cy="1392702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11784670" y="4164038"/>
            <a:ext cx="0" cy="1392702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726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5422"/>
            <a:ext cx="10515600" cy="945100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solidFill>
                  <a:schemeClr val="bg1"/>
                </a:solidFill>
              </a:rPr>
              <a:t>How Spam Filter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049" y="2309574"/>
            <a:ext cx="10624751" cy="294204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The trained SVM based on the previous dataset predicts the probability of each word in the mail of being spam(1) or non–spam(0).</a:t>
            </a:r>
          </a:p>
          <a:p>
            <a:r>
              <a:rPr lang="en-IN" dirty="0">
                <a:solidFill>
                  <a:schemeClr val="bg1"/>
                </a:solidFill>
              </a:rPr>
              <a:t>If the output results to be grater than or equal to 0.5 the mail is classified as spam else non–spam.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984738"/>
            <a:ext cx="10515600" cy="945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000" dirty="0">
                <a:solidFill>
                  <a:schemeClr val="bg1"/>
                </a:solidFill>
              </a:rPr>
              <a:t>Predicting Spam or Non - Spam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11774658" y="-14068"/>
            <a:ext cx="0" cy="1392702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11774658" y="1378634"/>
            <a:ext cx="0" cy="1392702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4658" y="2771336"/>
            <a:ext cx="0" cy="1392702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11774658" y="4164038"/>
            <a:ext cx="0" cy="1392702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11774658" y="5556740"/>
            <a:ext cx="0" cy="1392702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42101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398" y="1523999"/>
            <a:ext cx="7195932" cy="3988905"/>
          </a:xfrm>
        </p:spPr>
        <p:txBody>
          <a:bodyPr>
            <a:normAutofit/>
          </a:bodyPr>
          <a:lstStyle/>
          <a:p>
            <a:pPr algn="ctr"/>
            <a:r>
              <a:rPr lang="en-IN" sz="19900" b="1" dirty="0">
                <a:solidFill>
                  <a:schemeClr val="bg1"/>
                </a:solidFill>
              </a:rPr>
              <a:t>Q / A</a:t>
            </a:r>
          </a:p>
        </p:txBody>
      </p:sp>
    </p:spTree>
    <p:extLst>
      <p:ext uri="{BB962C8B-B14F-4D97-AF65-F5344CB8AC3E}">
        <p14:creationId xmlns:p14="http://schemas.microsoft.com/office/powerpoint/2010/main" val="111183284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557" y="4012771"/>
            <a:ext cx="10515600" cy="175783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IN" sz="12800" b="1" dirty="0">
                <a:solidFill>
                  <a:schemeClr val="bg1"/>
                </a:solidFill>
              </a:rPr>
              <a:t>ml-class.org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10515600" cy="17578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sz="128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1158382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600" b="1" dirty="0">
                <a:solidFill>
                  <a:schemeClr val="bg1"/>
                </a:solidFill>
              </a:rPr>
              <a:t>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57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>
                <a:solidFill>
                  <a:schemeClr val="bg1"/>
                </a:solidFill>
              </a:rPr>
              <a:t>Machine learning</a:t>
            </a:r>
            <a:r>
              <a:rPr lang="en-IN" sz="3200" dirty="0">
                <a:solidFill>
                  <a:schemeClr val="bg1"/>
                </a:solidFill>
              </a:rPr>
              <a:t> is the subfield of computer science that, according to Arthur Samuel in 1959, gives "computers the ability to learn without being explicitly programmed”.(Wikipedia)</a:t>
            </a:r>
          </a:p>
        </p:txBody>
      </p:sp>
      <p:pic>
        <p:nvPicPr>
          <p:cNvPr id="3074" name="Picture 2" descr="machine-learning-1_0.png (1000×63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439" y="4017620"/>
            <a:ext cx="4044647" cy="2556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43038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038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solidFill>
                  <a:schemeClr val="bg1"/>
                </a:solidFill>
              </a:rPr>
              <a:t>TYPES OF MACHINE LEARNING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200" y="1952935"/>
            <a:ext cx="4915486" cy="49211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 dirty="0">
                <a:solidFill>
                  <a:schemeClr val="bg1"/>
                </a:solidFill>
              </a:rPr>
              <a:t>Supervised Learning</a:t>
            </a:r>
          </a:p>
          <a:p>
            <a:pPr marL="0" indent="0" algn="ctr">
              <a:buNone/>
            </a:pPr>
            <a:endParaRPr lang="en-IN" sz="12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IN" dirty="0">
                <a:solidFill>
                  <a:schemeClr val="bg1"/>
                </a:solidFill>
              </a:rPr>
              <a:t>given a data set and already know what our correct output should look like, having the idea that there is a relationship between the input and the output.</a:t>
            </a:r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6485206" y="1952935"/>
            <a:ext cx="4868594" cy="5322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b="1" dirty="0">
                <a:solidFill>
                  <a:schemeClr val="bg1"/>
                </a:solidFill>
              </a:rPr>
              <a:t>Unsupervised Learning</a:t>
            </a:r>
            <a:endParaRPr lang="en-IN" sz="14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IN" sz="12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IN" dirty="0">
                <a:solidFill>
                  <a:schemeClr val="bg1"/>
                </a:solidFill>
              </a:rPr>
              <a:t>allows us to approach problems with little or no idea what our results should look like, we derive structure from data </a:t>
            </a:r>
          </a:p>
        </p:txBody>
      </p:sp>
    </p:spTree>
    <p:extLst>
      <p:ext uri="{BB962C8B-B14F-4D97-AF65-F5344CB8AC3E}">
        <p14:creationId xmlns:p14="http://schemas.microsoft.com/office/powerpoint/2010/main" val="166491546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8855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4972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 dirty="0">
                <a:solidFill>
                  <a:schemeClr val="bg1"/>
                </a:solidFill>
              </a:rPr>
              <a:t>REGRESSION PROBLEM</a:t>
            </a:r>
          </a:p>
          <a:p>
            <a:pPr marL="0" indent="0" algn="ctr">
              <a:buNone/>
            </a:pPr>
            <a:endParaRPr lang="en-IN" sz="1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predicts results within a continuous output, meaning that we are trying to map input variables to some continuous function.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bg1"/>
                </a:solidFill>
              </a:rPr>
              <a:t>e.g. </a:t>
            </a:r>
            <a:r>
              <a:rPr lang="en-IN" sz="2400" dirty="0">
                <a:solidFill>
                  <a:schemeClr val="bg1"/>
                </a:solidFill>
              </a:rPr>
              <a:t>given a picture of a person, we have to predict their age on the basis of the given picture.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4074" y="1825625"/>
            <a:ext cx="4549726" cy="4617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b="1" dirty="0">
                <a:solidFill>
                  <a:schemeClr val="bg1"/>
                </a:solidFill>
              </a:rPr>
              <a:t>CLASSIFICATION PROBLEM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IN" sz="1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predict results in a discrete output. In other words, we are trying to map input variables into discrete categories.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bg1"/>
                </a:solidFill>
              </a:rPr>
              <a:t>e.g.</a:t>
            </a:r>
            <a:r>
              <a:rPr lang="en-IN" sz="2000" b="1" dirty="0">
                <a:solidFill>
                  <a:schemeClr val="bg1"/>
                </a:solidFill>
              </a:rPr>
              <a:t> </a:t>
            </a:r>
            <a:r>
              <a:rPr lang="en-IN" sz="2400" b="1" dirty="0">
                <a:solidFill>
                  <a:schemeClr val="bg1"/>
                </a:solidFill>
              </a:rPr>
              <a:t>g</a:t>
            </a:r>
            <a:r>
              <a:rPr lang="en-IN" sz="2400" dirty="0">
                <a:solidFill>
                  <a:schemeClr val="bg1"/>
                </a:solidFill>
              </a:rPr>
              <a:t>iven a patient with a </a:t>
            </a:r>
            <a:r>
              <a:rPr lang="en-IN" sz="2400" dirty="0" err="1">
                <a:solidFill>
                  <a:schemeClr val="bg1"/>
                </a:solidFill>
              </a:rPr>
              <a:t>tumor</a:t>
            </a:r>
            <a:r>
              <a:rPr lang="en-IN" sz="2400" dirty="0">
                <a:solidFill>
                  <a:schemeClr val="bg1"/>
                </a:solidFill>
              </a:rPr>
              <a:t>, we have to predict whether the </a:t>
            </a:r>
            <a:r>
              <a:rPr lang="en-IN" sz="2400" dirty="0" err="1">
                <a:solidFill>
                  <a:schemeClr val="bg1"/>
                </a:solidFill>
              </a:rPr>
              <a:t>tumor</a:t>
            </a:r>
            <a:r>
              <a:rPr lang="en-IN" sz="2400" dirty="0">
                <a:solidFill>
                  <a:schemeClr val="bg1"/>
                </a:solidFill>
              </a:rPr>
              <a:t> is malignant or benign.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64337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29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solidFill>
                  <a:schemeClr val="bg1"/>
                </a:solidFill>
              </a:rPr>
              <a:t>MACHINE LEARNING MODEL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5064369" y="1828800"/>
            <a:ext cx="1561513" cy="1209822"/>
          </a:xfrm>
          <a:prstGeom prst="roundRect">
            <a:avLst/>
          </a:prstGeom>
          <a:solidFill>
            <a:srgbClr val="0078D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Training Set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4829904" y="3488788"/>
            <a:ext cx="2067951" cy="1209822"/>
          </a:xfrm>
          <a:prstGeom prst="roundRect">
            <a:avLst/>
          </a:prstGeom>
          <a:solidFill>
            <a:srgbClr val="0078D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Learning Algorithm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5539306" y="5413497"/>
            <a:ext cx="649145" cy="557579"/>
          </a:xfrm>
          <a:prstGeom prst="roundRect">
            <a:avLst/>
          </a:prstGeom>
          <a:solidFill>
            <a:srgbClr val="0078D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5863881" y="4710113"/>
            <a:ext cx="0" cy="69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7508956" y="5294462"/>
            <a:ext cx="1997612" cy="930994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IN" sz="2400" b="1" dirty="0">
                <a:solidFill>
                  <a:schemeClr val="bg1"/>
                </a:solidFill>
              </a:rPr>
              <a:t>Y</a:t>
            </a:r>
          </a:p>
          <a:p>
            <a:pPr marL="0" indent="0" algn="ctr">
              <a:buNone/>
            </a:pPr>
            <a:r>
              <a:rPr lang="en-IN" sz="2000" dirty="0">
                <a:solidFill>
                  <a:schemeClr val="bg1"/>
                </a:solidFill>
              </a:rPr>
              <a:t>(Predicted output)</a:t>
            </a:r>
            <a:endParaRPr lang="en-IN" sz="2400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4171244" y="571148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"/>
          <p:cNvSpPr txBox="1">
            <a:spLocks/>
          </p:cNvSpPr>
          <p:nvPr/>
        </p:nvSpPr>
        <p:spPr>
          <a:xfrm>
            <a:off x="2651933" y="5362136"/>
            <a:ext cx="1519311" cy="7956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sz="2400" b="1" dirty="0">
                <a:solidFill>
                  <a:schemeClr val="bg1"/>
                </a:solidFill>
              </a:rPr>
              <a:t>X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sz="2000" dirty="0">
                <a:solidFill>
                  <a:schemeClr val="bg1"/>
                </a:solidFill>
              </a:rPr>
              <a:t>(input value)</a:t>
            </a:r>
            <a:endParaRPr lang="en-IN" sz="2400" dirty="0">
              <a:solidFill>
                <a:schemeClr val="bg1"/>
              </a:solidFill>
            </a:endParaRP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6188451" y="567958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5863880" y="4710113"/>
            <a:ext cx="14065" cy="70338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4232869" y="5743426"/>
            <a:ext cx="1306437" cy="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endCxn id="22" idx="1"/>
          </p:cNvCxnSpPr>
          <p:nvPr/>
        </p:nvCxnSpPr>
        <p:spPr>
          <a:xfrm>
            <a:off x="6188451" y="5759959"/>
            <a:ext cx="1320505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endCxn id="13" idx="0"/>
          </p:cNvCxnSpPr>
          <p:nvPr/>
        </p:nvCxnSpPr>
        <p:spPr>
          <a:xfrm>
            <a:off x="5863880" y="3038622"/>
            <a:ext cx="0" cy="45016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54308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>
                <a:solidFill>
                  <a:schemeClr val="bg1"/>
                </a:solidFill>
              </a:rPr>
              <a:t>OCTAVE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441724" cy="429097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Octave helps in solving linear and nonlinear problems numerically, and for performing other numerical experiments using a language that is mostly compatible with MATLAB.</a:t>
            </a:r>
          </a:p>
          <a:p>
            <a:r>
              <a:rPr lang="en-IN" dirty="0">
                <a:solidFill>
                  <a:schemeClr val="bg1"/>
                </a:solidFill>
              </a:rPr>
              <a:t> It is part of the GNU Project, it is free software under the terms of the GNU General Public License.</a:t>
            </a:r>
          </a:p>
          <a:p>
            <a:r>
              <a:rPr lang="en-IN" dirty="0">
                <a:solidFill>
                  <a:schemeClr val="bg1"/>
                </a:solidFill>
              </a:rPr>
              <a:t>Octave language is an interpreted programming language.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commons/8/83/The_GNU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989" y="4001294"/>
            <a:ext cx="2771011" cy="270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024px-Gnu-octave-logo.svg.png (1024×1024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643" y="61785"/>
            <a:ext cx="2926492" cy="292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95910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>
                <a:solidFill>
                  <a:schemeClr val="bg1"/>
                </a:solidFill>
              </a:rPr>
              <a:t>FLASK &amp; Oct2Py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Flask is a microframework for Python based on </a:t>
            </a:r>
            <a:r>
              <a:rPr lang="en-IN" dirty="0" err="1">
                <a:solidFill>
                  <a:schemeClr val="bg1"/>
                </a:solidFill>
              </a:rPr>
              <a:t>Werkzeug</a:t>
            </a:r>
            <a:r>
              <a:rPr lang="en-IN" dirty="0">
                <a:solidFill>
                  <a:schemeClr val="bg1"/>
                </a:solidFill>
              </a:rPr>
              <a:t> and Jinja2. </a:t>
            </a:r>
          </a:p>
          <a:p>
            <a:r>
              <a:rPr lang="en-IN" dirty="0">
                <a:solidFill>
                  <a:schemeClr val="bg1"/>
                </a:solidFill>
              </a:rPr>
              <a:t>It's intended for getting started very quickly and was developed with best intentions in mind.</a:t>
            </a:r>
          </a:p>
          <a:p>
            <a:r>
              <a:rPr lang="en-IN" dirty="0">
                <a:solidFill>
                  <a:schemeClr val="bg1"/>
                </a:solidFill>
              </a:rPr>
              <a:t>The “micro” in microframework means Flask aims to keep the core simple but extensible.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1"/>
                </a:solidFill>
              </a:rPr>
              <a:t>Oct2Py allows you to seamlessly call M-files and Octave functions from Python. It manages the Octave session for you, sharing data behind the scenes using MAT files.</a:t>
            </a:r>
          </a:p>
        </p:txBody>
      </p:sp>
      <p:pic>
        <p:nvPicPr>
          <p:cNvPr id="2051" name="Picture 3" descr="Flask-text.sh-600x600.png (600×6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1" y="-711823"/>
            <a:ext cx="3479457" cy="3479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0073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665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chemeClr val="bg1"/>
                </a:solidFill>
              </a:rPr>
              <a:t>SVM(S</a:t>
            </a:r>
            <a:r>
              <a:rPr lang="en-IN" b="1" dirty="0">
                <a:solidFill>
                  <a:schemeClr val="bg1"/>
                </a:solidFill>
              </a:rPr>
              <a:t>upport </a:t>
            </a:r>
            <a:r>
              <a:rPr lang="en-IN" sz="5400" b="1" dirty="0">
                <a:solidFill>
                  <a:schemeClr val="bg1"/>
                </a:solidFill>
              </a:rPr>
              <a:t>V</a:t>
            </a:r>
            <a:r>
              <a:rPr lang="en-IN" b="1" dirty="0">
                <a:solidFill>
                  <a:schemeClr val="bg1"/>
                </a:solidFill>
              </a:rPr>
              <a:t>ector </a:t>
            </a:r>
            <a:r>
              <a:rPr lang="en-IN" sz="5400" b="1" dirty="0">
                <a:solidFill>
                  <a:schemeClr val="bg1"/>
                </a:solidFill>
              </a:rPr>
              <a:t>M</a:t>
            </a:r>
            <a:r>
              <a:rPr lang="en-IN" b="1" dirty="0">
                <a:solidFill>
                  <a:schemeClr val="bg1"/>
                </a:solidFill>
              </a:rPr>
              <a:t>achine</a:t>
            </a:r>
            <a:r>
              <a:rPr lang="en-IN" sz="54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2" y="1703425"/>
            <a:ext cx="11296357" cy="471011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Support Vector Machine (SVM) was first proposed by </a:t>
            </a:r>
            <a:r>
              <a:rPr lang="en-IN" dirty="0" err="1">
                <a:solidFill>
                  <a:schemeClr val="bg1"/>
                </a:solidFill>
              </a:rPr>
              <a:t>Valadimir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Vapnik</a:t>
            </a:r>
            <a:r>
              <a:rPr lang="en-IN" dirty="0">
                <a:solidFill>
                  <a:schemeClr val="bg1"/>
                </a:solidFill>
              </a:rPr>
              <a:t>.</a:t>
            </a:r>
          </a:p>
          <a:p>
            <a:r>
              <a:rPr lang="en-IN" dirty="0">
                <a:solidFill>
                  <a:schemeClr val="bg1"/>
                </a:solidFill>
              </a:rPr>
              <a:t>capable of delivering higher performance in terms of classification accuracy than the other data classification algorithms.</a:t>
            </a:r>
          </a:p>
          <a:p>
            <a:r>
              <a:rPr lang="en-IN" dirty="0">
                <a:solidFill>
                  <a:schemeClr val="bg1"/>
                </a:solidFill>
              </a:rPr>
              <a:t>Speciality of SVM is that it simultaneously minimize the empirical classification error and maximize the geometric margin.</a:t>
            </a:r>
          </a:p>
          <a:p>
            <a:r>
              <a:rPr lang="en-IN" dirty="0">
                <a:solidFill>
                  <a:schemeClr val="bg1"/>
                </a:solidFill>
              </a:rPr>
              <a:t>Model Selection : </a:t>
            </a:r>
            <a:r>
              <a:rPr lang="en-IN" b="1" dirty="0">
                <a:solidFill>
                  <a:schemeClr val="bg1"/>
                </a:solidFill>
              </a:rPr>
              <a:t>COST PARAMETER</a:t>
            </a:r>
            <a:r>
              <a:rPr lang="en-IN" dirty="0">
                <a:solidFill>
                  <a:schemeClr val="bg1"/>
                </a:solidFill>
              </a:rPr>
              <a:t> &amp;</a:t>
            </a:r>
            <a:r>
              <a:rPr lang="en-IN" b="1" dirty="0">
                <a:solidFill>
                  <a:schemeClr val="bg1"/>
                </a:solidFill>
              </a:rPr>
              <a:t> KERNEL FUNCTION</a:t>
            </a:r>
          </a:p>
          <a:p>
            <a:r>
              <a:rPr lang="en-IN" b="1" dirty="0"/>
              <a:t>Disadvantage : SVM is very sensitive to how the cost parameter and kernel parameters are set. As a result, the user normally needs to conduct extensive cross validation in order to figure out the optimal parameter setting</a:t>
            </a:r>
          </a:p>
        </p:txBody>
      </p:sp>
    </p:spTree>
    <p:extLst>
      <p:ext uri="{BB962C8B-B14F-4D97-AF65-F5344CB8AC3E}">
        <p14:creationId xmlns:p14="http://schemas.microsoft.com/office/powerpoint/2010/main" val="315000080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>
                <a:solidFill>
                  <a:schemeClr val="bg1"/>
                </a:solidFill>
              </a:rPr>
              <a:t>KERNEL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bg1"/>
                </a:solidFill>
              </a:rPr>
              <a:t>Linear kernel:          K (x</a:t>
            </a:r>
            <a:r>
              <a:rPr lang="en-IN" baseline="-25000" dirty="0">
                <a:solidFill>
                  <a:schemeClr val="bg1"/>
                </a:solidFill>
              </a:rPr>
              <a:t>i</a:t>
            </a:r>
            <a:r>
              <a:rPr lang="en-IN" dirty="0">
                <a:solidFill>
                  <a:schemeClr val="bg1"/>
                </a:solidFill>
              </a:rPr>
              <a:t> , </a:t>
            </a:r>
            <a:r>
              <a:rPr lang="en-IN" dirty="0" err="1">
                <a:solidFill>
                  <a:schemeClr val="bg1"/>
                </a:solidFill>
              </a:rPr>
              <a:t>x</a:t>
            </a:r>
            <a:r>
              <a:rPr lang="en-IN" baseline="-25000" dirty="0" err="1">
                <a:solidFill>
                  <a:schemeClr val="bg1"/>
                </a:solidFill>
              </a:rPr>
              <a:t>j</a:t>
            </a:r>
            <a:r>
              <a:rPr lang="en-IN" dirty="0">
                <a:solidFill>
                  <a:schemeClr val="bg1"/>
                </a:solidFill>
              </a:rPr>
              <a:t>) = x</a:t>
            </a:r>
            <a:r>
              <a:rPr lang="en-IN" baseline="-25000" dirty="0">
                <a:solidFill>
                  <a:schemeClr val="bg1"/>
                </a:solidFill>
              </a:rPr>
              <a:t>i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baseline="30000" dirty="0">
                <a:solidFill>
                  <a:schemeClr val="bg1"/>
                </a:solidFill>
              </a:rPr>
              <a:t>T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x</a:t>
            </a:r>
            <a:r>
              <a:rPr lang="en-IN" baseline="-25000" dirty="0" err="1">
                <a:solidFill>
                  <a:schemeClr val="bg1"/>
                </a:solidFill>
              </a:rPr>
              <a:t>j</a:t>
            </a:r>
            <a:r>
              <a:rPr lang="en-IN" dirty="0">
                <a:solidFill>
                  <a:schemeClr val="bg1"/>
                </a:solidFill>
              </a:rPr>
              <a:t>. </a:t>
            </a:r>
          </a:p>
          <a:p>
            <a:r>
              <a:rPr lang="en-IN" dirty="0">
                <a:solidFill>
                  <a:schemeClr val="bg1"/>
                </a:solidFill>
              </a:rPr>
              <a:t>Polynomial kernel: K (x</a:t>
            </a:r>
            <a:r>
              <a:rPr lang="en-IN" baseline="-25000" dirty="0">
                <a:solidFill>
                  <a:schemeClr val="bg1"/>
                </a:solidFill>
              </a:rPr>
              <a:t>i</a:t>
            </a:r>
            <a:r>
              <a:rPr lang="en-IN" dirty="0">
                <a:solidFill>
                  <a:schemeClr val="bg1"/>
                </a:solidFill>
              </a:rPr>
              <a:t> , </a:t>
            </a:r>
            <a:r>
              <a:rPr lang="en-IN" dirty="0" err="1">
                <a:solidFill>
                  <a:schemeClr val="bg1"/>
                </a:solidFill>
              </a:rPr>
              <a:t>x</a:t>
            </a:r>
            <a:r>
              <a:rPr lang="en-IN" baseline="-25000" dirty="0" err="1">
                <a:solidFill>
                  <a:schemeClr val="bg1"/>
                </a:solidFill>
              </a:rPr>
              <a:t>j</a:t>
            </a:r>
            <a:r>
              <a:rPr lang="en-IN" dirty="0">
                <a:solidFill>
                  <a:schemeClr val="bg1"/>
                </a:solidFill>
              </a:rPr>
              <a:t>) = (</a:t>
            </a:r>
            <a:r>
              <a:rPr lang="el-GR" dirty="0">
                <a:solidFill>
                  <a:schemeClr val="bg1"/>
                </a:solidFill>
              </a:rPr>
              <a:t>γ </a:t>
            </a:r>
            <a:r>
              <a:rPr lang="en-IN" dirty="0">
                <a:solidFill>
                  <a:schemeClr val="bg1"/>
                </a:solidFill>
              </a:rPr>
              <a:t>x</a:t>
            </a:r>
            <a:r>
              <a:rPr lang="en-IN" baseline="-25000" dirty="0">
                <a:solidFill>
                  <a:schemeClr val="bg1"/>
                </a:solidFill>
              </a:rPr>
              <a:t>i </a:t>
            </a:r>
            <a:r>
              <a:rPr lang="en-IN" baseline="30000" dirty="0">
                <a:solidFill>
                  <a:schemeClr val="bg1"/>
                </a:solidFill>
              </a:rPr>
              <a:t>T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x</a:t>
            </a:r>
            <a:r>
              <a:rPr lang="en-IN" baseline="-25000" dirty="0" err="1">
                <a:solidFill>
                  <a:schemeClr val="bg1"/>
                </a:solidFill>
              </a:rPr>
              <a:t>j</a:t>
            </a:r>
            <a:r>
              <a:rPr lang="en-IN" baseline="-25000" dirty="0">
                <a:solidFill>
                  <a:schemeClr val="bg1"/>
                </a:solidFill>
              </a:rPr>
              <a:t> </a:t>
            </a:r>
            <a:r>
              <a:rPr lang="en-IN" dirty="0">
                <a:solidFill>
                  <a:schemeClr val="bg1"/>
                </a:solidFill>
              </a:rPr>
              <a:t>+ r)d , </a:t>
            </a:r>
            <a:r>
              <a:rPr lang="el-GR" dirty="0">
                <a:solidFill>
                  <a:schemeClr val="bg1"/>
                </a:solidFill>
              </a:rPr>
              <a:t>γ &gt; 0 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RBF kernel :             K (x</a:t>
            </a:r>
            <a:r>
              <a:rPr lang="en-IN" baseline="-25000" dirty="0">
                <a:solidFill>
                  <a:schemeClr val="bg1"/>
                </a:solidFill>
              </a:rPr>
              <a:t>i</a:t>
            </a:r>
            <a:r>
              <a:rPr lang="en-IN" dirty="0">
                <a:solidFill>
                  <a:schemeClr val="bg1"/>
                </a:solidFill>
              </a:rPr>
              <a:t> , </a:t>
            </a:r>
            <a:r>
              <a:rPr lang="en-IN" dirty="0" err="1">
                <a:solidFill>
                  <a:schemeClr val="bg1"/>
                </a:solidFill>
              </a:rPr>
              <a:t>x</a:t>
            </a:r>
            <a:r>
              <a:rPr lang="en-IN" baseline="-25000" dirty="0" err="1">
                <a:solidFill>
                  <a:schemeClr val="bg1"/>
                </a:solidFill>
              </a:rPr>
              <a:t>j</a:t>
            </a:r>
            <a:r>
              <a:rPr lang="en-IN" dirty="0">
                <a:solidFill>
                  <a:schemeClr val="bg1"/>
                </a:solidFill>
              </a:rPr>
              <a:t>) = </a:t>
            </a:r>
            <a:r>
              <a:rPr lang="en-IN" dirty="0" err="1">
                <a:solidFill>
                  <a:schemeClr val="bg1"/>
                </a:solidFill>
              </a:rPr>
              <a:t>exp</a:t>
            </a:r>
            <a:r>
              <a:rPr lang="en-IN" dirty="0">
                <a:solidFill>
                  <a:schemeClr val="bg1"/>
                </a:solidFill>
              </a:rPr>
              <a:t>(-</a:t>
            </a:r>
            <a:r>
              <a:rPr lang="el-GR" dirty="0">
                <a:solidFill>
                  <a:schemeClr val="bg1"/>
                </a:solidFill>
              </a:rPr>
              <a:t>γ ║</a:t>
            </a:r>
            <a:r>
              <a:rPr lang="en-IN" dirty="0">
                <a:solidFill>
                  <a:schemeClr val="bg1"/>
                </a:solidFill>
              </a:rPr>
              <a:t>x</a:t>
            </a:r>
            <a:r>
              <a:rPr lang="en-IN" baseline="-25000" dirty="0">
                <a:solidFill>
                  <a:schemeClr val="bg1"/>
                </a:solidFill>
              </a:rPr>
              <a:t>i</a:t>
            </a:r>
            <a:r>
              <a:rPr lang="en-IN" dirty="0">
                <a:solidFill>
                  <a:schemeClr val="bg1"/>
                </a:solidFill>
              </a:rPr>
              <a:t> - x</a:t>
            </a:r>
            <a:r>
              <a:rPr lang="en-IN" baseline="-25000" dirty="0">
                <a:solidFill>
                  <a:schemeClr val="bg1"/>
                </a:solidFill>
              </a:rPr>
              <a:t>j</a:t>
            </a:r>
            <a:r>
              <a:rPr lang="en-IN" dirty="0">
                <a:solidFill>
                  <a:schemeClr val="bg1"/>
                </a:solidFill>
              </a:rPr>
              <a:t>║2 ) , </a:t>
            </a:r>
            <a:r>
              <a:rPr lang="el-GR" dirty="0">
                <a:solidFill>
                  <a:schemeClr val="bg1"/>
                </a:solidFill>
              </a:rPr>
              <a:t>γ &gt; 0 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Sigmoid kernel:       K (x</a:t>
            </a:r>
            <a:r>
              <a:rPr lang="en-IN" baseline="-25000" dirty="0">
                <a:solidFill>
                  <a:schemeClr val="bg1"/>
                </a:solidFill>
              </a:rPr>
              <a:t>i</a:t>
            </a:r>
            <a:r>
              <a:rPr lang="en-IN" dirty="0">
                <a:solidFill>
                  <a:schemeClr val="bg1"/>
                </a:solidFill>
              </a:rPr>
              <a:t> , </a:t>
            </a:r>
            <a:r>
              <a:rPr lang="en-IN" dirty="0" err="1">
                <a:solidFill>
                  <a:schemeClr val="bg1"/>
                </a:solidFill>
              </a:rPr>
              <a:t>x</a:t>
            </a:r>
            <a:r>
              <a:rPr lang="en-IN" baseline="-25000" dirty="0" err="1">
                <a:solidFill>
                  <a:schemeClr val="bg1"/>
                </a:solidFill>
              </a:rPr>
              <a:t>j</a:t>
            </a:r>
            <a:r>
              <a:rPr lang="en-IN" dirty="0">
                <a:solidFill>
                  <a:schemeClr val="bg1"/>
                </a:solidFill>
              </a:rPr>
              <a:t>) = tanh(</a:t>
            </a:r>
            <a:r>
              <a:rPr lang="el-GR" dirty="0">
                <a:solidFill>
                  <a:schemeClr val="bg1"/>
                </a:solidFill>
              </a:rPr>
              <a:t>γ </a:t>
            </a:r>
            <a:r>
              <a:rPr lang="en-IN" dirty="0">
                <a:solidFill>
                  <a:schemeClr val="bg1"/>
                </a:solidFill>
              </a:rPr>
              <a:t>x</a:t>
            </a:r>
            <a:r>
              <a:rPr lang="en-IN" baseline="-25000" dirty="0">
                <a:solidFill>
                  <a:schemeClr val="bg1"/>
                </a:solidFill>
              </a:rPr>
              <a:t>i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baseline="30000" dirty="0">
                <a:solidFill>
                  <a:schemeClr val="bg1"/>
                </a:solidFill>
              </a:rPr>
              <a:t>T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x</a:t>
            </a:r>
            <a:r>
              <a:rPr lang="en-IN" baseline="-25000" dirty="0" err="1">
                <a:solidFill>
                  <a:schemeClr val="bg1"/>
                </a:solidFill>
              </a:rPr>
              <a:t>j</a:t>
            </a:r>
            <a:r>
              <a:rPr lang="en-IN" dirty="0">
                <a:solidFill>
                  <a:schemeClr val="bg1"/>
                </a:solidFill>
              </a:rPr>
              <a:t> + r) 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Here, γ, r and d are kernel parameters.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RBF is the main kernel function because 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	1. non-linearly maps samples into a higher dimensional space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	2. It has less hyperparameters than the polynomial kernel. 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	3. The RBF kernel has less numerical difficulties. 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06868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721</TotalTime>
  <Words>1006</Words>
  <Application>Microsoft Office PowerPoint</Application>
  <PresentationFormat>Widescreen</PresentationFormat>
  <Paragraphs>109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SPAM FILTER using SVM</vt:lpstr>
      <vt:lpstr>MACHINE LEARNING</vt:lpstr>
      <vt:lpstr>TYPES OF MACHINE LEARNING</vt:lpstr>
      <vt:lpstr>SUPERVISED LEARNING</vt:lpstr>
      <vt:lpstr>MACHINE LEARNING MODEL</vt:lpstr>
      <vt:lpstr>OCTAVE</vt:lpstr>
      <vt:lpstr>FLASK &amp; Oct2Py </vt:lpstr>
      <vt:lpstr>SVM(Support Vector Machine)</vt:lpstr>
      <vt:lpstr>KERNEL FUNCTION</vt:lpstr>
      <vt:lpstr>How it works</vt:lpstr>
      <vt:lpstr>PROs and CONs of SVM</vt:lpstr>
      <vt:lpstr>SPAM FILTERATION Summary….</vt:lpstr>
      <vt:lpstr>How Spam Filter works?</vt:lpstr>
      <vt:lpstr>How Spam Filter works?</vt:lpstr>
      <vt:lpstr>How Spam Filter works?</vt:lpstr>
      <vt:lpstr>How Spam Filter works?</vt:lpstr>
      <vt:lpstr>How Spam Filter works?</vt:lpstr>
      <vt:lpstr>Q / 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SPAM FILTER using SVM</dc:title>
  <dc:creator>kapil bhatt</dc:creator>
  <cp:lastModifiedBy>kapil bhatt</cp:lastModifiedBy>
  <cp:revision>63</cp:revision>
  <dcterms:created xsi:type="dcterms:W3CDTF">2017-04-07T09:37:57Z</dcterms:created>
  <dcterms:modified xsi:type="dcterms:W3CDTF">2017-04-25T04:09:59Z</dcterms:modified>
</cp:coreProperties>
</file>