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4" r:id="rId6"/>
    <p:sldId id="260" r:id="rId7"/>
    <p:sldId id="265" r:id="rId8"/>
    <p:sldId id="261" r:id="rId9"/>
    <p:sldId id="267" r:id="rId10"/>
    <p:sldId id="263" r:id="rId11"/>
    <p:sldId id="268" r:id="rId12"/>
    <p:sldId id="266"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2"/>
    <p:restoredTop sz="94669"/>
  </p:normalViewPr>
  <p:slideViewPr>
    <p:cSldViewPr snapToGrid="0">
      <p:cViewPr varScale="1">
        <p:scale>
          <a:sx n="114" d="100"/>
          <a:sy n="114" d="100"/>
        </p:scale>
        <p:origin x="3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961B2-6A0A-5B47-A7C5-8A92670FDDAA}"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EAE3F-8E82-694E-81E7-82D65CEA8EEC}" type="slidenum">
              <a:rPr lang="en-US" smtClean="0"/>
              <a:t>‹#›</a:t>
            </a:fld>
            <a:endParaRPr lang="en-US"/>
          </a:p>
        </p:txBody>
      </p:sp>
    </p:spTree>
    <p:extLst>
      <p:ext uri="{BB962C8B-B14F-4D97-AF65-F5344CB8AC3E}">
        <p14:creationId xmlns:p14="http://schemas.microsoft.com/office/powerpoint/2010/main" val="73756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EEAE3F-8E82-694E-81E7-82D65CEA8EEC}" type="slidenum">
              <a:rPr lang="en-US" smtClean="0"/>
              <a:t>10</a:t>
            </a:fld>
            <a:endParaRPr lang="en-US"/>
          </a:p>
        </p:txBody>
      </p:sp>
    </p:spTree>
    <p:extLst>
      <p:ext uri="{BB962C8B-B14F-4D97-AF65-F5344CB8AC3E}">
        <p14:creationId xmlns:p14="http://schemas.microsoft.com/office/powerpoint/2010/main" val="222327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8734-6619-B03D-B13C-2FA1D342E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B4963F-0713-AE7E-A986-2E8F684448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2892A9-06F2-64FB-3351-9C366021ED13}"/>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483C119F-0BAF-3302-BF4C-8EDBC1F10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CCC87-CC96-9107-3136-3F3645CFA35C}"/>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408292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204D-0D83-D680-ACE9-F01AFB1D7D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E2918-ADB7-AE89-9508-80D021A79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2BBB7-EC54-FCE1-5931-8A05E4AEF073}"/>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4BBCD824-AED4-C4E9-F38B-A32E96D56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D1D55-08AC-59E3-B614-B58FB734B081}"/>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19064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935C94-595C-294E-CC4C-9155C26E5F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CEAE21-4EF9-9723-2D78-1420A6E76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8BE72-68B7-0997-3A9E-08599849AC04}"/>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32A662AA-5BC2-92D8-F295-83386C1F9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9108F-071E-282C-8668-4D0FE643B6D4}"/>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223433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6540-846A-4721-7450-46D559FC5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B4E9A-57A9-3526-4CED-0EFB31D9EF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57F42-DC10-F81C-14BD-BB13F2F74C32}"/>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2CE8B64D-384E-6AFC-B6C9-1BD81F283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FDB58-B45B-9647-CF0C-B8170536525D}"/>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67390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2AEC-22F2-4629-BAA7-CBA4DBAABD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51E1FC-87BB-8F8D-1C03-D66039C956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8B0012-6A00-4884-F096-8C91591AB69B}"/>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41B1753F-21C5-FA7B-9C18-366CF4776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4FF89-1376-A755-8A87-9E6C427365D3}"/>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76262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EC5F-8919-917C-2B44-68CF5B203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345AB1-0BBF-CDEA-C04A-DA9FBA674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CB211A-0FE9-E9C7-D7D3-10AA0B6DE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8D0D65-0F75-AFB9-FCB5-AE2654AF855F}"/>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6" name="Footer Placeholder 5">
            <a:extLst>
              <a:ext uri="{FF2B5EF4-FFF2-40B4-BE49-F238E27FC236}">
                <a16:creationId xmlns:a16="http://schemas.microsoft.com/office/drawing/2014/main" id="{471276E4-EDFB-913B-D1A0-A6E12A9E4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64C8D-DECF-5F51-1BF7-AE37CC7C7E76}"/>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1858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AA1D-255B-7C82-5F20-53A0B6D4D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1E613-063A-110F-883B-166291208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64B43-8CD5-ED1A-6DF3-48AD2D100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7914F3-EF16-8FBD-4C32-5B47B2E82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8908CD-D04D-A178-AB85-FFAC7FFC79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C702F0-763B-7FF8-5D4F-8DEC22533440}"/>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8" name="Footer Placeholder 7">
            <a:extLst>
              <a:ext uri="{FF2B5EF4-FFF2-40B4-BE49-F238E27FC236}">
                <a16:creationId xmlns:a16="http://schemas.microsoft.com/office/drawing/2014/main" id="{7C136582-F769-D286-3454-AE67615928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CCCAED-E1B1-1292-BC27-5F15E4967FC4}"/>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58932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3D67-5DE2-895C-CF49-3C5EFB9B0C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345B75-33C9-EC01-EDA8-9743ED1DE6C8}"/>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4" name="Footer Placeholder 3">
            <a:extLst>
              <a:ext uri="{FF2B5EF4-FFF2-40B4-BE49-F238E27FC236}">
                <a16:creationId xmlns:a16="http://schemas.microsoft.com/office/drawing/2014/main" id="{0BA8F8C6-A794-3B75-510C-720CFA840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E8EB43-7EBE-82FB-077F-4633B773A32F}"/>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271936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5AF61-7120-68A9-171F-62C4DD0C0C26}"/>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3" name="Footer Placeholder 2">
            <a:extLst>
              <a:ext uri="{FF2B5EF4-FFF2-40B4-BE49-F238E27FC236}">
                <a16:creationId xmlns:a16="http://schemas.microsoft.com/office/drawing/2014/main" id="{B5015BD0-856F-2706-1E86-4FAE3C64E3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25A89-C398-6481-CE1C-211C06F543BF}"/>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39165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F7AA-ABD6-BBA0-2A35-CEA495766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ADD77-850F-4D35-5376-68821AE14A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5767C8-746B-C140-472A-210B2D49D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F3AF2-56FC-E55C-D008-704A1437455E}"/>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6" name="Footer Placeholder 5">
            <a:extLst>
              <a:ext uri="{FF2B5EF4-FFF2-40B4-BE49-F238E27FC236}">
                <a16:creationId xmlns:a16="http://schemas.microsoft.com/office/drawing/2014/main" id="{B5EA1930-E04E-9476-F43F-3E6E40D42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B1F90-D1D9-6BB6-DA7D-509001CCD180}"/>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70549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8B2A-7FED-A229-0D98-AACC66476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3B0C56-464E-6FB0-6641-0CBEDE7DB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35FCAD-2A4F-BFBD-B238-3554BCE1B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F4B10-E41D-6065-BEF6-98F6A4E357C6}"/>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6" name="Footer Placeholder 5">
            <a:extLst>
              <a:ext uri="{FF2B5EF4-FFF2-40B4-BE49-F238E27FC236}">
                <a16:creationId xmlns:a16="http://schemas.microsoft.com/office/drawing/2014/main" id="{3465861A-007E-E1BE-B171-D3D2DAC95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DCB45-476A-E93D-84ED-88CD3CDA8BA0}"/>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58241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1A49B5-EE56-E98D-42B9-22D5BE9BF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6CE52F-B5A5-2436-C39B-2F3329545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7451C-39CF-9A98-F36A-BACA4B3C2C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A0F9B387-5B1D-9A3C-B3EF-CBEFBF9CE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610AFD8-E98A-FE86-AAC7-B8FAD09A0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0D5D08-7159-D345-B996-6BF43CB07C11}" type="slidenum">
              <a:rPr lang="en-US" smtClean="0"/>
              <a:t>‹#›</a:t>
            </a:fld>
            <a:endParaRPr lang="en-US"/>
          </a:p>
        </p:txBody>
      </p:sp>
    </p:spTree>
    <p:extLst>
      <p:ext uri="{BB962C8B-B14F-4D97-AF65-F5344CB8AC3E}">
        <p14:creationId xmlns:p14="http://schemas.microsoft.com/office/powerpoint/2010/main" val="3080311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ottapally.m@northeaster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9F73-FF63-D592-0ADC-28C57E722AC8}"/>
              </a:ext>
            </a:extLst>
          </p:cNvPr>
          <p:cNvSpPr>
            <a:spLocks noGrp="1"/>
          </p:cNvSpPr>
          <p:nvPr>
            <p:ph type="ctrTitle"/>
          </p:nvPr>
        </p:nvSpPr>
        <p:spPr>
          <a:xfrm>
            <a:off x="1524000" y="941664"/>
            <a:ext cx="9144000" cy="1475063"/>
          </a:xfrm>
        </p:spPr>
        <p:txBody>
          <a:bodyPr>
            <a:normAutofit/>
          </a:bodyPr>
          <a:lstStyle/>
          <a:p>
            <a:r>
              <a:rPr lang="en-US" sz="2400" b="1" dirty="0">
                <a:latin typeface="Times New Roman" panose="02020603050405020304" pitchFamily="18" charset="0"/>
                <a:ea typeface="Aptos" panose="020B0004020202020204" pitchFamily="34" charset="0"/>
              </a:rPr>
              <a:t>E</a:t>
            </a:r>
            <a:r>
              <a:rPr lang="en-US" sz="2400" b="1" dirty="0">
                <a:effectLst/>
                <a:latin typeface="Times New Roman" panose="02020603050405020304" pitchFamily="18" charset="0"/>
                <a:ea typeface="Aptos" panose="020B0004020202020204" pitchFamily="34" charset="0"/>
              </a:rPr>
              <a:t>fficient Inventory Management in E-Commerce</a:t>
            </a:r>
            <a:r>
              <a:rPr lang="en-US" sz="2400" dirty="0">
                <a:effectLst/>
              </a:rPr>
              <a:t> </a:t>
            </a:r>
            <a:endParaRPr lang="en-US" sz="2400" dirty="0"/>
          </a:p>
        </p:txBody>
      </p:sp>
      <p:sp>
        <p:nvSpPr>
          <p:cNvPr id="3" name="Subtitle 2">
            <a:extLst>
              <a:ext uri="{FF2B5EF4-FFF2-40B4-BE49-F238E27FC236}">
                <a16:creationId xmlns:a16="http://schemas.microsoft.com/office/drawing/2014/main" id="{19A1AAA6-1631-3EB6-F507-DA2F37464639}"/>
              </a:ext>
            </a:extLst>
          </p:cNvPr>
          <p:cNvSpPr>
            <a:spLocks noGrp="1"/>
          </p:cNvSpPr>
          <p:nvPr>
            <p:ph type="subTitle" idx="1"/>
          </p:nvPr>
        </p:nvSpPr>
        <p:spPr>
          <a:xfrm>
            <a:off x="1524000" y="3429000"/>
            <a:ext cx="9144000" cy="1655762"/>
          </a:xfrm>
        </p:spPr>
        <p:txBody>
          <a:bodyPr>
            <a:normAutofit fontScale="92500" lnSpcReduction="10000"/>
          </a:bodyPr>
          <a:lstStyle/>
          <a:p>
            <a:pPr marL="0" marR="0" algn="just">
              <a:spcBef>
                <a:spcPts val="0"/>
              </a:spcBef>
              <a:spcAft>
                <a:spcPts val="0"/>
              </a:spcAft>
            </a:pPr>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TEAM MEMBERS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1.SAI LOKESH REDDY NANDAVARAPU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nandavarapu.s@northeastern.edu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2.HIMANI GUPTA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gupta.him@northeastern.edu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3.SHALIN EDWARD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shalinedward.f@northeastern.edu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4.MANASVINI KOTTAPALLY (</a:t>
            </a:r>
            <a:r>
              <a:rPr lang="en-US" sz="1800" u="sng" kern="100" dirty="0">
                <a:solidFill>
                  <a:srgbClr val="9ABFCA"/>
                </a:solidFill>
                <a:effectLst/>
                <a:latin typeface="Times New Roman" panose="02020603050405020304" pitchFamily="18" charset="0"/>
                <a:ea typeface="Aptos" panose="020B0004020202020204" pitchFamily="34" charset="0"/>
                <a:cs typeface="Times New Roman" panose="02020603050405020304" pitchFamily="18" charset="0"/>
                <a:hlinkClick r:id="rId2"/>
              </a:rPr>
              <a:t>kottapally.m@northeastern.edu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5481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B189-AC29-CE9B-5F2A-7F0E3C5BF867}"/>
              </a:ext>
            </a:extLst>
          </p:cNvPr>
          <p:cNvSpPr>
            <a:spLocks noGrp="1"/>
          </p:cNvSpPr>
          <p:nvPr>
            <p:ph type="title"/>
          </p:nvPr>
        </p:nvSpPr>
        <p:spPr>
          <a:xfrm>
            <a:off x="838200" y="365126"/>
            <a:ext cx="10515600" cy="718608"/>
          </a:xfrm>
        </p:spPr>
        <p:txBody>
          <a:bodyPr/>
          <a:lstStyle/>
          <a:p>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DEFINE SECURITY (USER LEVEL ACCESS, PERMISSIONS)</a:t>
            </a:r>
            <a:endParaRPr lang="en-US" dirty="0"/>
          </a:p>
        </p:txBody>
      </p:sp>
      <p:sp>
        <p:nvSpPr>
          <p:cNvPr id="5" name="Rectangle 1">
            <a:extLst>
              <a:ext uri="{FF2B5EF4-FFF2-40B4-BE49-F238E27FC236}">
                <a16:creationId xmlns:a16="http://schemas.microsoft.com/office/drawing/2014/main" id="{05CE050B-37E0-9EB8-0EF4-17AA6F8A957D}"/>
              </a:ext>
            </a:extLst>
          </p:cNvPr>
          <p:cNvSpPr>
            <a:spLocks noChangeArrowheads="1"/>
          </p:cNvSpPr>
          <p:nvPr/>
        </p:nvSpPr>
        <p:spPr bwMode="auto">
          <a:xfrm>
            <a:off x="-2062163" y="-1590261"/>
            <a:ext cx="20059565" cy="924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8C4AECD4-8C07-410D-DB0D-27A31231B46A}"/>
              </a:ext>
            </a:extLst>
          </p:cNvPr>
          <p:cNvGraphicFramePr>
            <a:graphicFrameLocks noGrp="1"/>
          </p:cNvGraphicFramePr>
          <p:nvPr>
            <p:extLst>
              <p:ext uri="{D42A27DB-BD31-4B8C-83A1-F6EECF244321}">
                <p14:modId xmlns:p14="http://schemas.microsoft.com/office/powerpoint/2010/main" val="2029810155"/>
              </p:ext>
            </p:extLst>
          </p:nvPr>
        </p:nvGraphicFramePr>
        <p:xfrm>
          <a:off x="925689" y="1083735"/>
          <a:ext cx="10428112" cy="5643515"/>
        </p:xfrm>
        <a:graphic>
          <a:graphicData uri="http://schemas.openxmlformats.org/drawingml/2006/table">
            <a:tbl>
              <a:tblPr>
                <a:tableStyleId>{C4B1156A-380E-4F78-BDF5-A606A8083BF9}</a:tableStyleId>
              </a:tblPr>
              <a:tblGrid>
                <a:gridCol w="1303514">
                  <a:extLst>
                    <a:ext uri="{9D8B030D-6E8A-4147-A177-3AD203B41FA5}">
                      <a16:colId xmlns:a16="http://schemas.microsoft.com/office/drawing/2014/main" val="3443001250"/>
                    </a:ext>
                  </a:extLst>
                </a:gridCol>
                <a:gridCol w="1303514">
                  <a:extLst>
                    <a:ext uri="{9D8B030D-6E8A-4147-A177-3AD203B41FA5}">
                      <a16:colId xmlns:a16="http://schemas.microsoft.com/office/drawing/2014/main" val="3705557545"/>
                    </a:ext>
                  </a:extLst>
                </a:gridCol>
                <a:gridCol w="1303514">
                  <a:extLst>
                    <a:ext uri="{9D8B030D-6E8A-4147-A177-3AD203B41FA5}">
                      <a16:colId xmlns:a16="http://schemas.microsoft.com/office/drawing/2014/main" val="3224255905"/>
                    </a:ext>
                  </a:extLst>
                </a:gridCol>
                <a:gridCol w="1303514">
                  <a:extLst>
                    <a:ext uri="{9D8B030D-6E8A-4147-A177-3AD203B41FA5}">
                      <a16:colId xmlns:a16="http://schemas.microsoft.com/office/drawing/2014/main" val="1445003763"/>
                    </a:ext>
                  </a:extLst>
                </a:gridCol>
                <a:gridCol w="1303514">
                  <a:extLst>
                    <a:ext uri="{9D8B030D-6E8A-4147-A177-3AD203B41FA5}">
                      <a16:colId xmlns:a16="http://schemas.microsoft.com/office/drawing/2014/main" val="1238251953"/>
                    </a:ext>
                  </a:extLst>
                </a:gridCol>
                <a:gridCol w="1303514">
                  <a:extLst>
                    <a:ext uri="{9D8B030D-6E8A-4147-A177-3AD203B41FA5}">
                      <a16:colId xmlns:a16="http://schemas.microsoft.com/office/drawing/2014/main" val="831037655"/>
                    </a:ext>
                  </a:extLst>
                </a:gridCol>
                <a:gridCol w="1303514">
                  <a:extLst>
                    <a:ext uri="{9D8B030D-6E8A-4147-A177-3AD203B41FA5}">
                      <a16:colId xmlns:a16="http://schemas.microsoft.com/office/drawing/2014/main" val="2191894647"/>
                    </a:ext>
                  </a:extLst>
                </a:gridCol>
                <a:gridCol w="1303514">
                  <a:extLst>
                    <a:ext uri="{9D8B030D-6E8A-4147-A177-3AD203B41FA5}">
                      <a16:colId xmlns:a16="http://schemas.microsoft.com/office/drawing/2014/main" val="1275531032"/>
                    </a:ext>
                  </a:extLst>
                </a:gridCol>
              </a:tblGrid>
              <a:tr h="238947">
                <a:tc>
                  <a:txBody>
                    <a:bodyPr/>
                    <a:lstStyle/>
                    <a:p>
                      <a:r>
                        <a:rPr lang="en-US" sz="1050" dirty="0"/>
                        <a:t>Object Type</a:t>
                      </a:r>
                    </a:p>
                  </a:txBody>
                  <a:tcPr marL="27540" marR="27540" marT="13770" marB="13770" anchor="ctr">
                    <a:solidFill>
                      <a:schemeClr val="tx2">
                        <a:lumMod val="25000"/>
                        <a:lumOff val="75000"/>
                      </a:schemeClr>
                    </a:solidFill>
                  </a:tcPr>
                </a:tc>
                <a:tc>
                  <a:txBody>
                    <a:bodyPr/>
                    <a:lstStyle/>
                    <a:p>
                      <a:r>
                        <a:rPr lang="en-US" sz="1050" dirty="0"/>
                        <a:t>Object Name</a:t>
                      </a:r>
                    </a:p>
                  </a:txBody>
                  <a:tcPr marL="27540" marR="27540" marT="13770" marB="13770" anchor="ctr">
                    <a:solidFill>
                      <a:schemeClr val="tx2">
                        <a:lumMod val="25000"/>
                        <a:lumOff val="75000"/>
                      </a:schemeClr>
                    </a:solidFill>
                  </a:tcPr>
                </a:tc>
                <a:tc>
                  <a:txBody>
                    <a:bodyPr/>
                    <a:lstStyle/>
                    <a:p>
                      <a:r>
                        <a:rPr lang="en-US" sz="1050" dirty="0"/>
                        <a:t>Supervisor</a:t>
                      </a:r>
                    </a:p>
                  </a:txBody>
                  <a:tcPr marL="27540" marR="27540" marT="13770" marB="13770" anchor="ctr">
                    <a:solidFill>
                      <a:schemeClr val="tx2">
                        <a:lumMod val="25000"/>
                        <a:lumOff val="75000"/>
                      </a:schemeClr>
                    </a:solidFill>
                  </a:tcPr>
                </a:tc>
                <a:tc>
                  <a:txBody>
                    <a:bodyPr/>
                    <a:lstStyle/>
                    <a:p>
                      <a:r>
                        <a:rPr lang="en-US" sz="1050" dirty="0"/>
                        <a:t>Inventory Manager</a:t>
                      </a:r>
                    </a:p>
                  </a:txBody>
                  <a:tcPr marL="27540" marR="27540" marT="13770" marB="13770" anchor="ctr">
                    <a:solidFill>
                      <a:schemeClr val="tx2">
                        <a:lumMod val="25000"/>
                        <a:lumOff val="75000"/>
                      </a:schemeClr>
                    </a:solidFill>
                  </a:tcPr>
                </a:tc>
                <a:tc>
                  <a:txBody>
                    <a:bodyPr/>
                    <a:lstStyle/>
                    <a:p>
                      <a:r>
                        <a:rPr lang="en-US" sz="1050" dirty="0"/>
                        <a:t>Sales Manager</a:t>
                      </a:r>
                    </a:p>
                  </a:txBody>
                  <a:tcPr marL="27540" marR="27540" marT="13770" marB="13770" anchor="ctr">
                    <a:solidFill>
                      <a:schemeClr val="tx2">
                        <a:lumMod val="25000"/>
                        <a:lumOff val="75000"/>
                      </a:schemeClr>
                    </a:solidFill>
                  </a:tcPr>
                </a:tc>
                <a:tc>
                  <a:txBody>
                    <a:bodyPr/>
                    <a:lstStyle/>
                    <a:p>
                      <a:r>
                        <a:rPr lang="en-US" sz="1050" dirty="0"/>
                        <a:t>Supplier Manager</a:t>
                      </a:r>
                    </a:p>
                  </a:txBody>
                  <a:tcPr marL="27540" marR="27540" marT="13770" marB="13770" anchor="ctr">
                    <a:solidFill>
                      <a:schemeClr val="tx2">
                        <a:lumMod val="25000"/>
                        <a:lumOff val="75000"/>
                      </a:schemeClr>
                    </a:solidFill>
                  </a:tcPr>
                </a:tc>
                <a:tc>
                  <a:txBody>
                    <a:bodyPr/>
                    <a:lstStyle/>
                    <a:p>
                      <a:r>
                        <a:rPr lang="en-US" sz="1050" dirty="0"/>
                        <a:t>Inventory User</a:t>
                      </a:r>
                    </a:p>
                  </a:txBody>
                  <a:tcPr marL="27540" marR="27540" marT="13770" marB="13770" anchor="ctr">
                    <a:solidFill>
                      <a:schemeClr val="tx2">
                        <a:lumMod val="25000"/>
                        <a:lumOff val="75000"/>
                      </a:schemeClr>
                    </a:solidFill>
                  </a:tcPr>
                </a:tc>
                <a:tc>
                  <a:txBody>
                    <a:bodyPr/>
                    <a:lstStyle/>
                    <a:p>
                      <a:r>
                        <a:rPr lang="en-US" sz="1050" dirty="0"/>
                        <a:t>Package User</a:t>
                      </a:r>
                    </a:p>
                  </a:txBody>
                  <a:tcPr marL="27540" marR="27540" marT="13770" marB="13770" anchor="ctr">
                    <a:solidFill>
                      <a:schemeClr val="tx2">
                        <a:lumMod val="25000"/>
                        <a:lumOff val="75000"/>
                      </a:schemeClr>
                    </a:solidFill>
                  </a:tcPr>
                </a:tc>
                <a:extLst>
                  <a:ext uri="{0D108BD9-81ED-4DB2-BD59-A6C34878D82A}">
                    <a16:rowId xmlns:a16="http://schemas.microsoft.com/office/drawing/2014/main" val="1059361964"/>
                  </a:ext>
                </a:extLst>
              </a:tr>
              <a:tr h="238947">
                <a:tc>
                  <a:txBody>
                    <a:bodyPr/>
                    <a:lstStyle/>
                    <a:p>
                      <a:r>
                        <a:rPr lang="en-US" sz="1050" dirty="0"/>
                        <a:t>Table</a:t>
                      </a:r>
                    </a:p>
                  </a:txBody>
                  <a:tcPr marL="27540" marR="27540" marT="13770" marB="13770" anchor="ctr"/>
                </a:tc>
                <a:tc>
                  <a:txBody>
                    <a:bodyPr/>
                    <a:lstStyle/>
                    <a:p>
                      <a:r>
                        <a:rPr lang="en-US" sz="1050"/>
                        <a:t>Warehouse Product</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a:t>
                      </a:r>
                    </a:p>
                  </a:txBody>
                  <a:tcPr marL="27540" marR="27540" marT="13770" marB="13770" anchor="ctr"/>
                </a:tc>
                <a:tc>
                  <a:txBody>
                    <a:bodyPr/>
                    <a:lstStyle/>
                    <a:p>
                      <a:r>
                        <a:rPr lang="en-US" sz="1050"/>
                        <a:t>Read</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3174796392"/>
                  </a:ext>
                </a:extLst>
              </a:tr>
              <a:tr h="238947">
                <a:tc>
                  <a:txBody>
                    <a:bodyPr/>
                    <a:lstStyle/>
                    <a:p>
                      <a:r>
                        <a:rPr lang="en-US" sz="1050" dirty="0"/>
                        <a:t>Table</a:t>
                      </a:r>
                    </a:p>
                  </a:txBody>
                  <a:tcPr marL="27540" marR="27540" marT="13770" marB="13770" anchor="ctr"/>
                </a:tc>
                <a:tc>
                  <a:txBody>
                    <a:bodyPr/>
                    <a:lstStyle/>
                    <a:p>
                      <a:r>
                        <a:rPr lang="en-US" sz="1050"/>
                        <a:t>Customer Order</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extLst>
                  <a:ext uri="{0D108BD9-81ED-4DB2-BD59-A6C34878D82A}">
                    <a16:rowId xmlns:a16="http://schemas.microsoft.com/office/drawing/2014/main" val="2788187076"/>
                  </a:ext>
                </a:extLst>
              </a:tr>
              <a:tr h="238947">
                <a:tc>
                  <a:txBody>
                    <a:bodyPr/>
                    <a:lstStyle/>
                    <a:p>
                      <a:r>
                        <a:rPr lang="en-US" sz="1050" dirty="0"/>
                        <a:t>Table</a:t>
                      </a:r>
                    </a:p>
                  </a:txBody>
                  <a:tcPr marL="27540" marR="27540" marT="13770" marB="13770" anchor="ctr"/>
                </a:tc>
                <a:tc>
                  <a:txBody>
                    <a:bodyPr/>
                    <a:lstStyle/>
                    <a:p>
                      <a:r>
                        <a:rPr lang="en-US" sz="1050" dirty="0"/>
                        <a:t>Order Details</a:t>
                      </a:r>
                    </a:p>
                  </a:txBody>
                  <a:tcPr marL="27540" marR="27540" marT="13770" marB="13770" anchor="ctr"/>
                </a:tc>
                <a:tc>
                  <a:txBody>
                    <a:bodyPr/>
                    <a:lstStyle/>
                    <a:p>
                      <a:r>
                        <a:rPr lang="en-US" sz="1050" dirty="0"/>
                        <a:t>Full Access</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Read/Write</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477568942"/>
                  </a:ext>
                </a:extLst>
              </a:tr>
              <a:tr h="200179">
                <a:tc>
                  <a:txBody>
                    <a:bodyPr/>
                    <a:lstStyle/>
                    <a:p>
                      <a:r>
                        <a:rPr lang="en-US" sz="1050"/>
                        <a:t>Table</a:t>
                      </a:r>
                    </a:p>
                  </a:txBody>
                  <a:tcPr marL="27540" marR="27540" marT="13770" marB="13770" anchor="ctr"/>
                </a:tc>
                <a:tc>
                  <a:txBody>
                    <a:bodyPr/>
                    <a:lstStyle/>
                    <a:p>
                      <a:r>
                        <a:rPr lang="en-US" sz="1050"/>
                        <a:t>Product</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Read</a:t>
                      </a:r>
                    </a:p>
                  </a:txBody>
                  <a:tcPr marL="27540" marR="27540" marT="13770" marB="13770" anchor="ctr"/>
                </a:tc>
                <a:tc>
                  <a:txBody>
                    <a:bodyPr/>
                    <a:lstStyle/>
                    <a:p>
                      <a:r>
                        <a:rPr lang="en-US" sz="1050"/>
                        <a:t>Read</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1263607918"/>
                  </a:ext>
                </a:extLst>
              </a:tr>
              <a:tr h="200179">
                <a:tc>
                  <a:txBody>
                    <a:bodyPr/>
                    <a:lstStyle/>
                    <a:p>
                      <a:r>
                        <a:rPr lang="en-US" sz="1050"/>
                        <a:t>Table</a:t>
                      </a:r>
                    </a:p>
                  </a:txBody>
                  <a:tcPr marL="27540" marR="27540" marT="13770" marB="13770" anchor="ctr"/>
                </a:tc>
                <a:tc>
                  <a:txBody>
                    <a:bodyPr/>
                    <a:lstStyle/>
                    <a:p>
                      <a:r>
                        <a:rPr lang="en-US" sz="1050"/>
                        <a:t>Supplier</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1140691703"/>
                  </a:ext>
                </a:extLst>
              </a:tr>
              <a:tr h="238947">
                <a:tc>
                  <a:txBody>
                    <a:bodyPr/>
                    <a:lstStyle/>
                    <a:p>
                      <a:r>
                        <a:rPr lang="en-US" sz="1050"/>
                        <a:t>Table</a:t>
                      </a:r>
                    </a:p>
                  </a:txBody>
                  <a:tcPr marL="27540" marR="27540" marT="13770" marB="13770" anchor="ctr"/>
                </a:tc>
                <a:tc>
                  <a:txBody>
                    <a:bodyPr/>
                    <a:lstStyle/>
                    <a:p>
                      <a:r>
                        <a:rPr lang="en-US" sz="1050"/>
                        <a:t>SEQ ORDER ID</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Select</a:t>
                      </a:r>
                    </a:p>
                  </a:txBody>
                  <a:tcPr marL="27540" marR="27540" marT="13770" marB="13770" anchor="ctr"/>
                </a:tc>
                <a:tc>
                  <a:txBody>
                    <a:bodyPr/>
                    <a:lstStyle/>
                    <a:p>
                      <a:r>
                        <a:rPr lang="en-US" sz="1050"/>
                        <a:t>Select</a:t>
                      </a:r>
                    </a:p>
                  </a:txBody>
                  <a:tcPr marL="27540" marR="27540" marT="13770" marB="13770" anchor="ctr"/>
                </a:tc>
                <a:tc>
                  <a:txBody>
                    <a:bodyPr/>
                    <a:lstStyle/>
                    <a:p>
                      <a:r>
                        <a:rPr lang="en-US" sz="1050"/>
                        <a:t>None</a:t>
                      </a:r>
                    </a:p>
                  </a:txBody>
                  <a:tcPr marL="27540" marR="27540" marT="13770" marB="13770" anchor="ctr"/>
                </a:tc>
                <a:tc>
                  <a:txBody>
                    <a:bodyPr/>
                    <a:lstStyle/>
                    <a:p>
                      <a:r>
                        <a:rPr lang="en-US" sz="1050"/>
                        <a:t>Select</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3090296819"/>
                  </a:ext>
                </a:extLst>
              </a:tr>
              <a:tr h="238947">
                <a:tc>
                  <a:txBody>
                    <a:bodyPr/>
                    <a:lstStyle/>
                    <a:p>
                      <a:r>
                        <a:rPr lang="en-US" sz="1050"/>
                        <a:t>Table</a:t>
                      </a:r>
                    </a:p>
                  </a:txBody>
                  <a:tcPr marL="27540" marR="27540" marT="13770" marB="13770" anchor="ctr"/>
                </a:tc>
                <a:tc>
                  <a:txBody>
                    <a:bodyPr/>
                    <a:lstStyle/>
                    <a:p>
                      <a:r>
                        <a:rPr lang="en-US" sz="1050"/>
                        <a:t>ValidateUserAccess</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862039209"/>
                  </a:ext>
                </a:extLst>
              </a:tr>
              <a:tr h="238947">
                <a:tc>
                  <a:txBody>
                    <a:bodyPr/>
                    <a:lstStyle/>
                    <a:p>
                      <a:r>
                        <a:rPr lang="en-US" sz="1050"/>
                        <a:t>Table</a:t>
                      </a:r>
                    </a:p>
                  </a:txBody>
                  <a:tcPr marL="27540" marR="27540" marT="13770" marB="13770" anchor="ctr"/>
                </a:tc>
                <a:tc>
                  <a:txBody>
                    <a:bodyPr/>
                    <a:lstStyle/>
                    <a:p>
                      <a:r>
                        <a:rPr lang="en-US" sz="1050"/>
                        <a:t>CalculateOrderTotal</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168423470"/>
                  </a:ext>
                </a:extLst>
              </a:tr>
              <a:tr h="370966">
                <a:tc>
                  <a:txBody>
                    <a:bodyPr/>
                    <a:lstStyle/>
                    <a:p>
                      <a:r>
                        <a:rPr lang="en-US" sz="1050"/>
                        <a:t>Sequence</a:t>
                      </a:r>
                    </a:p>
                  </a:txBody>
                  <a:tcPr marL="27540" marR="27540" marT="13770" marB="13770" anchor="ctr"/>
                </a:tc>
                <a:tc>
                  <a:txBody>
                    <a:bodyPr/>
                    <a:lstStyle/>
                    <a:p>
                      <a:r>
                        <a:rPr lang="en-US" sz="1050"/>
                        <a:t>FindWarehouseWithStock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948249864"/>
                  </a:ext>
                </a:extLst>
              </a:tr>
              <a:tr h="238947">
                <a:tc>
                  <a:txBody>
                    <a:bodyPr/>
                    <a:lstStyle/>
                    <a:p>
                      <a:r>
                        <a:rPr lang="en-US" sz="1050"/>
                        <a:t>Function</a:t>
                      </a:r>
                    </a:p>
                  </a:txBody>
                  <a:tcPr marL="27540" marR="27540" marT="13770" marB="13770" anchor="ctr"/>
                </a:tc>
                <a:tc>
                  <a:txBody>
                    <a:bodyPr/>
                    <a:lstStyle/>
                    <a:p>
                      <a:r>
                        <a:rPr lang="en-US" sz="1050"/>
                        <a:t>CheckStockStatus</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596151366"/>
                  </a:ext>
                </a:extLst>
              </a:tr>
              <a:tr h="238947">
                <a:tc>
                  <a:txBody>
                    <a:bodyPr/>
                    <a:lstStyle/>
                    <a:p>
                      <a:r>
                        <a:rPr lang="en-US" sz="1050"/>
                        <a:t>Function</a:t>
                      </a:r>
                    </a:p>
                  </a:txBody>
                  <a:tcPr marL="27540" marR="27540" marT="13770" marB="13770" anchor="ctr"/>
                </a:tc>
                <a:tc>
                  <a:txBody>
                    <a:bodyPr/>
                    <a:lstStyle/>
                    <a:p>
                      <a:r>
                        <a:rPr lang="en-US" sz="1050"/>
                        <a:t>GetCurrentStock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725832824"/>
                  </a:ext>
                </a:extLst>
              </a:tr>
              <a:tr h="370966">
                <a:tc>
                  <a:txBody>
                    <a:bodyPr/>
                    <a:lstStyle/>
                    <a:p>
                      <a:r>
                        <a:rPr lang="en-US" sz="1050"/>
                        <a:t>Function</a:t>
                      </a:r>
                    </a:p>
                  </a:txBody>
                  <a:tcPr marL="27540" marR="27540" marT="13770" marB="13770" anchor="ctr"/>
                </a:tc>
                <a:tc>
                  <a:txBody>
                    <a:bodyPr/>
                    <a:lstStyle/>
                    <a:p>
                      <a:r>
                        <a:rPr lang="en-US" sz="1050"/>
                        <a:t>IsProductInWarehouse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298497439"/>
                  </a:ext>
                </a:extLst>
              </a:tr>
              <a:tr h="238947">
                <a:tc>
                  <a:txBody>
                    <a:bodyPr/>
                    <a:lstStyle/>
                    <a:p>
                      <a:r>
                        <a:rPr lang="en-US" sz="1050"/>
                        <a:t>Function</a:t>
                      </a:r>
                    </a:p>
                  </a:txBody>
                  <a:tcPr marL="27540" marR="27540" marT="13770" marB="13770" anchor="ctr"/>
                </a:tc>
                <a:tc>
                  <a:txBody>
                    <a:bodyPr/>
                    <a:lstStyle/>
                    <a:p>
                      <a:r>
                        <a:rPr lang="en-US" sz="1050"/>
                        <a:t>UtilityPackage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111859669"/>
                  </a:ext>
                </a:extLst>
              </a:tr>
              <a:tr h="238947">
                <a:tc>
                  <a:txBody>
                    <a:bodyPr/>
                    <a:lstStyle/>
                    <a:p>
                      <a:r>
                        <a:rPr lang="en-US" sz="1050"/>
                        <a:t>Package</a:t>
                      </a:r>
                    </a:p>
                  </a:txBody>
                  <a:tcPr marL="27540" marR="27540" marT="13770" marB="13770" anchor="ctr"/>
                </a:tc>
                <a:tc>
                  <a:txBody>
                    <a:bodyPr/>
                    <a:lstStyle/>
                    <a:p>
                      <a:r>
                        <a:rPr lang="en-US" sz="1050"/>
                        <a:t>InventoryManager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370279890"/>
                  </a:ext>
                </a:extLst>
              </a:tr>
              <a:tr h="238947">
                <a:tc>
                  <a:txBody>
                    <a:bodyPr/>
                    <a:lstStyle/>
                    <a:p>
                      <a:r>
                        <a:rPr lang="en-US" sz="1050"/>
                        <a:t>Package</a:t>
                      </a:r>
                    </a:p>
                  </a:txBody>
                  <a:tcPr marL="27540" marR="27540" marT="13770" marB="13770" anchor="ctr"/>
                </a:tc>
                <a:tc>
                  <a:txBody>
                    <a:bodyPr/>
                    <a:lstStyle/>
                    <a:p>
                      <a:r>
                        <a:rPr lang="en-US" sz="1050"/>
                        <a:t>SalesManager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2556007991"/>
                  </a:ext>
                </a:extLst>
              </a:tr>
              <a:tr h="238947">
                <a:tc>
                  <a:txBody>
                    <a:bodyPr/>
                    <a:lstStyle/>
                    <a:p>
                      <a:r>
                        <a:rPr lang="en-US" sz="1050"/>
                        <a:t>Package</a:t>
                      </a:r>
                    </a:p>
                  </a:txBody>
                  <a:tcPr marL="27540" marR="27540" marT="13770" marB="13770" anchor="ctr"/>
                </a:tc>
                <a:tc>
                  <a:txBody>
                    <a:bodyPr/>
                    <a:lstStyle/>
                    <a:p>
                      <a:r>
                        <a:rPr lang="en-US" sz="1050"/>
                        <a:t>SupplierManager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499371943"/>
                  </a:ext>
                </a:extLst>
              </a:tr>
              <a:tr h="238947">
                <a:tc>
                  <a:txBody>
                    <a:bodyPr/>
                    <a:lstStyle/>
                    <a:p>
                      <a:r>
                        <a:rPr lang="en-US" sz="1050"/>
                        <a:t>Package</a:t>
                      </a:r>
                    </a:p>
                  </a:txBody>
                  <a:tcPr marL="27540" marR="27540" marT="13770" marB="13770" anchor="ctr"/>
                </a:tc>
                <a:tc>
                  <a:txBody>
                    <a:bodyPr/>
                    <a:lstStyle/>
                    <a:p>
                      <a:r>
                        <a:rPr lang="en-US" sz="1050"/>
                        <a:t>InventoryUser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859265320"/>
                  </a:ext>
                </a:extLst>
              </a:tr>
              <a:tr h="200179">
                <a:tc>
                  <a:txBody>
                    <a:bodyPr/>
                    <a:lstStyle/>
                    <a:p>
                      <a:r>
                        <a:rPr lang="en-US" sz="1050"/>
                        <a:t>Procedure</a:t>
                      </a:r>
                    </a:p>
                  </a:txBody>
                  <a:tcPr marL="27540" marR="27540" marT="13770" marB="13770" anchor="ctr"/>
                </a:tc>
                <a:tc>
                  <a:txBody>
                    <a:bodyPr/>
                    <a:lstStyle/>
                    <a:p>
                      <a:r>
                        <a:rPr lang="en-US" sz="1050"/>
                        <a:t>PlaceOrder</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4010600945"/>
                  </a:ext>
                </a:extLst>
              </a:tr>
              <a:tr h="238947">
                <a:tc>
                  <a:txBody>
                    <a:bodyPr/>
                    <a:lstStyle/>
                    <a:p>
                      <a:r>
                        <a:rPr lang="en-US" sz="1050"/>
                        <a:t>Procedure</a:t>
                      </a:r>
                    </a:p>
                  </a:txBody>
                  <a:tcPr marL="27540" marR="27540" marT="13770" marB="13770" anchor="ctr"/>
                </a:tc>
                <a:tc>
                  <a:txBody>
                    <a:bodyPr/>
                    <a:lstStyle/>
                    <a:p>
                      <a:r>
                        <a:rPr lang="en-US" sz="1050"/>
                        <a:t>ReplenishStock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03220999"/>
                  </a:ext>
                </a:extLst>
              </a:tr>
              <a:tr h="238947">
                <a:tc>
                  <a:txBody>
                    <a:bodyPr/>
                    <a:lstStyle/>
                    <a:p>
                      <a:r>
                        <a:rPr lang="en-US" sz="1050"/>
                        <a:t>Procedure</a:t>
                      </a:r>
                    </a:p>
                  </a:txBody>
                  <a:tcPr marL="27540" marR="27540" marT="13770" marB="13770" anchor="ctr"/>
                </a:tc>
                <a:tc>
                  <a:txBody>
                    <a:bodyPr/>
                    <a:lstStyle/>
                    <a:p>
                      <a:r>
                        <a:rPr lang="en-US" sz="1050"/>
                        <a:t>CheckLowStock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061101578"/>
                  </a:ext>
                </a:extLst>
              </a:tr>
              <a:tr h="238947">
                <a:tc>
                  <a:txBody>
                    <a:bodyPr/>
                    <a:lstStyle/>
                    <a:p>
                      <a:r>
                        <a:rPr lang="en-US" sz="1050"/>
                        <a:t>Procedure</a:t>
                      </a:r>
                    </a:p>
                  </a:txBody>
                  <a:tcPr marL="27540" marR="27540" marT="13770" marB="13770" anchor="ctr"/>
                </a:tc>
                <a:tc>
                  <a:txBody>
                    <a:bodyPr/>
                    <a:lstStyle/>
                    <a:p>
                      <a:r>
                        <a:rPr lang="en-US" sz="1050"/>
                        <a:t>TransferInventory</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687204549"/>
                  </a:ext>
                </a:extLst>
              </a:tr>
              <a:tr h="238947">
                <a:tc>
                  <a:txBody>
                    <a:bodyPr/>
                    <a:lstStyle/>
                    <a:p>
                      <a:r>
                        <a:rPr lang="en-US" sz="1050"/>
                        <a:t>Procedure</a:t>
                      </a:r>
                    </a:p>
                  </a:txBody>
                  <a:tcPr marL="27540" marR="27540" marT="13770" marB="13770" anchor="ctr"/>
                </a:tc>
                <a:tc>
                  <a:txBody>
                    <a:bodyPr/>
                    <a:lstStyle/>
                    <a:p>
                      <a:r>
                        <a:rPr lang="en-US" sz="1050"/>
                        <a:t>AddSupplier</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3649998551"/>
                  </a:ext>
                </a:extLst>
              </a:tr>
            </a:tbl>
          </a:graphicData>
        </a:graphic>
      </p:graphicFrame>
    </p:spTree>
    <p:extLst>
      <p:ext uri="{BB962C8B-B14F-4D97-AF65-F5344CB8AC3E}">
        <p14:creationId xmlns:p14="http://schemas.microsoft.com/office/powerpoint/2010/main" val="88409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4DD9-FBB6-41CF-84BD-C68281CF6674}"/>
              </a:ext>
            </a:extLst>
          </p:cNvPr>
          <p:cNvSpPr>
            <a:spLocks noGrp="1"/>
          </p:cNvSpPr>
          <p:nvPr>
            <p:ph type="title"/>
          </p:nvPr>
        </p:nvSpPr>
        <p:spPr>
          <a:xfrm>
            <a:off x="838200" y="365126"/>
            <a:ext cx="10515600" cy="662163"/>
          </a:xfrm>
        </p:spPr>
        <p:txBody>
          <a:bodyPr>
            <a:normAutofit fontScale="90000"/>
          </a:bodyPr>
          <a:lstStyle/>
          <a:p>
            <a:r>
              <a:rPr lang="en-US" dirty="0"/>
              <a:t>DFDD</a:t>
            </a:r>
          </a:p>
        </p:txBody>
      </p:sp>
      <p:pic>
        <p:nvPicPr>
          <p:cNvPr id="4" name="Content Placeholder 3">
            <a:extLst>
              <a:ext uri="{FF2B5EF4-FFF2-40B4-BE49-F238E27FC236}">
                <a16:creationId xmlns:a16="http://schemas.microsoft.com/office/drawing/2014/main" id="{A317C2A1-A3CD-BB78-BC22-804BB15F5FC4}"/>
              </a:ext>
            </a:extLst>
          </p:cNvPr>
          <p:cNvPicPr>
            <a:picLocks noGrp="1" noChangeAspect="1"/>
          </p:cNvPicPr>
          <p:nvPr>
            <p:ph idx="1"/>
          </p:nvPr>
        </p:nvPicPr>
        <p:blipFill>
          <a:blip r:embed="rId2"/>
          <a:stretch>
            <a:fillRect/>
          </a:stretch>
        </p:blipFill>
        <p:spPr>
          <a:xfrm>
            <a:off x="838199" y="1377244"/>
            <a:ext cx="2830689" cy="5461378"/>
          </a:xfrm>
          <a:prstGeom prst="rect">
            <a:avLst/>
          </a:prstGeom>
        </p:spPr>
      </p:pic>
      <p:sp>
        <p:nvSpPr>
          <p:cNvPr id="5" name="TextBox 4">
            <a:extLst>
              <a:ext uri="{FF2B5EF4-FFF2-40B4-BE49-F238E27FC236}">
                <a16:creationId xmlns:a16="http://schemas.microsoft.com/office/drawing/2014/main" id="{8BC3575D-3341-6A16-E86A-6E6C5BDC1B35}"/>
              </a:ext>
            </a:extLst>
          </p:cNvPr>
          <p:cNvSpPr txBox="1"/>
          <p:nvPr/>
        </p:nvSpPr>
        <p:spPr>
          <a:xfrm>
            <a:off x="838200" y="1027289"/>
            <a:ext cx="4786488" cy="369332"/>
          </a:xfrm>
          <a:prstGeom prst="rect">
            <a:avLst/>
          </a:prstGeom>
          <a:noFill/>
        </p:spPr>
        <p:txBody>
          <a:bodyPr wrap="square" rtlCol="0">
            <a:spAutoFit/>
          </a:bodyPr>
          <a:lstStyle/>
          <a:p>
            <a:r>
              <a:rPr lang="en-US" dirty="0"/>
              <a:t>Stock Monitoring and Reordering Process</a:t>
            </a:r>
          </a:p>
        </p:txBody>
      </p:sp>
      <p:pic>
        <p:nvPicPr>
          <p:cNvPr id="6" name="Picture 5">
            <a:extLst>
              <a:ext uri="{FF2B5EF4-FFF2-40B4-BE49-F238E27FC236}">
                <a16:creationId xmlns:a16="http://schemas.microsoft.com/office/drawing/2014/main" id="{4FF0D74C-A784-CCCA-6735-CA51182C8D9F}"/>
              </a:ext>
            </a:extLst>
          </p:cNvPr>
          <p:cNvPicPr>
            <a:picLocks noChangeAspect="1"/>
          </p:cNvPicPr>
          <p:nvPr/>
        </p:nvPicPr>
        <p:blipFill>
          <a:blip r:embed="rId3"/>
          <a:stretch>
            <a:fillRect/>
          </a:stretch>
        </p:blipFill>
        <p:spPr>
          <a:xfrm>
            <a:off x="7013222" y="1377244"/>
            <a:ext cx="3403600" cy="5461379"/>
          </a:xfrm>
          <a:prstGeom prst="rect">
            <a:avLst/>
          </a:prstGeom>
        </p:spPr>
      </p:pic>
      <p:sp>
        <p:nvSpPr>
          <p:cNvPr id="7" name="TextBox 6">
            <a:extLst>
              <a:ext uri="{FF2B5EF4-FFF2-40B4-BE49-F238E27FC236}">
                <a16:creationId xmlns:a16="http://schemas.microsoft.com/office/drawing/2014/main" id="{3616B964-ECC8-9183-5E07-17E60562B71F}"/>
              </a:ext>
            </a:extLst>
          </p:cNvPr>
          <p:cNvSpPr txBox="1"/>
          <p:nvPr/>
        </p:nvSpPr>
        <p:spPr>
          <a:xfrm flipH="1">
            <a:off x="7013221" y="891822"/>
            <a:ext cx="4501445" cy="369332"/>
          </a:xfrm>
          <a:prstGeom prst="rect">
            <a:avLst/>
          </a:prstGeom>
          <a:noFill/>
        </p:spPr>
        <p:txBody>
          <a:bodyPr wrap="square" rtlCol="0">
            <a:spAutoFit/>
          </a:bodyPr>
          <a:lstStyle/>
          <a:p>
            <a:r>
              <a:rPr lang="en-US" dirty="0"/>
              <a:t>Order Processing and Fulfillment Process</a:t>
            </a:r>
          </a:p>
        </p:txBody>
      </p:sp>
    </p:spTree>
    <p:extLst>
      <p:ext uri="{BB962C8B-B14F-4D97-AF65-F5344CB8AC3E}">
        <p14:creationId xmlns:p14="http://schemas.microsoft.com/office/powerpoint/2010/main" val="61493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53F61C-E08B-9BD7-C346-ED3A72CFA393}"/>
              </a:ext>
            </a:extLst>
          </p:cNvPr>
          <p:cNvPicPr>
            <a:picLocks noGrp="1" noChangeAspect="1"/>
          </p:cNvPicPr>
          <p:nvPr>
            <p:ph idx="1"/>
          </p:nvPr>
        </p:nvPicPr>
        <p:blipFill>
          <a:blip r:embed="rId2"/>
          <a:stretch>
            <a:fillRect/>
          </a:stretch>
        </p:blipFill>
        <p:spPr>
          <a:xfrm>
            <a:off x="928510" y="699911"/>
            <a:ext cx="3440289" cy="5779909"/>
          </a:xfrm>
          <a:prstGeom prst="rect">
            <a:avLst/>
          </a:prstGeom>
        </p:spPr>
      </p:pic>
      <p:sp>
        <p:nvSpPr>
          <p:cNvPr id="5" name="TextBox 4">
            <a:extLst>
              <a:ext uri="{FF2B5EF4-FFF2-40B4-BE49-F238E27FC236}">
                <a16:creationId xmlns:a16="http://schemas.microsoft.com/office/drawing/2014/main" id="{F501F347-E05E-FB8E-2CBC-445FE85C2CED}"/>
              </a:ext>
            </a:extLst>
          </p:cNvPr>
          <p:cNvSpPr txBox="1"/>
          <p:nvPr/>
        </p:nvSpPr>
        <p:spPr>
          <a:xfrm>
            <a:off x="928510" y="193513"/>
            <a:ext cx="3587046" cy="369332"/>
          </a:xfrm>
          <a:prstGeom prst="rect">
            <a:avLst/>
          </a:prstGeom>
          <a:noFill/>
        </p:spPr>
        <p:txBody>
          <a:bodyPr wrap="square" rtlCol="0">
            <a:spAutoFit/>
          </a:bodyPr>
          <a:lstStyle/>
          <a:p>
            <a:r>
              <a:rPr lang="en-US" dirty="0"/>
              <a:t>Supplier Reordering Process</a:t>
            </a:r>
          </a:p>
        </p:txBody>
      </p:sp>
      <p:pic>
        <p:nvPicPr>
          <p:cNvPr id="6" name="Picture 5">
            <a:extLst>
              <a:ext uri="{FF2B5EF4-FFF2-40B4-BE49-F238E27FC236}">
                <a16:creationId xmlns:a16="http://schemas.microsoft.com/office/drawing/2014/main" id="{F5C414D8-66AA-1F65-CA5B-B7B28B268E74}"/>
              </a:ext>
            </a:extLst>
          </p:cNvPr>
          <p:cNvPicPr>
            <a:picLocks noChangeAspect="1"/>
          </p:cNvPicPr>
          <p:nvPr/>
        </p:nvPicPr>
        <p:blipFill>
          <a:blip r:embed="rId3"/>
          <a:stretch>
            <a:fillRect/>
          </a:stretch>
        </p:blipFill>
        <p:spPr>
          <a:xfrm>
            <a:off x="6832969" y="562845"/>
            <a:ext cx="2057400" cy="5916974"/>
          </a:xfrm>
          <a:prstGeom prst="rect">
            <a:avLst/>
          </a:prstGeom>
        </p:spPr>
      </p:pic>
      <p:sp>
        <p:nvSpPr>
          <p:cNvPr id="7" name="TextBox 6">
            <a:extLst>
              <a:ext uri="{FF2B5EF4-FFF2-40B4-BE49-F238E27FC236}">
                <a16:creationId xmlns:a16="http://schemas.microsoft.com/office/drawing/2014/main" id="{86D96BA6-E38F-DDC3-6741-C4C860C11A2B}"/>
              </a:ext>
            </a:extLst>
          </p:cNvPr>
          <p:cNvSpPr txBox="1"/>
          <p:nvPr/>
        </p:nvSpPr>
        <p:spPr>
          <a:xfrm>
            <a:off x="6832969" y="193513"/>
            <a:ext cx="5359031" cy="369332"/>
          </a:xfrm>
          <a:prstGeom prst="rect">
            <a:avLst/>
          </a:prstGeom>
          <a:noFill/>
        </p:spPr>
        <p:txBody>
          <a:bodyPr wrap="none" rtlCol="0">
            <a:spAutoFit/>
          </a:bodyPr>
          <a:lstStyle/>
          <a:p>
            <a:r>
              <a:rPr lang="en-US" dirty="0"/>
              <a:t>Inventory update and Warehouse Allocation Process</a:t>
            </a:r>
          </a:p>
        </p:txBody>
      </p:sp>
    </p:spTree>
    <p:extLst>
      <p:ext uri="{BB962C8B-B14F-4D97-AF65-F5344CB8AC3E}">
        <p14:creationId xmlns:p14="http://schemas.microsoft.com/office/powerpoint/2010/main" val="77086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1320-9A63-50C4-C285-8854D70DB36F}"/>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4B3CADEA-6B62-B5C3-C12F-0FBAE259862E}"/>
              </a:ext>
            </a:extLst>
          </p:cNvPr>
          <p:cNvSpPr>
            <a:spLocks noGrp="1"/>
          </p:cNvSpPr>
          <p:nvPr>
            <p:ph idx="1"/>
          </p:nvPr>
        </p:nvSpPr>
        <p:spPr/>
        <p:txBody>
          <a:bodyPr>
            <a:normAutofit/>
          </a:bodyPr>
          <a:lstStyle/>
          <a:p>
            <a:r>
              <a:rPr lang="en-US" sz="1600" b="1" dirty="0"/>
              <a:t>Sai Lokesh Reddy </a:t>
            </a:r>
            <a:r>
              <a:rPr lang="en-US" sz="1600" b="1" dirty="0" err="1"/>
              <a:t>Nandavarapu</a:t>
            </a:r>
            <a:r>
              <a:rPr lang="en-US" sz="1600" dirty="0"/>
              <a:t>: Took the lead in creating the </a:t>
            </a:r>
            <a:r>
              <a:rPr lang="en-US" sz="1600" b="1" dirty="0"/>
              <a:t>utility package</a:t>
            </a:r>
            <a:r>
              <a:rPr lang="en-US" sz="1600" dirty="0"/>
              <a:t>, which encapsulates all stored procedures into a single package for organized functionality. Designed and implemented a </a:t>
            </a:r>
            <a:r>
              <a:rPr lang="en-US" sz="1600" b="1" dirty="0"/>
              <a:t>package user</a:t>
            </a:r>
            <a:r>
              <a:rPr lang="en-US" sz="1600" dirty="0"/>
              <a:t> with access restricted solely to the packages. Additionally, created the supervisor user, sequences, and key functions such as </a:t>
            </a:r>
            <a:r>
              <a:rPr lang="en-US" sz="1600" dirty="0" err="1"/>
              <a:t>calculatedOrderTotal</a:t>
            </a:r>
            <a:r>
              <a:rPr lang="en-US" sz="1600" dirty="0"/>
              <a:t> and </a:t>
            </a:r>
            <a:r>
              <a:rPr lang="en-US" sz="1600" dirty="0" err="1"/>
              <a:t>findWarehouseWithStock</a:t>
            </a:r>
            <a:r>
              <a:rPr lang="en-US" sz="1600" dirty="0"/>
              <a:t>. Played a pivotal role in user access validation.</a:t>
            </a:r>
          </a:p>
          <a:p>
            <a:r>
              <a:rPr lang="en-US" sz="1600" b="1" dirty="0" err="1"/>
              <a:t>Manasvini</a:t>
            </a:r>
            <a:r>
              <a:rPr lang="en-US" sz="1600" b="1" dirty="0"/>
              <a:t> </a:t>
            </a:r>
            <a:r>
              <a:rPr lang="en-US" sz="1600" b="1" dirty="0" err="1"/>
              <a:t>Kottapally</a:t>
            </a:r>
            <a:r>
              <a:rPr lang="en-US" sz="1600" dirty="0"/>
              <a:t>: Focused on developing </a:t>
            </a:r>
            <a:r>
              <a:rPr lang="en-US" sz="1600" b="1" dirty="0"/>
              <a:t>packages and triggers</a:t>
            </a:r>
            <a:r>
              <a:rPr lang="en-US" sz="1600" dirty="0"/>
              <a:t>, including low stock and inventory transfer status triggers. Worked on user roles by creating and dropping them. Merged sequences into DML operations, updated and consolidated reports, and created the </a:t>
            </a:r>
            <a:r>
              <a:rPr lang="en-US" sz="1600" dirty="0" err="1"/>
              <a:t>kg_SalesManager</a:t>
            </a:r>
            <a:r>
              <a:rPr lang="en-US" sz="1600" dirty="0"/>
              <a:t> package. Also managed runtime error handling across the application.</a:t>
            </a:r>
          </a:p>
          <a:p>
            <a:r>
              <a:rPr lang="en-US" sz="1600" b="1" dirty="0"/>
              <a:t>Himani Gupta</a:t>
            </a:r>
            <a:r>
              <a:rPr lang="en-US" sz="1600" dirty="0"/>
              <a:t>: Contributed to database structure by dropping and recreating tables with constraints. Generated comprehensive reports such as the </a:t>
            </a:r>
            <a:r>
              <a:rPr lang="en-US" sz="1600" b="1" dirty="0"/>
              <a:t>Top-Selling Product Report</a:t>
            </a:r>
            <a:r>
              <a:rPr lang="en-US" sz="1600" dirty="0"/>
              <a:t> and </a:t>
            </a:r>
            <a:r>
              <a:rPr lang="en-US" sz="1600" b="1" dirty="0"/>
              <a:t>Supplier Performance Report</a:t>
            </a:r>
            <a:r>
              <a:rPr lang="en-US" sz="1600" dirty="0"/>
              <a:t>. Developed key functions like </a:t>
            </a:r>
            <a:r>
              <a:rPr lang="en-US" sz="1600" dirty="0" err="1"/>
              <a:t>GetCurrentStock</a:t>
            </a:r>
            <a:r>
              <a:rPr lang="en-US" sz="1600" dirty="0"/>
              <a:t> and </a:t>
            </a:r>
            <a:r>
              <a:rPr lang="en-US" sz="1600" dirty="0" err="1"/>
              <a:t>ProductInWarehouse</a:t>
            </a:r>
            <a:r>
              <a:rPr lang="en-US" sz="1600" dirty="0"/>
              <a:t>, and created the </a:t>
            </a:r>
            <a:r>
              <a:rPr lang="en-US" sz="1600" dirty="0" err="1"/>
              <a:t>pkg_InventoryManager</a:t>
            </a:r>
            <a:r>
              <a:rPr lang="en-US" sz="1600" dirty="0"/>
              <a:t> package. Also emphasized runtime error handling and ensured robust error management within her package implementation.</a:t>
            </a:r>
          </a:p>
          <a:p>
            <a:r>
              <a:rPr lang="en-US" sz="1600" b="1" dirty="0"/>
              <a:t>Shalin Edward</a:t>
            </a:r>
            <a:r>
              <a:rPr lang="en-US" sz="1600" dirty="0"/>
              <a:t>: Designed and implemented </a:t>
            </a:r>
            <a:r>
              <a:rPr lang="en-US" sz="1600" b="1" dirty="0"/>
              <a:t>database views</a:t>
            </a:r>
            <a:r>
              <a:rPr lang="en-US" sz="1600" dirty="0"/>
              <a:t>, truncated tables, and inserted test data via the DML file. Generated detailed reports, including the </a:t>
            </a:r>
            <a:r>
              <a:rPr lang="en-US" sz="1600" b="1" dirty="0"/>
              <a:t>Top-Selling Products in Warehouse Report</a:t>
            </a:r>
            <a:r>
              <a:rPr lang="en-US" sz="1600" dirty="0"/>
              <a:t>, </a:t>
            </a:r>
            <a:r>
              <a:rPr lang="en-US" sz="1600" b="1" dirty="0"/>
              <a:t>High-Value Customers and Products Report</a:t>
            </a:r>
            <a:r>
              <a:rPr lang="en-US" sz="1600" dirty="0"/>
              <a:t>, and the </a:t>
            </a:r>
            <a:r>
              <a:rPr lang="en-US" sz="1600" b="1" dirty="0"/>
              <a:t>Inventory Transfer Impact Report</a:t>
            </a:r>
            <a:r>
              <a:rPr lang="en-US" sz="1600" dirty="0"/>
              <a:t>. Developed functions such as </a:t>
            </a:r>
            <a:r>
              <a:rPr lang="en-US" sz="1600" dirty="0" err="1"/>
              <a:t>CheckStockStatus</a:t>
            </a:r>
            <a:r>
              <a:rPr lang="en-US" sz="1600" dirty="0"/>
              <a:t> and created the </a:t>
            </a:r>
            <a:r>
              <a:rPr lang="en-US" sz="1600" dirty="0" err="1"/>
              <a:t>pkg_SupplierManager</a:t>
            </a:r>
            <a:r>
              <a:rPr lang="en-US" sz="1600" dirty="0"/>
              <a:t> and </a:t>
            </a:r>
            <a:r>
              <a:rPr lang="en-US" sz="1600" dirty="0" err="1"/>
              <a:t>pkg_InventoryUser</a:t>
            </a:r>
            <a:r>
              <a:rPr lang="en-US" sz="1600" dirty="0"/>
              <a:t> packages, incorporating thorough error-handling mechanisms to ensure smooth operations.</a:t>
            </a:r>
          </a:p>
          <a:p>
            <a:pPr marL="0" indent="0">
              <a:buNone/>
            </a:pPr>
            <a:endParaRPr lang="en-US" sz="2000" dirty="0"/>
          </a:p>
        </p:txBody>
      </p:sp>
    </p:spTree>
    <p:extLst>
      <p:ext uri="{BB962C8B-B14F-4D97-AF65-F5344CB8AC3E}">
        <p14:creationId xmlns:p14="http://schemas.microsoft.com/office/powerpoint/2010/main" val="392294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B5F8-D866-1DB4-3C67-58008C5A7CD9}"/>
              </a:ext>
            </a:extLst>
          </p:cNvPr>
          <p:cNvSpPr>
            <a:spLocks noGrp="1"/>
          </p:cNvSpPr>
          <p:nvPr>
            <p:ph type="title"/>
          </p:nvPr>
        </p:nvSpPr>
        <p:spPr>
          <a:xfrm>
            <a:off x="838200" y="1307939"/>
            <a:ext cx="10515600" cy="3437681"/>
          </a:xfrm>
        </p:spPr>
        <p:txBody>
          <a:bodyPr>
            <a:normAutofit/>
          </a:bodyPr>
          <a:lstStyle/>
          <a:p>
            <a:pPr algn="ctr"/>
            <a:r>
              <a:rPr lang="en-US" sz="8000" dirty="0"/>
              <a:t>DEMO</a:t>
            </a:r>
          </a:p>
        </p:txBody>
      </p:sp>
    </p:spTree>
    <p:extLst>
      <p:ext uri="{BB962C8B-B14F-4D97-AF65-F5344CB8AC3E}">
        <p14:creationId xmlns:p14="http://schemas.microsoft.com/office/powerpoint/2010/main" val="38840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D1C1-E3BB-C738-8B9B-A91799801EBE}"/>
              </a:ext>
            </a:extLst>
          </p:cNvPr>
          <p:cNvSpPr>
            <a:spLocks noGrp="1"/>
          </p:cNvSpPr>
          <p:nvPr>
            <p:ph type="title"/>
          </p:nvPr>
        </p:nvSpPr>
        <p:spPr/>
        <p:txBody>
          <a:bodyPr/>
          <a:lstStyle/>
          <a:p>
            <a:r>
              <a:rPr lang="en-US" sz="1800" u="sng" dirty="0">
                <a:effectLst/>
                <a:latin typeface="Times New Roman" panose="02020603050405020304" pitchFamily="18" charset="0"/>
                <a:ea typeface="Aptos" panose="020B0004020202020204" pitchFamily="34" charset="0"/>
              </a:rPr>
              <a:t>PROBLEM STATEMENT</a:t>
            </a:r>
            <a:r>
              <a:rPr lang="en-US" dirty="0">
                <a:effectLst/>
              </a:rPr>
              <a:t> </a:t>
            </a:r>
            <a:endParaRPr lang="en-US" dirty="0"/>
          </a:p>
        </p:txBody>
      </p:sp>
      <p:sp>
        <p:nvSpPr>
          <p:cNvPr id="3" name="Content Placeholder 2">
            <a:extLst>
              <a:ext uri="{FF2B5EF4-FFF2-40B4-BE49-F238E27FC236}">
                <a16:creationId xmlns:a16="http://schemas.microsoft.com/office/drawing/2014/main" id="{7B366382-40DB-EA38-516B-A99FB1B7DE67}"/>
              </a:ext>
            </a:extLst>
          </p:cNvPr>
          <p:cNvSpPr>
            <a:spLocks noGrp="1"/>
          </p:cNvSpPr>
          <p:nvPr>
            <p:ph idx="1"/>
          </p:nvPr>
        </p:nvSpPr>
        <p:spPr/>
        <p:txBody>
          <a:bodyPr/>
          <a:lstStyle/>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the fast-paced world of e-commerce, maintaining accurate inventory levels is critical for meeting customer demand, optimizing supply chain operations, and maximizing profitability. Most businesses continue not to have a single system that can facilitate real-time visibility over stocks from all channels; therefore, when the need arises, they end up getting stock statuses that are incorrect, fulfillment issues arise, and customers are dissatisfied. Stockouts lead to lost sales, while overstocking results in costly storage and tied-up capital. As a result, businesses struggle to maintain customer satisfaction, subject to higher operational costs, and lack the agility required to adapt to rapid changes in market demand.</a:t>
            </a:r>
            <a:r>
              <a:rPr lang="en-US" sz="1800" kern="100" spc="1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an e-commerce company, inventory optimization is required so that the potential benefits can be utilized completely to impact revenue and growth prospects.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3524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2A6-F1FA-E503-7162-8D44C859AEC4}"/>
              </a:ext>
            </a:extLst>
          </p:cNvPr>
          <p:cNvSpPr>
            <a:spLocks noGrp="1"/>
          </p:cNvSpPr>
          <p:nvPr>
            <p:ph type="title"/>
          </p:nvPr>
        </p:nvSpPr>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OBJECTIVES</a:t>
            </a:r>
            <a:endParaRPr lang="en-US" dirty="0"/>
          </a:p>
        </p:txBody>
      </p:sp>
      <p:sp>
        <p:nvSpPr>
          <p:cNvPr id="3" name="Content Placeholder 2">
            <a:extLst>
              <a:ext uri="{FF2B5EF4-FFF2-40B4-BE49-F238E27FC236}">
                <a16:creationId xmlns:a16="http://schemas.microsoft.com/office/drawing/2014/main" id="{B5ADB8ED-7901-BD82-6943-BA2DEE068E19}"/>
              </a:ext>
            </a:extLst>
          </p:cNvPr>
          <p:cNvSpPr>
            <a:spLocks noGrp="1"/>
          </p:cNvSpPr>
          <p:nvPr>
            <p:ph idx="1"/>
          </p:nvPr>
        </p:nvSpPr>
        <p:spPr/>
        <p:txBody>
          <a:bodyPr/>
          <a:lstStyle/>
          <a:p>
            <a:pPr marL="0" marR="0" indent="0">
              <a:lnSpc>
                <a:spcPct val="115000"/>
              </a:lnSpc>
              <a:spcBef>
                <a:spcPts val="0"/>
              </a:spcBef>
              <a:spcAft>
                <a:spcPts val="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main objective is to create a stock management system for E-Commerce platform. </a:t>
            </a:r>
          </a:p>
          <a:p>
            <a:pPr marL="0" marR="0" indent="0">
              <a:lnSpc>
                <a:spcPct val="115000"/>
              </a:lnSpc>
              <a:spcBef>
                <a:spcPts val="0"/>
              </a:spcBef>
              <a:spcAft>
                <a:spcPts val="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prevent stockouts or overstock scenarios, to maintain exact inventory levels.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cut down on handling time and expenses, optimize the picking, packing, and shipping procedures.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increase profitability, reduce holding costs and increase turnover rates.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Ensure timely fulfillment of orders to enhance customer experience and loyalty.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Make accurate demand predictions and modify inventory levels based on data analytics.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Modify inventory plans in response to shifting consumer preferences, seasonal demands, and market trends.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Reduce waste and enhance environmental effect by optimizing inventory levels.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6833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B288-8A9A-3A7A-312B-8454300142C5}"/>
              </a:ext>
            </a:extLst>
          </p:cNvPr>
          <p:cNvSpPr>
            <a:spLocks noGrp="1"/>
          </p:cNvSpPr>
          <p:nvPr>
            <p:ph type="title"/>
          </p:nvPr>
        </p:nvSpPr>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BUSINESS PROBLEM AND HOW IT’S ADDRESSED WITH THIS SOLUTION</a:t>
            </a:r>
            <a:endParaRPr lang="en-US" dirty="0"/>
          </a:p>
        </p:txBody>
      </p:sp>
      <p:sp>
        <p:nvSpPr>
          <p:cNvPr id="3" name="Content Placeholder 2">
            <a:extLst>
              <a:ext uri="{FF2B5EF4-FFF2-40B4-BE49-F238E27FC236}">
                <a16:creationId xmlns:a16="http://schemas.microsoft.com/office/drawing/2014/main" id="{8942F2A3-E0AE-0DD1-1E18-523D3A6E7E62}"/>
              </a:ext>
            </a:extLst>
          </p:cNvPr>
          <p:cNvSpPr>
            <a:spLocks noGrp="1"/>
          </p:cNvSpPr>
          <p:nvPr>
            <p:ph idx="1"/>
          </p:nvPr>
        </p:nvSpPr>
        <p:spPr>
          <a:xfrm>
            <a:off x="838200" y="1825625"/>
            <a:ext cx="10515600" cy="4667250"/>
          </a:xfrm>
        </p:spPr>
        <p:txBody>
          <a:bodyPr>
            <a:normAutofit fontScale="92500" lnSpcReduction="20000"/>
          </a:bodyPr>
          <a:lstStyle/>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E-commerce businesses frequently encounter significant challenges in inventory management, which can adversely affect their operations and customer satisfaction.</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One major issue is the accuracy of the level of inventory. Incorrect recording of the company's stock has often made it difficult for companies to avoid stockouts of popular items or overstocking of less-demanded products that may lead to lost sales and increased holding costs and delays in order fulfillment.</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Many e-commerce platforms operate with isolated databases, making it difficult to achieve a comprehensive view of inventory, sales, and customer behaviors.</a:t>
            </a:r>
            <a:r>
              <a:rPr lang="en-US" sz="1800" kern="100" spc="1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B</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esides, supplier management is also complicated, since many suppliers is difficult and time-consuming to manage, it will impact the availability of products and efficiency of procurement. Lastly, all the factors mentioned above lead to poor customer. As a result, the E-commerce platform requires a management system that will improve the real-time inventory tracking,</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comprehensive data integration,</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supplier performance management and overall customer experience.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Managing data in a relational database can help us maintain data integrity, reduce data redundancy, and make it easier to use. A relational database can also provide security, accuracy, consistency and flexibility to add, update or delete the data.</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It facilitates a clear understanding of the data structure, ensures effective database design, and enhances communication among stakeholders.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Business solution will help us to implement an effective inventory management solution that can transform an e-commerce business, leading to enhanced operational efficiency, improved customer satisfaction, and increased profitability. The solution not only addresses current challenges but also positions the business for sustainable growth and competitiveness in the ever-evolving e-commerce landscape. By continuously monitoring and refining inventory practices, the business can achieve long-term success and adapt to changing market dynamics.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5918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BB06-B0FC-3531-BBCF-F7E940A30047}"/>
              </a:ext>
            </a:extLst>
          </p:cNvPr>
          <p:cNvSpPr>
            <a:spLocks noGrp="1"/>
          </p:cNvSpPr>
          <p:nvPr>
            <p:ph type="title"/>
          </p:nvPr>
        </p:nvSpPr>
        <p:spPr/>
        <p:txBody>
          <a:bodyPr/>
          <a:lstStyle/>
          <a:p>
            <a:pPr marL="457200" marR="0" indent="-457200">
              <a:spcBef>
                <a:spcPts val="0"/>
              </a:spcBef>
              <a:spcAft>
                <a:spcPts val="0"/>
              </a:spcAft>
            </a:pPr>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CONSTRAINTS AND VALIDATION</a:t>
            </a:r>
            <a:endParaRPr lang="en-US" dirty="0"/>
          </a:p>
        </p:txBody>
      </p:sp>
      <p:sp>
        <p:nvSpPr>
          <p:cNvPr id="3" name="Content Placeholder 2">
            <a:extLst>
              <a:ext uri="{FF2B5EF4-FFF2-40B4-BE49-F238E27FC236}">
                <a16:creationId xmlns:a16="http://schemas.microsoft.com/office/drawing/2014/main" id="{C4F1041C-2909-5A9D-6A2A-85294CF56E63}"/>
              </a:ext>
            </a:extLst>
          </p:cNvPr>
          <p:cNvSpPr>
            <a:spLocks noGrp="1"/>
          </p:cNvSpPr>
          <p:nvPr>
            <p:ph idx="1"/>
          </p:nvPr>
        </p:nvSpPr>
        <p:spPr/>
        <p:txBody>
          <a:bodyPr/>
          <a:lstStyle/>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Implement a validation rule to ensure that order quantities cannot be less than 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Ensure the customer email follows standard email format (e.g., </a:t>
            </a:r>
            <a:r>
              <a:rPr lang="en-US" sz="1800" kern="100" dirty="0" err="1">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example@domain.com</a:t>
            </a: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 and should not be empty.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Check that the selling price does not exceed the maximum retail price when updating product prices.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When inventory for a product reaches the reorder level, a notification or alert should trigger the auto-order process.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Ensure that any form submission for customer details enforces mandatory fields (first name, last name, email).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Non-negative integer stock levels and product price.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9228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BAF1-6DC0-1418-A99B-91B50CE24529}"/>
              </a:ext>
            </a:extLst>
          </p:cNvPr>
          <p:cNvSpPr>
            <a:spLocks noGrp="1"/>
          </p:cNvSpPr>
          <p:nvPr>
            <p:ph type="title"/>
          </p:nvPr>
        </p:nvSpPr>
        <p:spPr>
          <a:xfrm>
            <a:off x="838200" y="365125"/>
            <a:ext cx="10515600" cy="695049"/>
          </a:xfrm>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ER- DIAGRAM </a:t>
            </a:r>
            <a:endParaRPr lang="en-US" dirty="0"/>
          </a:p>
        </p:txBody>
      </p:sp>
      <p:sp>
        <p:nvSpPr>
          <p:cNvPr id="5" name="Content Placeholder 4">
            <a:extLst>
              <a:ext uri="{FF2B5EF4-FFF2-40B4-BE49-F238E27FC236}">
                <a16:creationId xmlns:a16="http://schemas.microsoft.com/office/drawing/2014/main" id="{66E48DF4-5F21-89F6-649C-0F921BAF381A}"/>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19A7A026-972B-236B-2638-73C0635A55BB}"/>
              </a:ext>
            </a:extLst>
          </p:cNvPr>
          <p:cNvPicPr>
            <a:picLocks noChangeAspect="1"/>
          </p:cNvPicPr>
          <p:nvPr/>
        </p:nvPicPr>
        <p:blipFill>
          <a:blip r:embed="rId2"/>
          <a:stretch>
            <a:fillRect/>
          </a:stretch>
        </p:blipFill>
        <p:spPr>
          <a:xfrm>
            <a:off x="722489" y="1060174"/>
            <a:ext cx="10972800" cy="5432701"/>
          </a:xfrm>
          <a:prstGeom prst="rect">
            <a:avLst/>
          </a:prstGeom>
        </p:spPr>
      </p:pic>
    </p:spTree>
    <p:extLst>
      <p:ext uri="{BB962C8B-B14F-4D97-AF65-F5344CB8AC3E}">
        <p14:creationId xmlns:p14="http://schemas.microsoft.com/office/powerpoint/2010/main" val="371817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C6C5-39C7-12FA-7F55-F0000EFF3FE3}"/>
              </a:ext>
            </a:extLst>
          </p:cNvPr>
          <p:cNvSpPr>
            <a:spLocks noGrp="1"/>
          </p:cNvSpPr>
          <p:nvPr>
            <p:ph type="title"/>
          </p:nvPr>
        </p:nvSpPr>
        <p:spPr/>
        <p:txBody>
          <a:bodyPr/>
          <a:lstStyle/>
          <a:p>
            <a:r>
              <a:rPr lang="en-US" dirty="0"/>
              <a:t>Database Tables</a:t>
            </a:r>
          </a:p>
        </p:txBody>
      </p:sp>
      <p:sp>
        <p:nvSpPr>
          <p:cNvPr id="3" name="Content Placeholder 2">
            <a:extLst>
              <a:ext uri="{FF2B5EF4-FFF2-40B4-BE49-F238E27FC236}">
                <a16:creationId xmlns:a16="http://schemas.microsoft.com/office/drawing/2014/main" id="{91AA284C-3B60-3555-0B96-4C2C1739154F}"/>
              </a:ext>
            </a:extLst>
          </p:cNvPr>
          <p:cNvSpPr>
            <a:spLocks noGrp="1"/>
          </p:cNvSpPr>
          <p:nvPr>
            <p:ph idx="1"/>
          </p:nvPr>
        </p:nvSpPr>
        <p:spPr>
          <a:xfrm>
            <a:off x="838200" y="1825625"/>
            <a:ext cx="10515600" cy="4484864"/>
          </a:xfrm>
        </p:spPr>
        <p:txBody>
          <a:bodyPr>
            <a:normAutofit lnSpcReduction="10000"/>
          </a:bodyPr>
          <a:lstStyle/>
          <a:p>
            <a:r>
              <a:rPr lang="en-US" dirty="0"/>
              <a:t>Customer</a:t>
            </a:r>
          </a:p>
          <a:p>
            <a:r>
              <a:rPr lang="en-US" dirty="0" err="1"/>
              <a:t>Customer_Order</a:t>
            </a:r>
            <a:endParaRPr lang="en-US" dirty="0"/>
          </a:p>
          <a:p>
            <a:r>
              <a:rPr lang="en-US" dirty="0" err="1"/>
              <a:t>Inventory_Transfer</a:t>
            </a:r>
            <a:endParaRPr lang="en-US" dirty="0"/>
          </a:p>
          <a:p>
            <a:r>
              <a:rPr lang="en-US" dirty="0" err="1"/>
              <a:t>Order_Details</a:t>
            </a:r>
            <a:endParaRPr lang="en-US" dirty="0"/>
          </a:p>
          <a:p>
            <a:r>
              <a:rPr lang="en-US" dirty="0"/>
              <a:t>Product</a:t>
            </a:r>
          </a:p>
          <a:p>
            <a:r>
              <a:rPr lang="en-US" dirty="0"/>
              <a:t>Supplier</a:t>
            </a:r>
          </a:p>
          <a:p>
            <a:r>
              <a:rPr lang="en-US" dirty="0" err="1"/>
              <a:t>Supplier_Product</a:t>
            </a:r>
            <a:endParaRPr lang="en-US" dirty="0"/>
          </a:p>
          <a:p>
            <a:r>
              <a:rPr lang="en-US" dirty="0"/>
              <a:t>Warehouse</a:t>
            </a:r>
          </a:p>
          <a:p>
            <a:r>
              <a:rPr lang="en-US" dirty="0" err="1"/>
              <a:t>Warehouse_Product</a:t>
            </a:r>
            <a:endParaRPr lang="en-US" dirty="0"/>
          </a:p>
          <a:p>
            <a:endParaRPr lang="en-US" dirty="0"/>
          </a:p>
        </p:txBody>
      </p:sp>
    </p:spTree>
    <p:extLst>
      <p:ext uri="{BB962C8B-B14F-4D97-AF65-F5344CB8AC3E}">
        <p14:creationId xmlns:p14="http://schemas.microsoft.com/office/powerpoint/2010/main" val="240315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2300-FD39-EA55-8AEC-AE48747F57B7}"/>
              </a:ext>
            </a:extLst>
          </p:cNvPr>
          <p:cNvSpPr>
            <a:spLocks noGrp="1"/>
          </p:cNvSpPr>
          <p:nvPr>
            <p:ph type="title"/>
          </p:nvPr>
        </p:nvSpPr>
        <p:spPr/>
        <p:txBody>
          <a:bodyPr/>
          <a:lstStyle/>
          <a:p>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PROJECT VIEWS</a:t>
            </a:r>
            <a:endParaRPr lang="en-US" dirty="0"/>
          </a:p>
        </p:txBody>
      </p:sp>
      <p:graphicFrame>
        <p:nvGraphicFramePr>
          <p:cNvPr id="6" name="Content Placeholder 5">
            <a:extLst>
              <a:ext uri="{FF2B5EF4-FFF2-40B4-BE49-F238E27FC236}">
                <a16:creationId xmlns:a16="http://schemas.microsoft.com/office/drawing/2014/main" id="{27FE9521-51EC-D343-744C-C6CD1226DCE7}"/>
              </a:ext>
            </a:extLst>
          </p:cNvPr>
          <p:cNvGraphicFramePr>
            <a:graphicFrameLocks noGrp="1"/>
          </p:cNvGraphicFramePr>
          <p:nvPr>
            <p:ph idx="1"/>
            <p:extLst>
              <p:ext uri="{D42A27DB-BD31-4B8C-83A1-F6EECF244321}">
                <p14:modId xmlns:p14="http://schemas.microsoft.com/office/powerpoint/2010/main" val="1787177210"/>
              </p:ext>
            </p:extLst>
          </p:nvPr>
        </p:nvGraphicFramePr>
        <p:xfrm>
          <a:off x="838200" y="1825624"/>
          <a:ext cx="10515600" cy="4351341"/>
        </p:xfrm>
        <a:graphic>
          <a:graphicData uri="http://schemas.openxmlformats.org/drawingml/2006/table">
            <a:tbl>
              <a:tblPr>
                <a:tableStyleId>{C4B1156A-380E-4F78-BDF5-A606A8083BF9}</a:tableStyleId>
              </a:tblPr>
              <a:tblGrid>
                <a:gridCol w="3505200">
                  <a:extLst>
                    <a:ext uri="{9D8B030D-6E8A-4147-A177-3AD203B41FA5}">
                      <a16:colId xmlns:a16="http://schemas.microsoft.com/office/drawing/2014/main" val="2044712195"/>
                    </a:ext>
                  </a:extLst>
                </a:gridCol>
                <a:gridCol w="3505200">
                  <a:extLst>
                    <a:ext uri="{9D8B030D-6E8A-4147-A177-3AD203B41FA5}">
                      <a16:colId xmlns:a16="http://schemas.microsoft.com/office/drawing/2014/main" val="566251031"/>
                    </a:ext>
                  </a:extLst>
                </a:gridCol>
                <a:gridCol w="3505200">
                  <a:extLst>
                    <a:ext uri="{9D8B030D-6E8A-4147-A177-3AD203B41FA5}">
                      <a16:colId xmlns:a16="http://schemas.microsoft.com/office/drawing/2014/main" val="1806581287"/>
                    </a:ext>
                  </a:extLst>
                </a:gridCol>
              </a:tblGrid>
              <a:tr h="267775">
                <a:tc>
                  <a:txBody>
                    <a:bodyPr/>
                    <a:lstStyle/>
                    <a:p>
                      <a:r>
                        <a:rPr lang="en-US" sz="1300" b="1" dirty="0"/>
                        <a:t>View Name</a:t>
                      </a:r>
                      <a:endParaRPr lang="en-US" sz="1300" dirty="0"/>
                    </a:p>
                  </a:txBody>
                  <a:tcPr marL="66944" marR="66944" marT="33472" marB="33472" anchor="ctr">
                    <a:solidFill>
                      <a:schemeClr val="tx2">
                        <a:lumMod val="25000"/>
                        <a:lumOff val="75000"/>
                      </a:schemeClr>
                    </a:solidFill>
                  </a:tcPr>
                </a:tc>
                <a:tc>
                  <a:txBody>
                    <a:bodyPr/>
                    <a:lstStyle/>
                    <a:p>
                      <a:r>
                        <a:rPr lang="en-US" sz="1300" b="1" dirty="0"/>
                        <a:t>Description</a:t>
                      </a:r>
                      <a:endParaRPr lang="en-US" sz="1300" dirty="0"/>
                    </a:p>
                  </a:txBody>
                  <a:tcPr marL="66944" marR="66944" marT="33472" marB="33472" anchor="ctr">
                    <a:solidFill>
                      <a:schemeClr val="tx2">
                        <a:lumMod val="25000"/>
                        <a:lumOff val="75000"/>
                      </a:schemeClr>
                    </a:solidFill>
                  </a:tcPr>
                </a:tc>
                <a:tc>
                  <a:txBody>
                    <a:bodyPr/>
                    <a:lstStyle/>
                    <a:p>
                      <a:r>
                        <a:rPr lang="en-US" sz="1300" b="1" dirty="0"/>
                        <a:t>Assigned Users</a:t>
                      </a:r>
                      <a:endParaRPr lang="en-US" sz="1300" dirty="0"/>
                    </a:p>
                  </a:txBody>
                  <a:tcPr marL="66944" marR="66944" marT="33472" marB="33472" anchor="ctr">
                    <a:solidFill>
                      <a:schemeClr val="tx2">
                        <a:lumMod val="25000"/>
                        <a:lumOff val="75000"/>
                      </a:schemeClr>
                    </a:solidFill>
                  </a:tcPr>
                </a:tc>
                <a:extLst>
                  <a:ext uri="{0D108BD9-81ED-4DB2-BD59-A6C34878D82A}">
                    <a16:rowId xmlns:a16="http://schemas.microsoft.com/office/drawing/2014/main" val="859690252"/>
                  </a:ext>
                </a:extLst>
              </a:tr>
              <a:tr h="468606">
                <a:tc>
                  <a:txBody>
                    <a:bodyPr/>
                    <a:lstStyle/>
                    <a:p>
                      <a:r>
                        <a:rPr lang="en-US" sz="1300" b="1" dirty="0" err="1"/>
                        <a:t>Stock_Level_View</a:t>
                      </a:r>
                      <a:endParaRPr lang="en-US" sz="1300" dirty="0"/>
                    </a:p>
                  </a:txBody>
                  <a:tcPr marL="66944" marR="66944" marT="33472" marB="33472" anchor="ctr"/>
                </a:tc>
                <a:tc>
                  <a:txBody>
                    <a:bodyPr/>
                    <a:lstStyle/>
                    <a:p>
                      <a:r>
                        <a:rPr lang="en-US" sz="1300" dirty="0"/>
                        <a:t>Shows stock levels of products in each warehouse.</a:t>
                      </a:r>
                    </a:p>
                  </a:txBody>
                  <a:tcPr marL="66944" marR="66944" marT="33472" marB="33472" anchor="ctr"/>
                </a:tc>
                <a:tc>
                  <a:txBody>
                    <a:bodyPr/>
                    <a:lstStyle/>
                    <a:p>
                      <a:r>
                        <a:rPr lang="en-US" sz="1300" dirty="0"/>
                        <a:t>Inventory Manager, Supplier Manager, Inventory User</a:t>
                      </a:r>
                    </a:p>
                  </a:txBody>
                  <a:tcPr marL="66944" marR="66944" marT="33472" marB="33472" anchor="ctr"/>
                </a:tc>
                <a:extLst>
                  <a:ext uri="{0D108BD9-81ED-4DB2-BD59-A6C34878D82A}">
                    <a16:rowId xmlns:a16="http://schemas.microsoft.com/office/drawing/2014/main" val="1296784543"/>
                  </a:ext>
                </a:extLst>
              </a:tr>
              <a:tr h="669437">
                <a:tc>
                  <a:txBody>
                    <a:bodyPr/>
                    <a:lstStyle/>
                    <a:p>
                      <a:r>
                        <a:rPr lang="en-US" sz="1300" b="1"/>
                        <a:t>Order_Summary_View</a:t>
                      </a:r>
                      <a:endParaRPr lang="en-US" sz="1300"/>
                    </a:p>
                  </a:txBody>
                  <a:tcPr marL="66944" marR="66944" marT="33472" marB="33472" anchor="ctr"/>
                </a:tc>
                <a:tc>
                  <a:txBody>
                    <a:bodyPr/>
                    <a:lstStyle/>
                    <a:p>
                      <a:r>
                        <a:rPr lang="en-US" sz="1300"/>
                        <a:t>Provides an overview of customer orders with customer and warehouse information.</a:t>
                      </a:r>
                    </a:p>
                  </a:txBody>
                  <a:tcPr marL="66944" marR="66944" marT="33472" marB="33472" anchor="ctr"/>
                </a:tc>
                <a:tc>
                  <a:txBody>
                    <a:bodyPr/>
                    <a:lstStyle/>
                    <a:p>
                      <a:r>
                        <a:rPr lang="en-US" sz="1300"/>
                        <a:t>Sales Manager</a:t>
                      </a:r>
                    </a:p>
                  </a:txBody>
                  <a:tcPr marL="66944" marR="66944" marT="33472" marB="33472" anchor="ctr"/>
                </a:tc>
                <a:extLst>
                  <a:ext uri="{0D108BD9-81ED-4DB2-BD59-A6C34878D82A}">
                    <a16:rowId xmlns:a16="http://schemas.microsoft.com/office/drawing/2014/main" val="3961339917"/>
                  </a:ext>
                </a:extLst>
              </a:tr>
              <a:tr h="468606">
                <a:tc>
                  <a:txBody>
                    <a:bodyPr/>
                    <a:lstStyle/>
                    <a:p>
                      <a:r>
                        <a:rPr lang="en-US" sz="1300" b="1"/>
                        <a:t>Supplier_Product_Info_View</a:t>
                      </a:r>
                      <a:endParaRPr lang="en-US" sz="1300"/>
                    </a:p>
                  </a:txBody>
                  <a:tcPr marL="66944" marR="66944" marT="33472" marB="33472" anchor="ctr"/>
                </a:tc>
                <a:tc>
                  <a:txBody>
                    <a:bodyPr/>
                    <a:lstStyle/>
                    <a:p>
                      <a:r>
                        <a:rPr lang="en-US" sz="1300"/>
                        <a:t>Lists suppliers, products, pricing, and lead time.</a:t>
                      </a:r>
                    </a:p>
                  </a:txBody>
                  <a:tcPr marL="66944" marR="66944" marT="33472" marB="33472" anchor="ctr"/>
                </a:tc>
                <a:tc>
                  <a:txBody>
                    <a:bodyPr/>
                    <a:lstStyle/>
                    <a:p>
                      <a:r>
                        <a:rPr lang="en-US" sz="1300"/>
                        <a:t>Supplier Manager</a:t>
                      </a:r>
                    </a:p>
                  </a:txBody>
                  <a:tcPr marL="66944" marR="66944" marT="33472" marB="33472" anchor="ctr"/>
                </a:tc>
                <a:extLst>
                  <a:ext uri="{0D108BD9-81ED-4DB2-BD59-A6C34878D82A}">
                    <a16:rowId xmlns:a16="http://schemas.microsoft.com/office/drawing/2014/main" val="1544986181"/>
                  </a:ext>
                </a:extLst>
              </a:tr>
              <a:tr h="468606">
                <a:tc>
                  <a:txBody>
                    <a:bodyPr/>
                    <a:lstStyle/>
                    <a:p>
                      <a:r>
                        <a:rPr lang="en-US" sz="1300" b="1"/>
                        <a:t>Inventory_Transfer_History_View</a:t>
                      </a:r>
                      <a:endParaRPr lang="en-US" sz="1300"/>
                    </a:p>
                  </a:txBody>
                  <a:tcPr marL="66944" marR="66944" marT="33472" marB="33472" anchor="ctr"/>
                </a:tc>
                <a:tc>
                  <a:txBody>
                    <a:bodyPr/>
                    <a:lstStyle/>
                    <a:p>
                      <a:r>
                        <a:rPr lang="en-US" sz="1300"/>
                        <a:t>Provides the history of product transfers between warehouses.</a:t>
                      </a:r>
                    </a:p>
                  </a:txBody>
                  <a:tcPr marL="66944" marR="66944" marT="33472" marB="33472" anchor="ctr"/>
                </a:tc>
                <a:tc>
                  <a:txBody>
                    <a:bodyPr/>
                    <a:lstStyle/>
                    <a:p>
                      <a:r>
                        <a:rPr lang="en-US" sz="1300"/>
                        <a:t>Inventory Manager, Inventory User</a:t>
                      </a:r>
                    </a:p>
                  </a:txBody>
                  <a:tcPr marL="66944" marR="66944" marT="33472" marB="33472" anchor="ctr"/>
                </a:tc>
                <a:extLst>
                  <a:ext uri="{0D108BD9-81ED-4DB2-BD59-A6C34878D82A}">
                    <a16:rowId xmlns:a16="http://schemas.microsoft.com/office/drawing/2014/main" val="2856697920"/>
                  </a:ext>
                </a:extLst>
              </a:tr>
              <a:tr h="669437">
                <a:tc>
                  <a:txBody>
                    <a:bodyPr/>
                    <a:lstStyle/>
                    <a:p>
                      <a:r>
                        <a:rPr lang="en-US" sz="1300" b="1"/>
                        <a:t>Customer_Order_Details_View</a:t>
                      </a:r>
                      <a:endParaRPr lang="en-US" sz="1300"/>
                    </a:p>
                  </a:txBody>
                  <a:tcPr marL="66944" marR="66944" marT="33472" marB="33472" anchor="ctr"/>
                </a:tc>
                <a:tc>
                  <a:txBody>
                    <a:bodyPr/>
                    <a:lstStyle/>
                    <a:p>
                      <a:r>
                        <a:rPr lang="en-US" sz="1300"/>
                        <a:t>Displays details of each customer order with itemized products.</a:t>
                      </a:r>
                    </a:p>
                  </a:txBody>
                  <a:tcPr marL="66944" marR="66944" marT="33472" marB="33472" anchor="ctr"/>
                </a:tc>
                <a:tc>
                  <a:txBody>
                    <a:bodyPr/>
                    <a:lstStyle/>
                    <a:p>
                      <a:r>
                        <a:rPr lang="en-US" sz="1300"/>
                        <a:t>Sales Manager</a:t>
                      </a:r>
                    </a:p>
                  </a:txBody>
                  <a:tcPr marL="66944" marR="66944" marT="33472" marB="33472" anchor="ctr"/>
                </a:tc>
                <a:extLst>
                  <a:ext uri="{0D108BD9-81ED-4DB2-BD59-A6C34878D82A}">
                    <a16:rowId xmlns:a16="http://schemas.microsoft.com/office/drawing/2014/main" val="1301143119"/>
                  </a:ext>
                </a:extLst>
              </a:tr>
              <a:tr h="669437">
                <a:tc>
                  <a:txBody>
                    <a:bodyPr/>
                    <a:lstStyle/>
                    <a:p>
                      <a:r>
                        <a:rPr lang="en-US" sz="1300" b="1"/>
                        <a:t>Stock_Reorder_View</a:t>
                      </a:r>
                      <a:endParaRPr lang="en-US" sz="1300"/>
                    </a:p>
                  </a:txBody>
                  <a:tcPr marL="66944" marR="66944" marT="33472" marB="33472" anchor="ctr"/>
                </a:tc>
                <a:tc>
                  <a:txBody>
                    <a:bodyPr/>
                    <a:lstStyle/>
                    <a:p>
                      <a:r>
                        <a:rPr lang="en-US" sz="1300"/>
                        <a:t>Highlights products requiring reordering based on current stock levels and supplier information.</a:t>
                      </a:r>
                    </a:p>
                  </a:txBody>
                  <a:tcPr marL="66944" marR="66944" marT="33472" marB="33472" anchor="ctr"/>
                </a:tc>
                <a:tc>
                  <a:txBody>
                    <a:bodyPr/>
                    <a:lstStyle/>
                    <a:p>
                      <a:r>
                        <a:rPr lang="en-US" sz="1300"/>
                        <a:t>Inventory Manager, Supplier Manager</a:t>
                      </a:r>
                    </a:p>
                  </a:txBody>
                  <a:tcPr marL="66944" marR="66944" marT="33472" marB="33472" anchor="ctr"/>
                </a:tc>
                <a:extLst>
                  <a:ext uri="{0D108BD9-81ED-4DB2-BD59-A6C34878D82A}">
                    <a16:rowId xmlns:a16="http://schemas.microsoft.com/office/drawing/2014/main" val="1359096112"/>
                  </a:ext>
                </a:extLst>
              </a:tr>
              <a:tr h="669437">
                <a:tc>
                  <a:txBody>
                    <a:bodyPr/>
                    <a:lstStyle/>
                    <a:p>
                      <a:r>
                        <a:rPr lang="en-US" sz="1300" b="1"/>
                        <a:t>Product_Stock_Gap_View</a:t>
                      </a:r>
                      <a:endParaRPr lang="en-US" sz="1300"/>
                    </a:p>
                  </a:txBody>
                  <a:tcPr marL="66944" marR="66944" marT="33472" marB="33472" anchor="ctr"/>
                </a:tc>
                <a:tc>
                  <a:txBody>
                    <a:bodyPr/>
                    <a:lstStyle/>
                    <a:p>
                      <a:r>
                        <a:rPr lang="en-US" sz="1300"/>
                        <a:t>Displays product demand vs. stock availability and identifies stock gaps.</a:t>
                      </a:r>
                    </a:p>
                  </a:txBody>
                  <a:tcPr marL="66944" marR="66944" marT="33472" marB="33472" anchor="ctr"/>
                </a:tc>
                <a:tc>
                  <a:txBody>
                    <a:bodyPr/>
                    <a:lstStyle/>
                    <a:p>
                      <a:r>
                        <a:rPr lang="en-US" sz="1300" dirty="0"/>
                        <a:t>Inventory Manager, Sales Manager</a:t>
                      </a:r>
                    </a:p>
                  </a:txBody>
                  <a:tcPr marL="66944" marR="66944" marT="33472" marB="33472" anchor="ctr"/>
                </a:tc>
                <a:extLst>
                  <a:ext uri="{0D108BD9-81ED-4DB2-BD59-A6C34878D82A}">
                    <a16:rowId xmlns:a16="http://schemas.microsoft.com/office/drawing/2014/main" val="645214900"/>
                  </a:ext>
                </a:extLst>
              </a:tr>
            </a:tbl>
          </a:graphicData>
        </a:graphic>
      </p:graphicFrame>
    </p:spTree>
    <p:extLst>
      <p:ext uri="{BB962C8B-B14F-4D97-AF65-F5344CB8AC3E}">
        <p14:creationId xmlns:p14="http://schemas.microsoft.com/office/powerpoint/2010/main" val="141348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BC8C-3DAB-1EB3-0AAD-AE4151CC3103}"/>
              </a:ext>
            </a:extLst>
          </p:cNvPr>
          <p:cNvSpPr>
            <a:spLocks noGrp="1"/>
          </p:cNvSpPr>
          <p:nvPr>
            <p:ph type="title"/>
          </p:nvPr>
        </p:nvSpPr>
        <p:spPr/>
        <p:txBody>
          <a:bodyPr/>
          <a:lstStyle/>
          <a:p>
            <a:r>
              <a:rPr lang="en-US" dirty="0"/>
              <a:t>Procedures</a:t>
            </a:r>
          </a:p>
        </p:txBody>
      </p:sp>
      <p:sp>
        <p:nvSpPr>
          <p:cNvPr id="6" name="Content Placeholder 5">
            <a:extLst>
              <a:ext uri="{FF2B5EF4-FFF2-40B4-BE49-F238E27FC236}">
                <a16:creationId xmlns:a16="http://schemas.microsoft.com/office/drawing/2014/main" id="{0A7994DE-1333-C8B1-23BA-380C6CDA2298}"/>
              </a:ext>
            </a:extLst>
          </p:cNvPr>
          <p:cNvSpPr>
            <a:spLocks noGrp="1"/>
          </p:cNvSpPr>
          <p:nvPr>
            <p:ph idx="1"/>
          </p:nvPr>
        </p:nvSpPr>
        <p:spPr/>
        <p:txBody>
          <a:bodyPr/>
          <a:lstStyle/>
          <a:p>
            <a:r>
              <a:rPr lang="en-US" dirty="0" err="1"/>
              <a:t>PalaceOrder</a:t>
            </a:r>
            <a:endParaRPr lang="en-US" dirty="0"/>
          </a:p>
          <a:p>
            <a:r>
              <a:rPr lang="en-US" dirty="0" err="1"/>
              <a:t>ReplenishStock</a:t>
            </a:r>
            <a:endParaRPr lang="en-US" dirty="0"/>
          </a:p>
          <a:p>
            <a:r>
              <a:rPr lang="en-US" dirty="0" err="1"/>
              <a:t>TransferInventory</a:t>
            </a:r>
            <a:endParaRPr lang="en-US" dirty="0"/>
          </a:p>
          <a:p>
            <a:r>
              <a:rPr lang="en-US" dirty="0" err="1"/>
              <a:t>CheckLowStock</a:t>
            </a:r>
            <a:endParaRPr lang="en-US" dirty="0"/>
          </a:p>
        </p:txBody>
      </p:sp>
    </p:spTree>
    <p:extLst>
      <p:ext uri="{BB962C8B-B14F-4D97-AF65-F5344CB8AC3E}">
        <p14:creationId xmlns:p14="http://schemas.microsoft.com/office/powerpoint/2010/main" val="565258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456</TotalTime>
  <Words>1437</Words>
  <Application>Microsoft Macintosh PowerPoint</Application>
  <PresentationFormat>Widescreen</PresentationFormat>
  <Paragraphs>272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Symbol</vt:lpstr>
      <vt:lpstr>Times New Roman</vt:lpstr>
      <vt:lpstr>Office Theme</vt:lpstr>
      <vt:lpstr>Efficient Inventory Management in E-Commerce </vt:lpstr>
      <vt:lpstr>PROBLEM STATEMENT </vt:lpstr>
      <vt:lpstr>OBJECTIVES</vt:lpstr>
      <vt:lpstr>BUSINESS PROBLEM AND HOW IT’S ADDRESSED WITH THIS SOLUTION</vt:lpstr>
      <vt:lpstr>CONSTRAINTS AND VALIDATION</vt:lpstr>
      <vt:lpstr>ER- DIAGRAM </vt:lpstr>
      <vt:lpstr>Database Tables</vt:lpstr>
      <vt:lpstr>PROJECT VIEWS</vt:lpstr>
      <vt:lpstr>Procedures</vt:lpstr>
      <vt:lpstr>DEFINE SECURITY (USER LEVEL ACCESS, PERMISSIONS)</vt:lpstr>
      <vt:lpstr>DFDD</vt:lpstr>
      <vt:lpstr>PowerPoint Presentation</vt:lpstr>
      <vt:lpstr>Contributions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Lokesh Reddy Nandavarapu</dc:creator>
  <cp:lastModifiedBy>Himani Narender Kumar Gupta</cp:lastModifiedBy>
  <cp:revision>8</cp:revision>
  <dcterms:created xsi:type="dcterms:W3CDTF">2024-10-17T14:37:54Z</dcterms:created>
  <dcterms:modified xsi:type="dcterms:W3CDTF">2024-12-05T03:34:10Z</dcterms:modified>
</cp:coreProperties>
</file>